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66" r:id="rId4"/>
    <p:sldId id="261" r:id="rId5"/>
    <p:sldId id="262" r:id="rId6"/>
    <p:sldId id="264" r:id="rId7"/>
    <p:sldId id="259" r:id="rId8"/>
    <p:sldId id="268" r:id="rId9"/>
    <p:sldId id="263" r:id="rId10"/>
    <p:sldId id="269" r:id="rId11"/>
  </p:sldIdLst>
  <p:sldSz cx="9144000" cy="5143500" type="screen16x9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333"/>
    <a:srgbClr val="CA364F"/>
    <a:srgbClr val="CC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36" autoAdjust="0"/>
  </p:normalViewPr>
  <p:slideViewPr>
    <p:cSldViewPr>
      <p:cViewPr varScale="1">
        <p:scale>
          <a:sx n="77" d="100"/>
          <a:sy n="77" d="100"/>
        </p:scale>
        <p:origin x="161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742C8-1D85-4AC8-ADA6-9612EEB02AE3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7DBA-53AB-4088-8E0B-2D25F9DC5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8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531A4D-F207-467F-AD3E-9DBF510FE495}" type="slidenum">
              <a:rPr lang="en-US" altLang="nl-NL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1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31E651-578D-492F-A903-C745681FA41C}" type="slidenum">
              <a:rPr lang="en-US" altLang="nl-NL" sz="1200"/>
              <a:pPr/>
              <a:t>3</a:t>
            </a:fld>
            <a:endParaRPr lang="en-US" altLang="nl-NL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0656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7DBA-53AB-4088-8E0B-2D25F9DC5D9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67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7DBA-53AB-4088-8E0B-2D25F9DC5D9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03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7DBA-53AB-4088-8E0B-2D25F9DC5D9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60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531A4D-F207-467F-AD3E-9DBF510FE495}" type="slidenum">
              <a:rPr lang="en-US" altLang="nl-NL"/>
              <a:pPr>
                <a:spcBef>
                  <a:spcPct val="0"/>
                </a:spcBef>
              </a:pPr>
              <a:t>10</a:t>
            </a:fld>
            <a:endParaRPr lang="en-US" altLang="nl-NL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8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21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89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80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16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8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74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0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0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1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8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1C6A-2B5C-4D55-B0B7-45A679E21E8C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D958-B288-49FA-84B1-D4830E9BD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17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dred_titelpag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9191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1" descr="dred_titelpag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657350"/>
            <a:ext cx="583264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nl-NL" sz="4500" dirty="0">
                <a:solidFill>
                  <a:schemeClr val="bg1"/>
                </a:solidFill>
              </a:rPr>
              <a:t>de OD-</a:t>
            </a:r>
            <a:r>
              <a:rPr lang="en-US" altLang="nl-NL" sz="4500" dirty="0" err="1">
                <a:solidFill>
                  <a:schemeClr val="bg1"/>
                </a:solidFill>
              </a:rPr>
              <a:t>HighValueList</a:t>
            </a:r>
            <a:br>
              <a:rPr lang="en-US" altLang="nl-NL" sz="4500" dirty="0">
                <a:solidFill>
                  <a:schemeClr val="bg1"/>
                </a:solidFill>
              </a:rPr>
            </a:br>
            <a:r>
              <a:rPr lang="en-US" altLang="nl-NL" sz="4500" dirty="0" err="1">
                <a:solidFill>
                  <a:schemeClr val="bg1"/>
                </a:solidFill>
              </a:rPr>
              <a:t>en</a:t>
            </a:r>
            <a:r>
              <a:rPr lang="en-US" altLang="nl-NL" sz="4500" dirty="0">
                <a:solidFill>
                  <a:schemeClr val="bg1"/>
                </a:solidFill>
              </a:rPr>
              <a:t> de </a:t>
            </a:r>
            <a:r>
              <a:rPr lang="en-US" altLang="nl-NL" sz="4500" dirty="0" err="1">
                <a:solidFill>
                  <a:schemeClr val="bg1"/>
                </a:solidFill>
              </a:rPr>
              <a:t>Drechtsteden</a:t>
            </a:r>
            <a:endParaRPr lang="en-US" altLang="nl-NL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3641626"/>
            <a:ext cx="5196036" cy="1501874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nl-NL" sz="1800" b="1" dirty="0" err="1">
                <a:solidFill>
                  <a:schemeClr val="bg1"/>
                </a:solidFill>
              </a:rPr>
              <a:t>Joop</a:t>
            </a:r>
            <a:r>
              <a:rPr lang="en-US" altLang="nl-NL" sz="1800" b="1" dirty="0">
                <a:solidFill>
                  <a:schemeClr val="bg1"/>
                </a:solidFill>
              </a:rPr>
              <a:t> Bruurs</a:t>
            </a:r>
          </a:p>
          <a:p>
            <a:pPr marL="0" indent="0" eaLnBrk="1" hangingPunct="1">
              <a:buNone/>
            </a:pPr>
            <a:r>
              <a:rPr lang="en-US" altLang="nl-NL" sz="1800" b="1" dirty="0" err="1">
                <a:solidFill>
                  <a:schemeClr val="bg1"/>
                </a:solidFill>
              </a:rPr>
              <a:t>Projectleider</a:t>
            </a:r>
            <a:r>
              <a:rPr lang="en-US" altLang="nl-NL" sz="1800" b="1" dirty="0">
                <a:solidFill>
                  <a:schemeClr val="bg1"/>
                </a:solidFill>
              </a:rPr>
              <a:t> Open Data, </a:t>
            </a:r>
            <a:r>
              <a:rPr lang="en-US" altLang="nl-NL" sz="1800" b="1" dirty="0" err="1">
                <a:solidFill>
                  <a:schemeClr val="bg1"/>
                </a:solidFill>
              </a:rPr>
              <a:t>fase</a:t>
            </a:r>
            <a:r>
              <a:rPr lang="en-US" altLang="nl-NL" sz="1800" b="1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14038"/>
          <a:stretch/>
        </p:blipFill>
        <p:spPr>
          <a:xfrm>
            <a:off x="1691680" y="4613094"/>
            <a:ext cx="1800200" cy="3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781411"/>
            <a:ext cx="8229600" cy="857250"/>
          </a:xfrm>
        </p:spPr>
        <p:txBody>
          <a:bodyPr/>
          <a:lstStyle/>
          <a:p>
            <a:r>
              <a:rPr lang="nl-NL" dirty="0"/>
              <a:t>.</a:t>
            </a:r>
          </a:p>
        </p:txBody>
      </p:sp>
      <p:pic>
        <p:nvPicPr>
          <p:cNvPr id="5122" name="Picture 20" descr="dred_titelpag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9191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1" descr="dred_titelpag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4154975"/>
            <a:ext cx="2747764" cy="987574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nl-NL" sz="1800" b="1" dirty="0" err="1">
                <a:solidFill>
                  <a:schemeClr val="bg1"/>
                </a:solidFill>
              </a:rPr>
              <a:t>Samen</a:t>
            </a:r>
            <a:r>
              <a:rPr lang="en-US" altLang="nl-NL" sz="1800" b="1" dirty="0">
                <a:solidFill>
                  <a:schemeClr val="bg1"/>
                </a:solidFill>
              </a:rPr>
              <a:t> </a:t>
            </a:r>
            <a:r>
              <a:rPr lang="en-US" altLang="nl-NL" sz="1800" b="1" dirty="0" err="1">
                <a:solidFill>
                  <a:schemeClr val="bg1"/>
                </a:solidFill>
              </a:rPr>
              <a:t>stad</a:t>
            </a:r>
            <a:r>
              <a:rPr lang="en-US" altLang="nl-NL" sz="1800" b="1" dirty="0">
                <a:solidFill>
                  <a:schemeClr val="bg1"/>
                </a:solidFill>
              </a:rPr>
              <a:t> met DATA</a:t>
            </a:r>
          </a:p>
        </p:txBody>
      </p:sp>
      <p:pic>
        <p:nvPicPr>
          <p:cNvPr id="7" name="Picture 6" descr="Afbeeldingsresultaat voor open dat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5349" y="1113396"/>
            <a:ext cx="5149205" cy="29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: gebogen omhoog 1"/>
          <p:cNvSpPr/>
          <p:nvPr/>
        </p:nvSpPr>
        <p:spPr>
          <a:xfrm>
            <a:off x="3707904" y="4659982"/>
            <a:ext cx="720080" cy="216024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0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drechtste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7655"/>
            <a:ext cx="793816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drechtst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9542"/>
            <a:ext cx="5256584" cy="11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7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Afbeeldingsresultaat voor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4"/>
          <a:stretch>
            <a:fillRect/>
          </a:stretch>
        </p:blipFill>
        <p:spPr bwMode="auto">
          <a:xfrm>
            <a:off x="1143000" y="251618"/>
            <a:ext cx="68818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00050"/>
            <a:ext cx="6858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nl-NL" dirty="0">
                <a:solidFill>
                  <a:schemeClr val="bg1">
                    <a:lumMod val="75000"/>
                  </a:schemeClr>
                </a:solidFill>
              </a:rPr>
              <a:t>Project Open Data, </a:t>
            </a:r>
            <a:r>
              <a:rPr lang="en-US" altLang="nl-NL" dirty="0" err="1">
                <a:solidFill>
                  <a:schemeClr val="bg1">
                    <a:lumMod val="75000"/>
                  </a:schemeClr>
                </a:solidFill>
              </a:rPr>
              <a:t>fase</a:t>
            </a:r>
            <a:r>
              <a:rPr lang="en-US" altLang="nl-NL" dirty="0">
                <a:solidFill>
                  <a:schemeClr val="bg1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1" y="1563291"/>
            <a:ext cx="6841331" cy="771525"/>
          </a:xfrm>
        </p:spPr>
        <p:txBody>
          <a:bodyPr/>
          <a:lstStyle/>
          <a:p>
            <a:pPr algn="ctr" eaLnBrk="1" hangingPunct="1">
              <a:buFont typeface="Wingdings" pitchFamily="-80" charset="2"/>
              <a:buNone/>
              <a:defRPr/>
            </a:pPr>
            <a:r>
              <a:rPr lang="en-US" altLang="nl-NL" sz="3600" b="1" dirty="0" err="1">
                <a:solidFill>
                  <a:schemeClr val="bg1">
                    <a:lumMod val="65000"/>
                  </a:schemeClr>
                </a:solidFill>
              </a:rPr>
              <a:t>meer</a:t>
            </a:r>
            <a:r>
              <a:rPr lang="en-US" altLang="nl-NL" sz="3600" b="1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en-US" altLang="nl-NL" sz="3600" b="1" dirty="0" err="1">
                <a:solidFill>
                  <a:schemeClr val="bg1">
                    <a:lumMod val="65000"/>
                  </a:schemeClr>
                </a:solidFill>
              </a:rPr>
              <a:t>meer</a:t>
            </a:r>
            <a:r>
              <a:rPr lang="en-US" altLang="nl-NL" sz="3600" b="1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en-US" altLang="nl-NL" sz="3600" b="1" dirty="0" err="1">
                <a:solidFill>
                  <a:schemeClr val="bg1">
                    <a:lumMod val="65000"/>
                  </a:schemeClr>
                </a:solidFill>
              </a:rPr>
              <a:t>meer</a:t>
            </a:r>
            <a:endParaRPr lang="en-US" altLang="nl-NL" sz="3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buFont typeface="Wingdings" pitchFamily="-80" charset="2"/>
              <a:buNone/>
              <a:defRPr/>
            </a:pPr>
            <a:endParaRPr lang="en-US" altLang="nl-NL" dirty="0"/>
          </a:p>
          <a:p>
            <a:pPr algn="ctr" eaLnBrk="1" hangingPunct="1">
              <a:buFont typeface="Wingdings" pitchFamily="-80" charset="2"/>
              <a:buNone/>
              <a:defRPr/>
            </a:pPr>
            <a:endParaRPr lang="en-US" altLang="nl-N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1" y="2625328"/>
            <a:ext cx="6946106" cy="108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80" charset="2"/>
              <a:defRPr sz="2800" kern="1200">
                <a:solidFill>
                  <a:srgbClr val="217BD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2400" kern="1200">
                <a:solidFill>
                  <a:srgbClr val="217BD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-80" charset="2"/>
              <a:defRPr sz="2000" kern="1200">
                <a:solidFill>
                  <a:srgbClr val="217BD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defRPr kern="1200">
                <a:solidFill>
                  <a:srgbClr val="217BD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80" charset="2"/>
              <a:defRPr kern="1200">
                <a:solidFill>
                  <a:srgbClr val="217B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nl-NL" sz="3000" b="1" u="sng" dirty="0">
                <a:solidFill>
                  <a:schemeClr val="bg1">
                    <a:lumMod val="75000"/>
                  </a:schemeClr>
                </a:solidFill>
              </a:rPr>
              <a:t>Data    </a:t>
            </a:r>
            <a:r>
              <a:rPr lang="en-US" altLang="nl-NL" sz="3000" b="1" u="sng" dirty="0" err="1">
                <a:solidFill>
                  <a:schemeClr val="bg1">
                    <a:lumMod val="75000"/>
                  </a:schemeClr>
                </a:solidFill>
              </a:rPr>
              <a:t>Bewustwording</a:t>
            </a:r>
            <a:r>
              <a:rPr lang="en-US" altLang="nl-NL" sz="3000" b="1" u="sng" dirty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en-US" altLang="nl-NL" sz="3000" b="1" u="sng" dirty="0" err="1">
                <a:solidFill>
                  <a:schemeClr val="bg1">
                    <a:lumMod val="75000"/>
                  </a:schemeClr>
                </a:solidFill>
              </a:rPr>
              <a:t>Gebruik</a:t>
            </a:r>
            <a:endParaRPr lang="en-US" altLang="nl-NL" sz="3000" b="1" u="sng" dirty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n-US" altLang="nl-NL" sz="2100" dirty="0"/>
          </a:p>
        </p:txBody>
      </p:sp>
      <p:pic>
        <p:nvPicPr>
          <p:cNvPr id="9221" name="Picture 5" descr="Afbeeldingsresultaat voor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3165873"/>
            <a:ext cx="5083969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14038"/>
          <a:stretch/>
        </p:blipFill>
        <p:spPr>
          <a:xfrm>
            <a:off x="0" y="4948014"/>
            <a:ext cx="1036828" cy="2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91680" y="105958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Maar waarom 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91680" y="170765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We willen transparant zijn</a:t>
            </a:r>
          </a:p>
          <a:p>
            <a:pPr lvl="0"/>
            <a:r>
              <a:rPr lang="nl-NL" dirty="0"/>
              <a:t>We denken dat de stad en omgeving er baat bij hebben</a:t>
            </a:r>
          </a:p>
          <a:p>
            <a:pPr lvl="0"/>
            <a:r>
              <a:rPr lang="nl-NL" dirty="0"/>
              <a:t>Maar vooral: vanwege het </a:t>
            </a:r>
            <a:r>
              <a:rPr lang="nl-NL" b="1" dirty="0"/>
              <a:t>eigen belang</a:t>
            </a:r>
            <a:endParaRPr lang="nl-NL" dirty="0"/>
          </a:p>
          <a:p>
            <a:endParaRPr lang="nl-NL" dirty="0"/>
          </a:p>
        </p:txBody>
      </p:sp>
      <p:pic>
        <p:nvPicPr>
          <p:cNvPr id="6" name="Picture 12" descr="Afbeeldingsresultaat voor 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54" y="1059582"/>
            <a:ext cx="3230456" cy="2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beeldingsresultaat voor gebru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98" y="3223220"/>
            <a:ext cx="3179212" cy="7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4788024" y="843558"/>
            <a:ext cx="378474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14038"/>
          <a:stretch/>
        </p:blipFill>
        <p:spPr>
          <a:xfrm>
            <a:off x="0" y="4948014"/>
            <a:ext cx="1036828" cy="2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Afbeeldingsresultaat voor motivati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8" descr="Afbeeldingsresultaat voor motivatie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4" name="Picture 10" descr="Afbeeldingsresultaat voor motivat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6"/>
          <a:stretch/>
        </p:blipFill>
        <p:spPr bwMode="auto">
          <a:xfrm>
            <a:off x="2627820" y="3434861"/>
            <a:ext cx="3672372" cy="17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eigen bela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/>
        </p:blipFill>
        <p:spPr bwMode="auto">
          <a:xfrm>
            <a:off x="2674615" y="987574"/>
            <a:ext cx="35549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-34059" r="228" b="34059"/>
          <a:stretch/>
        </p:blipFill>
        <p:spPr bwMode="auto">
          <a:xfrm>
            <a:off x="2680184" y="-1015856"/>
            <a:ext cx="3548000" cy="20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051720" y="-92546"/>
            <a:ext cx="72008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228184" y="-92546"/>
            <a:ext cx="72008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2771800" y="4371950"/>
            <a:ext cx="3456384" cy="7715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cxnSpLocks/>
          </p:cNvCxnSpPr>
          <p:nvPr/>
        </p:nvCxnSpPr>
        <p:spPr>
          <a:xfrm flipV="1">
            <a:off x="2868985" y="4371950"/>
            <a:ext cx="3359199" cy="7715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14038"/>
          <a:stretch/>
        </p:blipFill>
        <p:spPr>
          <a:xfrm>
            <a:off x="0" y="4948014"/>
            <a:ext cx="1036828" cy="2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191438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High Value lijst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23928" y="191438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Long List</a:t>
            </a:r>
          </a:p>
        </p:txBody>
      </p:sp>
      <p:sp>
        <p:nvSpPr>
          <p:cNvPr id="4" name="PIJL-RECHTS 3"/>
          <p:cNvSpPr/>
          <p:nvPr/>
        </p:nvSpPr>
        <p:spPr>
          <a:xfrm>
            <a:off x="2770076" y="2027044"/>
            <a:ext cx="720080" cy="112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6159625" y="19143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Short List</a:t>
            </a:r>
          </a:p>
        </p:txBody>
      </p:sp>
      <p:sp>
        <p:nvSpPr>
          <p:cNvPr id="6" name="PIJL-RECHTS 5"/>
          <p:cNvSpPr/>
          <p:nvPr/>
        </p:nvSpPr>
        <p:spPr>
          <a:xfrm>
            <a:off x="5292080" y="2027044"/>
            <a:ext cx="720080" cy="112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>
            <a:off x="5292080" y="776198"/>
            <a:ext cx="720080" cy="112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2790258" y="792266"/>
            <a:ext cx="720080" cy="112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755576" y="67054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Wens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923928" y="67054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Methode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228184" y="607600"/>
            <a:ext cx="230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Actie</a:t>
            </a:r>
          </a:p>
        </p:txBody>
      </p:sp>
      <p:cxnSp>
        <p:nvCxnSpPr>
          <p:cNvPr id="13" name="Rechte verbindingslijn 12"/>
          <p:cNvCxnSpPr>
            <a:cxnSpLocks/>
          </p:cNvCxnSpPr>
          <p:nvPr/>
        </p:nvCxnSpPr>
        <p:spPr>
          <a:xfrm>
            <a:off x="5007497" y="1039873"/>
            <a:ext cx="2304256" cy="739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>
            <a:off x="1259632" y="1039873"/>
            <a:ext cx="2664296" cy="739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06" y="2531100"/>
            <a:ext cx="2287170" cy="214982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6150" y="2908512"/>
            <a:ext cx="2295970" cy="146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194" y="2882904"/>
            <a:ext cx="2542987" cy="124741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203034" y="233944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C000"/>
                </a:solidFill>
                <a:highlight>
                  <a:srgbClr val="808080"/>
                </a:highlight>
              </a:rPr>
              <a:t>afwegingskader</a:t>
            </a:r>
            <a:endParaRPr lang="nl-NL" b="1" dirty="0">
              <a:highlight>
                <a:srgbClr val="808080"/>
              </a:highlight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14038"/>
          <a:stretch/>
        </p:blipFill>
        <p:spPr>
          <a:xfrm>
            <a:off x="0" y="4948014"/>
            <a:ext cx="1036828" cy="2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3304788"/>
            <a:ext cx="8661648" cy="25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107504" y="267494"/>
            <a:ext cx="6840760" cy="3240360"/>
          </a:xfrm>
          <a:prstGeom prst="roundRect">
            <a:avLst/>
          </a:prstGeom>
          <a:solidFill>
            <a:srgbClr val="CA364F"/>
          </a:solidFill>
          <a:effectLst>
            <a:outerShdw blurRad="50800" dist="50800" dir="13620000" sx="67000" sy="6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79512" y="462607"/>
            <a:ext cx="68407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Dataset is relevant </a:t>
            </a:r>
            <a:r>
              <a:rPr lang="nl-NL" dirty="0" err="1"/>
              <a:t>mbt</a:t>
            </a:r>
            <a:r>
              <a:rPr lang="nl-NL" dirty="0"/>
              <a:t> bestuurlijk thema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Dataset is relevant </a:t>
            </a:r>
            <a:r>
              <a:rPr lang="nl-NL" dirty="0" err="1"/>
              <a:t>mbt</a:t>
            </a:r>
            <a:r>
              <a:rPr lang="nl-NL" dirty="0"/>
              <a:t> behoefte uit de stad / stedelijk thema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Dataset sluit aan bij de actualiteit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Dataset bevat basiskenmerken van de stad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publiceren van de dataset dient een gemeentelijk doel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publiceren van dataset heeft publicitaire waarde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Dataset is relatief eenvoudig beschikbaar te maken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Dataset staat op de lijst ‘High Value Datasets’ van Koop-</a:t>
            </a:r>
            <a:r>
              <a:rPr lang="nl-NL" dirty="0" err="1"/>
              <a:t>min.BiZa</a:t>
            </a:r>
            <a:endParaRPr lang="nl-NL" dirty="0"/>
          </a:p>
          <a:p>
            <a:pPr lvl="0"/>
            <a:r>
              <a:rPr lang="nl-NL" sz="1400" dirty="0"/>
              <a:t>​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4860032" y="267494"/>
            <a:ext cx="4176464" cy="3240360"/>
          </a:xfrm>
          <a:prstGeom prst="roundRect">
            <a:avLst/>
          </a:prstGeom>
          <a:solidFill>
            <a:srgbClr val="852333"/>
          </a:solidFill>
          <a:effectLst>
            <a:outerShdw blurRad="50800" dist="50800" dir="13620000" sx="67000" sy="6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004048" y="474221"/>
            <a:ext cx="45365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Voorbeeld:</a:t>
            </a:r>
          </a:p>
          <a:p>
            <a:endParaRPr lang="nl-NL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Financiële transparantie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Luchtkwaliteit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Stembureaus en Verkiezingsuitslagen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Leeftijdsopbouw bevolking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Relevante gegevens aanbesteding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Cijfers dienstverlening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Bomen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Subsidiegegevens</a:t>
            </a:r>
          </a:p>
          <a:p>
            <a:pPr lvl="0"/>
            <a:r>
              <a:rPr lang="nl-NL" sz="1400" dirty="0"/>
              <a:t>​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9552" y="47422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C000"/>
                </a:solidFill>
              </a:rPr>
              <a:t>Afwegingskader:</a:t>
            </a:r>
          </a:p>
        </p:txBody>
      </p:sp>
    </p:spTree>
    <p:extLst>
      <p:ext uri="{BB962C8B-B14F-4D97-AF65-F5344CB8AC3E}">
        <p14:creationId xmlns:p14="http://schemas.microsoft.com/office/powerpoint/2010/main" val="11639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7869"/>
            <a:ext cx="5682141" cy="330998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699542"/>
            <a:ext cx="7056784" cy="43204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7" y="1432140"/>
            <a:ext cx="6266723" cy="37113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14038"/>
          <a:stretch/>
        </p:blipFill>
        <p:spPr>
          <a:xfrm>
            <a:off x="0" y="4948014"/>
            <a:ext cx="1036828" cy="2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fbeeldingsresultaat voor less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1" b="10275"/>
          <a:stretch/>
        </p:blipFill>
        <p:spPr bwMode="auto">
          <a:xfrm>
            <a:off x="2051720" y="2869571"/>
            <a:ext cx="6098059" cy="22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beeserv.com/images/LessonsLear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" y="2907247"/>
            <a:ext cx="2328912" cy="22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872422" y="915566"/>
            <a:ext cx="3299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Benut de High Value lijst</a:t>
            </a:r>
          </a:p>
          <a:p>
            <a:pPr lvl="0"/>
            <a:r>
              <a:rPr lang="nl-NL" dirty="0"/>
              <a:t>Van long list naar short list</a:t>
            </a:r>
          </a:p>
          <a:p>
            <a:pPr lvl="0"/>
            <a:r>
              <a:rPr lang="nl-NL" dirty="0"/>
              <a:t>Succes smaakt naar meer</a:t>
            </a:r>
          </a:p>
          <a:p>
            <a:r>
              <a:rPr lang="nl-NL" dirty="0"/>
              <a:t>Open Data is meer dan het OPENEN van data</a:t>
            </a:r>
          </a:p>
          <a:p>
            <a:r>
              <a:rPr lang="nl-NL" dirty="0"/>
              <a:t>Publiceren is niet het einde, maar het begin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14038"/>
          <a:stretch/>
        </p:blipFill>
        <p:spPr>
          <a:xfrm>
            <a:off x="8071676" y="4948014"/>
            <a:ext cx="1036828" cy="2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189</Words>
  <Application>Microsoft Office PowerPoint</Application>
  <PresentationFormat>Diavoorstelling (16:9)</PresentationFormat>
  <Paragraphs>55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Kantoorthema</vt:lpstr>
      <vt:lpstr>de OD-HighValueList en de Drechtsteden</vt:lpstr>
      <vt:lpstr>PowerPoint-presentatie</vt:lpstr>
      <vt:lpstr>Project Open Data, fase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PC</dc:creator>
  <cp:lastModifiedBy>Gebruiker</cp:lastModifiedBy>
  <cp:revision>26</cp:revision>
  <cp:lastPrinted>2017-03-16T17:24:30Z</cp:lastPrinted>
  <dcterms:created xsi:type="dcterms:W3CDTF">2017-03-15T18:52:27Z</dcterms:created>
  <dcterms:modified xsi:type="dcterms:W3CDTF">2017-03-17T09:25:28Z</dcterms:modified>
</cp:coreProperties>
</file>