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0" r:id="rId3"/>
    <p:sldId id="257" r:id="rId4"/>
    <p:sldId id="261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391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5C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0" autoAdjust="0"/>
    <p:restoredTop sz="94682" autoAdjust="0"/>
  </p:normalViewPr>
  <p:slideViewPr>
    <p:cSldViewPr snapToGrid="0">
      <p:cViewPr varScale="1">
        <p:scale>
          <a:sx n="118" d="100"/>
          <a:sy n="118" d="100"/>
        </p:scale>
        <p:origin x="240" y="216"/>
      </p:cViewPr>
      <p:guideLst>
        <p:guide orient="horz" pos="2160"/>
        <p:guide pos="1391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1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453FA-CEDB-4573-9FFE-8995ECED7ABC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18FFF-8419-4A5D-9663-C62086819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917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3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57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27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092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84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07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4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8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26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626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00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FA360-8CC1-4684-84E9-2CDEBD02EAB0}" type="datetimeFigureOut">
              <a:rPr lang="nl-NL" smtClean="0"/>
              <a:t>10-06-16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93AC-5BB5-4624-BC27-F27224145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61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6" Type="http://schemas.openxmlformats.org/officeDocument/2006/relationships/image" Target="../media/image11.emf"/><Relationship Id="rId7" Type="http://schemas.openxmlformats.org/officeDocument/2006/relationships/image" Target="../media/image12.emf"/><Relationship Id="rId8" Type="http://schemas.openxmlformats.org/officeDocument/2006/relationships/image" Target="../media/image13.emf"/><Relationship Id="rId9" Type="http://schemas.openxmlformats.org/officeDocument/2006/relationships/image" Target="../media/image14.emf"/><Relationship Id="rId10" Type="http://schemas.openxmlformats.org/officeDocument/2006/relationships/image" Target="../media/image15.emf"/><Relationship Id="rId11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9166"/>
          </a:xfrm>
        </p:spPr>
        <p:txBody>
          <a:bodyPr anchor="t">
            <a:normAutofit/>
          </a:bodyPr>
          <a:lstStyle/>
          <a:p>
            <a:pPr algn="l"/>
            <a:r>
              <a:rPr lang="nl-NL" sz="4800" b="1" dirty="0" smtClean="0">
                <a:solidFill>
                  <a:srgbClr val="404040"/>
                </a:solidFill>
                <a:latin typeface="Myriad Pro Light" panose="020B0603030403020204" pitchFamily="34" charset="0"/>
              </a:rPr>
              <a:t>Wij zijn</a:t>
            </a:r>
            <a:endParaRPr lang="nl-NL" sz="4800" b="1" dirty="0">
              <a:solidFill>
                <a:srgbClr val="404040"/>
              </a:solidFill>
              <a:latin typeface="Myriad Pro Light" panose="020B0603030403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81087" y="2756646"/>
            <a:ext cx="1689217" cy="1949825"/>
            <a:chOff x="1679658" y="2756646"/>
            <a:chExt cx="1858139" cy="194982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2608728" y="3523129"/>
              <a:ext cx="0" cy="1183342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679658" y="2756646"/>
              <a:ext cx="1858139" cy="7664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 smtClean="0">
                  <a:solidFill>
                    <a:srgbClr val="404040"/>
                  </a:solidFill>
                </a:rPr>
                <a:t>Technisch</a:t>
              </a:r>
              <a:endParaRPr lang="nl-NL" sz="2400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51391" y="2729751"/>
            <a:ext cx="1689217" cy="1949825"/>
            <a:chOff x="5164687" y="2729751"/>
            <a:chExt cx="1858139" cy="1949825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6093757" y="3496234"/>
              <a:ext cx="0" cy="1183342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5164687" y="2729751"/>
              <a:ext cx="1858139" cy="7664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 smtClean="0">
                  <a:solidFill>
                    <a:srgbClr val="404040"/>
                  </a:solidFill>
                </a:rPr>
                <a:t>Inhoudelijk</a:t>
              </a:r>
              <a:endParaRPr lang="nl-NL" sz="2400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721695" y="2729751"/>
            <a:ext cx="1689217" cy="1949825"/>
            <a:chOff x="8649716" y="2729751"/>
            <a:chExt cx="1858139" cy="194982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9578786" y="3496234"/>
              <a:ext cx="0" cy="1183342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8649716" y="2729751"/>
              <a:ext cx="1858139" cy="7664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 smtClean="0">
                  <a:solidFill>
                    <a:srgbClr val="404040"/>
                  </a:solidFill>
                </a:rPr>
                <a:t>Innovatief</a:t>
              </a:r>
              <a:endParaRPr lang="nl-NL" sz="2400" dirty="0">
                <a:solidFill>
                  <a:srgbClr val="404040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737" y="5324475"/>
            <a:ext cx="2286000" cy="742950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475" y="5325150"/>
            <a:ext cx="2286001" cy="74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368" y="5325150"/>
            <a:ext cx="2281846" cy="741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61" y="5325150"/>
            <a:ext cx="2281846" cy="7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7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122363"/>
            <a:ext cx="9144000" cy="10291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b="1" dirty="0" smtClean="0">
                <a:solidFill>
                  <a:srgbClr val="404040"/>
                </a:solidFill>
                <a:latin typeface="Myriad Pro Light" panose="020B0603030403020204" pitchFamily="34" charset="0"/>
              </a:rPr>
              <a:t>Wij bieden u .. YADP?</a:t>
            </a:r>
            <a:endParaRPr lang="nl-NL" sz="4800" b="1" dirty="0">
              <a:solidFill>
                <a:srgbClr val="40404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5284693"/>
            <a:ext cx="9144000" cy="1223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ubtitle 10"/>
          <p:cNvSpPr txBox="1">
            <a:spLocks/>
          </p:cNvSpPr>
          <p:nvPr/>
        </p:nvSpPr>
        <p:spPr>
          <a:xfrm>
            <a:off x="1524000" y="2126513"/>
            <a:ext cx="9848850" cy="214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Uw</a:t>
            </a:r>
            <a:r>
              <a:rPr lang="en-US" sz="2400" dirty="0" smtClean="0"/>
              <a:t> </a:t>
            </a:r>
            <a:r>
              <a:rPr lang="en-US" sz="2400" dirty="0" err="1" smtClean="0"/>
              <a:t>eigen</a:t>
            </a:r>
            <a:r>
              <a:rPr lang="en-US" sz="2400" dirty="0" smtClean="0"/>
              <a:t> </a:t>
            </a:r>
            <a:r>
              <a:rPr lang="en-US" sz="2400" dirty="0" err="1" smtClean="0"/>
              <a:t>decentraal</a:t>
            </a:r>
            <a:r>
              <a:rPr lang="en-US" sz="2400" dirty="0" smtClean="0"/>
              <a:t> </a:t>
            </a:r>
            <a:r>
              <a:rPr lang="en-US" sz="2400" dirty="0" err="1" smtClean="0"/>
              <a:t>dataregister</a:t>
            </a:r>
            <a:r>
              <a:rPr lang="en-US" sz="2400" dirty="0" smtClean="0"/>
              <a:t> met </a:t>
            </a:r>
            <a:r>
              <a:rPr lang="en-US" sz="2400" dirty="0" err="1" smtClean="0"/>
              <a:t>koppelingen</a:t>
            </a:r>
            <a:endParaRPr lang="nl-NL" sz="2400" dirty="0"/>
          </a:p>
          <a:p>
            <a:r>
              <a:rPr lang="en-US" sz="2400" dirty="0"/>
              <a:t>Data </a:t>
            </a:r>
            <a:r>
              <a:rPr lang="en-US" sz="2400" dirty="0" err="1"/>
              <a:t>zelf</a:t>
            </a:r>
            <a:r>
              <a:rPr lang="en-US" sz="2400" dirty="0"/>
              <a:t> </a:t>
            </a:r>
            <a:r>
              <a:rPr lang="en-US" sz="2400" dirty="0" err="1" smtClean="0"/>
              <a:t>beheren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zelf</a:t>
            </a:r>
            <a:r>
              <a:rPr lang="en-US" sz="2400" dirty="0" smtClean="0"/>
              <a:t> </a:t>
            </a:r>
            <a:r>
              <a:rPr lang="en-US" sz="2400" dirty="0" err="1" smtClean="0"/>
              <a:t>beter</a:t>
            </a:r>
            <a:r>
              <a:rPr lang="en-US" sz="2400" dirty="0" smtClean="0"/>
              <a:t> </a:t>
            </a:r>
            <a:r>
              <a:rPr lang="en-US" sz="2400" dirty="0" err="1" smtClean="0"/>
              <a:t>benutten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publiceren</a:t>
            </a:r>
            <a:r>
              <a:rPr lang="en-US" sz="2400" dirty="0" smtClean="0"/>
              <a:t> op data.overheid.nl</a:t>
            </a:r>
          </a:p>
          <a:p>
            <a:r>
              <a:rPr lang="en-US" sz="2400" dirty="0" err="1" smtClean="0"/>
              <a:t>Besparingen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nieuwe</a:t>
            </a:r>
            <a:r>
              <a:rPr lang="en-US" sz="2400" dirty="0" smtClean="0"/>
              <a:t> </a:t>
            </a:r>
            <a:r>
              <a:rPr lang="en-US" sz="2400" dirty="0" err="1" smtClean="0"/>
              <a:t>verdienmodellen</a:t>
            </a:r>
            <a:endParaRPr lang="en-US" sz="2400" dirty="0"/>
          </a:p>
          <a:p>
            <a:r>
              <a:rPr lang="nl-NL" sz="2400" dirty="0"/>
              <a:t>Technische én inhoudelijke </a:t>
            </a:r>
            <a:r>
              <a:rPr lang="nl-NL" sz="2400" dirty="0" smtClean="0"/>
              <a:t>ondersteuning</a:t>
            </a:r>
          </a:p>
          <a:p>
            <a:pPr marL="571500" indent="-571500">
              <a:buFontTx/>
              <a:buChar char="-"/>
            </a:pPr>
            <a:endParaRPr lang="nl-NL" dirty="0" smtClean="0"/>
          </a:p>
          <a:p>
            <a:pPr marL="571500" indent="-57150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37763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122363"/>
            <a:ext cx="9144000" cy="10291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b="1" dirty="0" smtClean="0">
                <a:solidFill>
                  <a:srgbClr val="404040"/>
                </a:solidFill>
                <a:latin typeface="Myriad Pro Light" panose="020B0603030403020204" pitchFamily="34" charset="0"/>
              </a:rPr>
              <a:t>Waarom?</a:t>
            </a:r>
            <a:endParaRPr lang="nl-NL" sz="4800" b="1" dirty="0">
              <a:solidFill>
                <a:srgbClr val="40404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7566253" y="2783854"/>
            <a:ext cx="3563471" cy="679075"/>
          </a:xfrm>
          <a:prstGeom prst="homePlate">
            <a:avLst/>
          </a:prstGeom>
          <a:solidFill>
            <a:srgbClr val="F5C24D"/>
          </a:solidFill>
          <a:ln>
            <a:solidFill>
              <a:srgbClr val="F5C2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Uniformiteit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350476" y="2783854"/>
            <a:ext cx="3563471" cy="679075"/>
          </a:xfrm>
          <a:prstGeom prst="homePlate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</a:rPr>
              <a:t>Standaardisatie</a:t>
            </a:r>
            <a:endParaRPr lang="nl-NL" sz="2400" dirty="0"/>
          </a:p>
        </p:txBody>
      </p:sp>
      <p:sp>
        <p:nvSpPr>
          <p:cNvPr id="10" name="Pentagon 9"/>
          <p:cNvSpPr/>
          <p:nvPr/>
        </p:nvSpPr>
        <p:spPr>
          <a:xfrm>
            <a:off x="1134703" y="2783855"/>
            <a:ext cx="3563471" cy="679075"/>
          </a:xfrm>
          <a:prstGeom prst="homePlat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Identificatie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0" y="4869244"/>
            <a:ext cx="9605724" cy="1811746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S</a:t>
            </a:r>
            <a:r>
              <a:rPr lang="en-US" dirty="0">
                <a:solidFill>
                  <a:schemeClr val="bg1"/>
                </a:solidFill>
              </a:rPr>
              <a:t>amen </a:t>
            </a:r>
            <a:r>
              <a:rPr lang="en-US" dirty="0" err="1">
                <a:solidFill>
                  <a:schemeClr val="bg1"/>
                </a:solidFill>
              </a:rPr>
              <a:t>werken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kwalitatief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ontsluiten</a:t>
            </a:r>
            <a:r>
              <a:rPr lang="en-US" dirty="0" smtClean="0">
                <a:solidFill>
                  <a:schemeClr val="bg1"/>
                </a:solidFill>
              </a:rPr>
              <a:t> van </a:t>
            </a:r>
            <a:r>
              <a:rPr lang="en-US" dirty="0">
                <a:solidFill>
                  <a:schemeClr val="bg1"/>
                </a:solidFill>
              </a:rPr>
              <a:t>data</a:t>
            </a:r>
          </a:p>
          <a:p>
            <a:r>
              <a:rPr lang="nl-NL" dirty="0">
                <a:solidFill>
                  <a:schemeClr val="bg1"/>
                </a:solidFill>
              </a:rPr>
              <a:t>Meer data voor iedereen, betere data voor iedereen</a:t>
            </a:r>
          </a:p>
          <a:p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231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122363"/>
            <a:ext cx="9144000" cy="10291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b="1" dirty="0" smtClean="0">
                <a:solidFill>
                  <a:srgbClr val="404040"/>
                </a:solidFill>
                <a:latin typeface="Myriad Pro Light" panose="020B0603030403020204" pitchFamily="34" charset="0"/>
              </a:rPr>
              <a:t>Standaardisatie</a:t>
            </a:r>
            <a:endParaRPr lang="nl-NL" sz="4800" b="1" dirty="0">
              <a:solidFill>
                <a:srgbClr val="40404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5284693"/>
            <a:ext cx="9144000" cy="1223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ubtitle 10"/>
          <p:cNvSpPr txBox="1">
            <a:spLocks/>
          </p:cNvSpPr>
          <p:nvPr/>
        </p:nvSpPr>
        <p:spPr>
          <a:xfrm>
            <a:off x="1524000" y="2126513"/>
            <a:ext cx="9848850" cy="272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Samen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standaarden</a:t>
            </a:r>
            <a:r>
              <a:rPr lang="en-US" sz="2400" dirty="0" smtClean="0"/>
              <a:t> </a:t>
            </a:r>
            <a:r>
              <a:rPr lang="en-US" sz="2400" dirty="0" err="1" smtClean="0"/>
              <a:t>ontwikkelen</a:t>
            </a:r>
            <a:endParaRPr lang="en-US" sz="2400" dirty="0"/>
          </a:p>
          <a:p>
            <a:r>
              <a:rPr lang="en-US" sz="2400" dirty="0" err="1" smtClean="0"/>
              <a:t>Validatie</a:t>
            </a:r>
            <a:r>
              <a:rPr lang="en-US" sz="2400" dirty="0" smtClean="0"/>
              <a:t> via de ‘</a:t>
            </a:r>
            <a:r>
              <a:rPr lang="en-US" sz="2400" dirty="0" err="1" smtClean="0"/>
              <a:t>Linkchecker</a:t>
            </a:r>
            <a:r>
              <a:rPr lang="en-US" sz="2400" dirty="0" smtClean="0"/>
              <a:t>’ in data.overheid.nl</a:t>
            </a:r>
            <a:endParaRPr lang="en-US" sz="2400" dirty="0"/>
          </a:p>
          <a:p>
            <a:r>
              <a:rPr lang="en-US" sz="2400" dirty="0" err="1"/>
              <a:t>Gestructureerd</a:t>
            </a:r>
            <a:r>
              <a:rPr lang="en-US" sz="2400" dirty="0"/>
              <a:t> </a:t>
            </a:r>
            <a:r>
              <a:rPr lang="en-US" sz="2400" dirty="0" err="1" smtClean="0"/>
              <a:t>groeien</a:t>
            </a:r>
            <a:endParaRPr lang="en-US" sz="2400" dirty="0" smtClean="0"/>
          </a:p>
          <a:p>
            <a:r>
              <a:rPr lang="en-US" sz="2400" dirty="0"/>
              <a:t>D</a:t>
            </a:r>
            <a:r>
              <a:rPr lang="en-US" sz="2400" dirty="0" smtClean="0"/>
              <a:t>ata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vraaggestuurd</a:t>
            </a:r>
            <a:r>
              <a:rPr lang="en-US" sz="2400" dirty="0" smtClean="0"/>
              <a:t> </a:t>
            </a:r>
            <a:r>
              <a:rPr lang="en-US" sz="2400" dirty="0" err="1" smtClean="0"/>
              <a:t>ontsluiten</a:t>
            </a:r>
            <a:r>
              <a:rPr lang="en-US" sz="2400" dirty="0" smtClean="0"/>
              <a:t> </a:t>
            </a:r>
            <a:r>
              <a:rPr lang="en-US" sz="2400" dirty="0" err="1" smtClean="0"/>
              <a:t>naar</a:t>
            </a:r>
            <a:r>
              <a:rPr lang="en-US" sz="2400" dirty="0" smtClean="0"/>
              <a:t> </a:t>
            </a:r>
            <a:r>
              <a:rPr lang="en-US" sz="2400" dirty="0" err="1" smtClean="0"/>
              <a:t>publieke</a:t>
            </a:r>
            <a:r>
              <a:rPr lang="en-US" sz="2400" dirty="0" smtClean="0"/>
              <a:t> </a:t>
            </a:r>
            <a:r>
              <a:rPr lang="en-US" sz="2400" dirty="0" err="1" smtClean="0"/>
              <a:t>functie</a:t>
            </a:r>
            <a:endParaRPr lang="en-US" sz="2400" dirty="0" smtClean="0"/>
          </a:p>
          <a:p>
            <a:r>
              <a:rPr lang="en-US" sz="2400" dirty="0"/>
              <a:t>Open status</a:t>
            </a:r>
          </a:p>
          <a:p>
            <a:pPr marL="571500" indent="-571500">
              <a:buFontTx/>
              <a:buChar char="-"/>
            </a:pPr>
            <a:endParaRPr lang="en-US" sz="2400" dirty="0" smtClean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302663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>
            <a:off x="499160" y="3397080"/>
            <a:ext cx="3201494" cy="2920611"/>
            <a:chOff x="499160" y="3397080"/>
            <a:chExt cx="3201494" cy="2920611"/>
          </a:xfrm>
        </p:grpSpPr>
        <p:grpSp>
          <p:nvGrpSpPr>
            <p:cNvPr id="120" name="Group 119"/>
            <p:cNvGrpSpPr/>
            <p:nvPr/>
          </p:nvGrpSpPr>
          <p:grpSpPr>
            <a:xfrm>
              <a:off x="499160" y="4569521"/>
              <a:ext cx="3201494" cy="1748170"/>
              <a:chOff x="499160" y="4569521"/>
              <a:chExt cx="3201494" cy="174817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flipH="1" flipV="1">
                <a:off x="2218979" y="4569521"/>
                <a:ext cx="1265239" cy="1176763"/>
              </a:xfrm>
              <a:prstGeom prst="line">
                <a:avLst/>
              </a:prstGeom>
              <a:ln w="34925">
                <a:solidFill>
                  <a:srgbClr val="F5C24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>
                <a:off x="3221222" y="5481814"/>
                <a:ext cx="479432" cy="4794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F5C24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nl-NL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07092" y="5610267"/>
                <a:ext cx="330053" cy="222526"/>
              </a:xfrm>
              <a:prstGeom prst="rect">
                <a:avLst/>
              </a:prstGeom>
              <a:noFill/>
            </p:spPr>
          </p:pic>
          <p:cxnSp>
            <p:nvCxnSpPr>
              <p:cNvPr id="64" name="Straight Connector 63"/>
              <p:cNvCxnSpPr/>
              <p:nvPr/>
            </p:nvCxnSpPr>
            <p:spPr>
              <a:xfrm flipV="1">
                <a:off x="738876" y="4605054"/>
                <a:ext cx="1497707" cy="505730"/>
              </a:xfrm>
              <a:prstGeom prst="line">
                <a:avLst/>
              </a:prstGeom>
              <a:ln w="34925">
                <a:solidFill>
                  <a:srgbClr val="F5C24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/>
              <p:cNvSpPr/>
              <p:nvPr/>
            </p:nvSpPr>
            <p:spPr>
              <a:xfrm>
                <a:off x="499160" y="4776793"/>
                <a:ext cx="479432" cy="4794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F5C24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nl-NL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4898" y="4841327"/>
                <a:ext cx="188323" cy="330903"/>
              </a:xfrm>
              <a:prstGeom prst="rect">
                <a:avLst/>
              </a:prstGeom>
              <a:noFill/>
            </p:spPr>
          </p:pic>
          <p:cxnSp>
            <p:nvCxnSpPr>
              <p:cNvPr id="61" name="Straight Connector 60"/>
              <p:cNvCxnSpPr/>
              <p:nvPr/>
            </p:nvCxnSpPr>
            <p:spPr>
              <a:xfrm flipV="1">
                <a:off x="1062571" y="4590934"/>
                <a:ext cx="1179584" cy="1153452"/>
              </a:xfrm>
              <a:prstGeom prst="line">
                <a:avLst/>
              </a:prstGeom>
              <a:ln w="34925">
                <a:solidFill>
                  <a:srgbClr val="F5C24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/>
              <p:cNvSpPr/>
              <p:nvPr/>
            </p:nvSpPr>
            <p:spPr>
              <a:xfrm>
                <a:off x="822855" y="5481814"/>
                <a:ext cx="479432" cy="4794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F5C24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nl-NL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7178" y="5564953"/>
                <a:ext cx="334242" cy="306666"/>
              </a:xfrm>
              <a:prstGeom prst="rect">
                <a:avLst/>
              </a:prstGeom>
              <a:noFill/>
            </p:spPr>
          </p:pic>
          <p:cxnSp>
            <p:nvCxnSpPr>
              <p:cNvPr id="58" name="Straight Connector 57"/>
              <p:cNvCxnSpPr/>
              <p:nvPr/>
            </p:nvCxnSpPr>
            <p:spPr>
              <a:xfrm flipV="1">
                <a:off x="1839554" y="4590934"/>
                <a:ext cx="397029" cy="1483797"/>
              </a:xfrm>
              <a:prstGeom prst="line">
                <a:avLst/>
              </a:prstGeom>
              <a:ln w="34925">
                <a:solidFill>
                  <a:srgbClr val="F5C24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Oval 56"/>
              <p:cNvSpPr/>
              <p:nvPr/>
            </p:nvSpPr>
            <p:spPr>
              <a:xfrm>
                <a:off x="1599838" y="5838259"/>
                <a:ext cx="479432" cy="4794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F5C24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nl-NL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9547" y="5889988"/>
                <a:ext cx="200013" cy="342447"/>
              </a:xfrm>
              <a:prstGeom prst="rect">
                <a:avLst/>
              </a:prstGeom>
              <a:noFill/>
            </p:spPr>
          </p:pic>
          <p:cxnSp>
            <p:nvCxnSpPr>
              <p:cNvPr id="55" name="Straight Connector 54"/>
              <p:cNvCxnSpPr/>
              <p:nvPr/>
            </p:nvCxnSpPr>
            <p:spPr>
              <a:xfrm flipH="1" flipV="1">
                <a:off x="2218979" y="4569521"/>
                <a:ext cx="467216" cy="1518240"/>
              </a:xfrm>
              <a:prstGeom prst="line">
                <a:avLst/>
              </a:prstGeom>
              <a:ln w="34925">
                <a:solidFill>
                  <a:srgbClr val="F5C24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2446479" y="5838259"/>
                <a:ext cx="479432" cy="4794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F5C24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nl-NL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7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33268" y="5951569"/>
                <a:ext cx="305853" cy="25281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</p:pic>
        </p:grpSp>
        <p:grpSp>
          <p:nvGrpSpPr>
            <p:cNvPr id="76" name="Group 75"/>
            <p:cNvGrpSpPr/>
            <p:nvPr/>
          </p:nvGrpSpPr>
          <p:grpSpPr>
            <a:xfrm>
              <a:off x="1070063" y="3397080"/>
              <a:ext cx="2333040" cy="2344883"/>
              <a:chOff x="1112158" y="3740700"/>
              <a:chExt cx="2333040" cy="2344883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1112158" y="3740700"/>
                <a:ext cx="2333040" cy="2344883"/>
                <a:chOff x="827881" y="2072719"/>
                <a:chExt cx="4172744" cy="4193924"/>
              </a:xfrm>
              <a:solidFill>
                <a:schemeClr val="bg1"/>
              </a:solidFill>
            </p:grpSpPr>
            <p:sp>
              <p:nvSpPr>
                <p:cNvPr id="71" name="Oval 6"/>
                <p:cNvSpPr>
                  <a:spLocks noChangeArrowheads="1"/>
                </p:cNvSpPr>
                <p:nvPr/>
              </p:nvSpPr>
              <p:spPr bwMode="auto">
                <a:xfrm>
                  <a:off x="827881" y="2072719"/>
                  <a:ext cx="4172744" cy="4193924"/>
                </a:xfrm>
                <a:prstGeom prst="ellipse">
                  <a:avLst/>
                </a:prstGeom>
                <a:grpFill/>
                <a:ln w="34925">
                  <a:solidFill>
                    <a:srgbClr val="F5C24D"/>
                  </a:solidFill>
                  <a:prstDash val="solid"/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none" lIns="0" tIns="0" rIns="3960000" bIns="0" numCol="1" anchor="b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nl-NL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1988739" y="5691814"/>
                  <a:ext cx="1851028" cy="49542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200" b="1" dirty="0" smtClean="0">
                      <a:solidFill>
                        <a:srgbClr val="404040"/>
                      </a:solidFill>
                    </a:rPr>
                    <a:t>CKAN</a:t>
                  </a:r>
                </a:p>
              </p:txBody>
            </p:sp>
          </p:grpSp>
          <p:sp>
            <p:nvSpPr>
              <p:cNvPr id="47" name="Oval 6"/>
              <p:cNvSpPr>
                <a:spLocks noChangeArrowheads="1"/>
              </p:cNvSpPr>
              <p:nvPr/>
            </p:nvSpPr>
            <p:spPr bwMode="auto">
              <a:xfrm>
                <a:off x="1841538" y="4473783"/>
                <a:ext cx="874280" cy="878718"/>
              </a:xfrm>
              <a:prstGeom prst="ellipse">
                <a:avLst/>
              </a:prstGeom>
              <a:ln w="25400">
                <a:solidFill>
                  <a:srgbClr val="F5C24D"/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nl-NL" sz="1200" b="1" dirty="0" smtClean="0">
                    <a:solidFill>
                      <a:srgbClr val="404040"/>
                    </a:solidFill>
                  </a:rPr>
                  <a:t>Klant</a:t>
                </a:r>
                <a:endParaRPr lang="nl-NL" sz="1200" b="1" dirty="0">
                  <a:solidFill>
                    <a:srgbClr val="404040"/>
                  </a:solidFill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828801" y="5352916"/>
                <a:ext cx="92664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200" b="1" dirty="0" smtClean="0">
                    <a:solidFill>
                      <a:srgbClr val="404040"/>
                    </a:solidFill>
                  </a:rPr>
                  <a:t>Portaal</a:t>
                </a:r>
              </a:p>
            </p:txBody>
          </p:sp>
        </p:grpSp>
        <p:sp>
          <p:nvSpPr>
            <p:cNvPr id="69" name="Oval 6"/>
            <p:cNvSpPr>
              <a:spLocks noChangeArrowheads="1"/>
            </p:cNvSpPr>
            <p:nvPr/>
          </p:nvSpPr>
          <p:spPr bwMode="auto">
            <a:xfrm>
              <a:off x="1437749" y="3767930"/>
              <a:ext cx="1597669" cy="1590121"/>
            </a:xfrm>
            <a:prstGeom prst="ellipse">
              <a:avLst/>
            </a:prstGeom>
            <a:noFill/>
            <a:ln w="34925">
              <a:solidFill>
                <a:srgbClr val="404040"/>
              </a:solidFill>
              <a:prstDash val="dash"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0" tIns="0" rIns="0" bIns="0" numCol="1" anchor="b" anchorCtr="1" compatLnSpc="1">
              <a:prstTxWarp prst="textNoShape">
                <a:avLst/>
              </a:prstTxWarp>
            </a:bodyPr>
            <a:lstStyle/>
            <a:p>
              <a:pPr algn="ctr"/>
              <a:endParaRPr lang="nl-NL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9" name="Title 1"/>
          <p:cNvSpPr txBox="1">
            <a:spLocks/>
          </p:cNvSpPr>
          <p:nvPr/>
        </p:nvSpPr>
        <p:spPr>
          <a:xfrm>
            <a:off x="1524000" y="1122363"/>
            <a:ext cx="9144000" cy="10291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b="1" dirty="0" smtClean="0">
                <a:solidFill>
                  <a:schemeClr val="bg1"/>
                </a:solidFill>
                <a:latin typeface="Myriad Pro Light" panose="020B0603030403020204" pitchFamily="34" charset="0"/>
              </a:rPr>
              <a:t>Visualisatie</a:t>
            </a:r>
            <a:endParaRPr lang="nl-NL" sz="4800" b="1" dirty="0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grpSp>
        <p:nvGrpSpPr>
          <p:cNvPr id="451" name="Group 450"/>
          <p:cNvGrpSpPr/>
          <p:nvPr/>
        </p:nvGrpSpPr>
        <p:grpSpPr>
          <a:xfrm>
            <a:off x="1248154" y="2336590"/>
            <a:ext cx="773657" cy="3457176"/>
            <a:chOff x="1248154" y="2336590"/>
            <a:chExt cx="773657" cy="3457176"/>
          </a:xfrm>
        </p:grpSpPr>
        <p:grpSp>
          <p:nvGrpSpPr>
            <p:cNvPr id="334" name="Group 333"/>
            <p:cNvGrpSpPr/>
            <p:nvPr/>
          </p:nvGrpSpPr>
          <p:grpSpPr>
            <a:xfrm>
              <a:off x="1248154" y="2336590"/>
              <a:ext cx="773657" cy="705780"/>
              <a:chOff x="499160" y="3397080"/>
              <a:chExt cx="3201494" cy="2920612"/>
            </a:xfrm>
            <a:solidFill>
              <a:srgbClr val="F5C24D"/>
            </a:solidFill>
          </p:grpSpPr>
          <p:grpSp>
            <p:nvGrpSpPr>
              <p:cNvPr id="335" name="Group 334"/>
              <p:cNvGrpSpPr/>
              <p:nvPr/>
            </p:nvGrpSpPr>
            <p:grpSpPr>
              <a:xfrm>
                <a:off x="499160" y="4569521"/>
                <a:ext cx="3201494" cy="1748171"/>
                <a:chOff x="499160" y="4569521"/>
                <a:chExt cx="3201494" cy="1748170"/>
              </a:xfrm>
              <a:grpFill/>
            </p:grpSpPr>
            <p:cxnSp>
              <p:nvCxnSpPr>
                <p:cNvPr id="337" name="Straight Connector 336"/>
                <p:cNvCxnSpPr/>
                <p:nvPr/>
              </p:nvCxnSpPr>
              <p:spPr>
                <a:xfrm flipH="1" flipV="1">
                  <a:off x="2218979" y="4569521"/>
                  <a:ext cx="1265239" cy="1176763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8" name="Oval 337"/>
                <p:cNvSpPr/>
                <p:nvPr/>
              </p:nvSpPr>
              <p:spPr>
                <a:xfrm>
                  <a:off x="3221222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39" name="Straight Connector 338"/>
                <p:cNvCxnSpPr/>
                <p:nvPr/>
              </p:nvCxnSpPr>
              <p:spPr>
                <a:xfrm flipV="1">
                  <a:off x="738876" y="4605054"/>
                  <a:ext cx="1497707" cy="50573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0" name="Oval 339"/>
                <p:cNvSpPr/>
                <p:nvPr/>
              </p:nvSpPr>
              <p:spPr>
                <a:xfrm>
                  <a:off x="499160" y="4776793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41" name="Straight Connector 340"/>
                <p:cNvCxnSpPr/>
                <p:nvPr/>
              </p:nvCxnSpPr>
              <p:spPr>
                <a:xfrm flipV="1">
                  <a:off x="1062571" y="4590934"/>
                  <a:ext cx="1179584" cy="1153452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2" name="Oval 341"/>
                <p:cNvSpPr/>
                <p:nvPr/>
              </p:nvSpPr>
              <p:spPr>
                <a:xfrm>
                  <a:off x="822855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43" name="Straight Connector 342"/>
                <p:cNvCxnSpPr/>
                <p:nvPr/>
              </p:nvCxnSpPr>
              <p:spPr>
                <a:xfrm flipV="1">
                  <a:off x="1839554" y="4590934"/>
                  <a:ext cx="397029" cy="1483797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4" name="Oval 343"/>
                <p:cNvSpPr/>
                <p:nvPr/>
              </p:nvSpPr>
              <p:spPr>
                <a:xfrm>
                  <a:off x="1599838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45" name="Straight Connector 344"/>
                <p:cNvCxnSpPr/>
                <p:nvPr/>
              </p:nvCxnSpPr>
              <p:spPr>
                <a:xfrm flipH="1" flipV="1">
                  <a:off x="2218979" y="4569521"/>
                  <a:ext cx="467216" cy="151824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6" name="Oval 345"/>
                <p:cNvSpPr/>
                <p:nvPr/>
              </p:nvSpPr>
              <p:spPr>
                <a:xfrm>
                  <a:off x="2446479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336" name="Oval 6"/>
              <p:cNvSpPr>
                <a:spLocks noChangeArrowheads="1"/>
              </p:cNvSpPr>
              <p:nvPr/>
            </p:nvSpPr>
            <p:spPr bwMode="auto">
              <a:xfrm>
                <a:off x="1070065" y="3397080"/>
                <a:ext cx="2333041" cy="2344881"/>
              </a:xfrm>
              <a:prstGeom prst="ellipse">
                <a:avLst/>
              </a:prstGeom>
              <a:grpFill/>
              <a:ln w="15875">
                <a:noFill/>
                <a:prstDash val="solid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0" tIns="0" rIns="3960000" bIns="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nl-NL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1248154" y="3253722"/>
              <a:ext cx="773657" cy="705780"/>
              <a:chOff x="499160" y="3397080"/>
              <a:chExt cx="3201494" cy="2920612"/>
            </a:xfrm>
            <a:solidFill>
              <a:srgbClr val="F5C24D"/>
            </a:solidFill>
          </p:grpSpPr>
          <p:grpSp>
            <p:nvGrpSpPr>
              <p:cNvPr id="348" name="Group 347"/>
              <p:cNvGrpSpPr/>
              <p:nvPr/>
            </p:nvGrpSpPr>
            <p:grpSpPr>
              <a:xfrm>
                <a:off x="499160" y="4569521"/>
                <a:ext cx="3201494" cy="1748171"/>
                <a:chOff x="499160" y="4569521"/>
                <a:chExt cx="3201494" cy="1748170"/>
              </a:xfrm>
              <a:grpFill/>
            </p:grpSpPr>
            <p:cxnSp>
              <p:nvCxnSpPr>
                <p:cNvPr id="350" name="Straight Connector 349"/>
                <p:cNvCxnSpPr/>
                <p:nvPr/>
              </p:nvCxnSpPr>
              <p:spPr>
                <a:xfrm flipH="1" flipV="1">
                  <a:off x="2218979" y="4569521"/>
                  <a:ext cx="1265239" cy="1176763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1" name="Oval 350"/>
                <p:cNvSpPr/>
                <p:nvPr/>
              </p:nvSpPr>
              <p:spPr>
                <a:xfrm>
                  <a:off x="3221222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52" name="Straight Connector 351"/>
                <p:cNvCxnSpPr/>
                <p:nvPr/>
              </p:nvCxnSpPr>
              <p:spPr>
                <a:xfrm flipV="1">
                  <a:off x="738876" y="4605054"/>
                  <a:ext cx="1497707" cy="50573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3" name="Oval 352"/>
                <p:cNvSpPr/>
                <p:nvPr/>
              </p:nvSpPr>
              <p:spPr>
                <a:xfrm>
                  <a:off x="499160" y="4776793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54" name="Straight Connector 353"/>
                <p:cNvCxnSpPr/>
                <p:nvPr/>
              </p:nvCxnSpPr>
              <p:spPr>
                <a:xfrm flipV="1">
                  <a:off x="1062571" y="4590934"/>
                  <a:ext cx="1179584" cy="1153452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5" name="Oval 354"/>
                <p:cNvSpPr/>
                <p:nvPr/>
              </p:nvSpPr>
              <p:spPr>
                <a:xfrm>
                  <a:off x="822855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56" name="Straight Connector 355"/>
                <p:cNvCxnSpPr/>
                <p:nvPr/>
              </p:nvCxnSpPr>
              <p:spPr>
                <a:xfrm flipV="1">
                  <a:off x="1839554" y="4590934"/>
                  <a:ext cx="397029" cy="1483797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7" name="Oval 356"/>
                <p:cNvSpPr/>
                <p:nvPr/>
              </p:nvSpPr>
              <p:spPr>
                <a:xfrm>
                  <a:off x="1599838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58" name="Straight Connector 357"/>
                <p:cNvCxnSpPr/>
                <p:nvPr/>
              </p:nvCxnSpPr>
              <p:spPr>
                <a:xfrm flipH="1" flipV="1">
                  <a:off x="2218979" y="4569521"/>
                  <a:ext cx="467216" cy="151824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9" name="Oval 358"/>
                <p:cNvSpPr/>
                <p:nvPr/>
              </p:nvSpPr>
              <p:spPr>
                <a:xfrm>
                  <a:off x="2446479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349" name="Oval 6"/>
              <p:cNvSpPr>
                <a:spLocks noChangeArrowheads="1"/>
              </p:cNvSpPr>
              <p:nvPr/>
            </p:nvSpPr>
            <p:spPr bwMode="auto">
              <a:xfrm>
                <a:off x="1070065" y="3397080"/>
                <a:ext cx="2333041" cy="2344881"/>
              </a:xfrm>
              <a:prstGeom prst="ellipse">
                <a:avLst/>
              </a:prstGeom>
              <a:grpFill/>
              <a:ln w="15875">
                <a:noFill/>
                <a:prstDash val="solid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0" tIns="0" rIns="3960000" bIns="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nl-NL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1248154" y="5087986"/>
              <a:ext cx="773657" cy="705780"/>
              <a:chOff x="499160" y="3397080"/>
              <a:chExt cx="3201494" cy="2920612"/>
            </a:xfrm>
            <a:solidFill>
              <a:srgbClr val="F5C24D"/>
            </a:solidFill>
          </p:grpSpPr>
          <p:grpSp>
            <p:nvGrpSpPr>
              <p:cNvPr id="361" name="Group 360"/>
              <p:cNvGrpSpPr/>
              <p:nvPr/>
            </p:nvGrpSpPr>
            <p:grpSpPr>
              <a:xfrm>
                <a:off x="499160" y="4569521"/>
                <a:ext cx="3201494" cy="1748171"/>
                <a:chOff x="499160" y="4569521"/>
                <a:chExt cx="3201494" cy="1748170"/>
              </a:xfrm>
              <a:grpFill/>
            </p:grpSpPr>
            <p:cxnSp>
              <p:nvCxnSpPr>
                <p:cNvPr id="363" name="Straight Connector 362"/>
                <p:cNvCxnSpPr/>
                <p:nvPr/>
              </p:nvCxnSpPr>
              <p:spPr>
                <a:xfrm flipH="1" flipV="1">
                  <a:off x="2218979" y="4569521"/>
                  <a:ext cx="1265239" cy="1176763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4" name="Oval 363"/>
                <p:cNvSpPr/>
                <p:nvPr/>
              </p:nvSpPr>
              <p:spPr>
                <a:xfrm>
                  <a:off x="3221222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65" name="Straight Connector 364"/>
                <p:cNvCxnSpPr/>
                <p:nvPr/>
              </p:nvCxnSpPr>
              <p:spPr>
                <a:xfrm flipV="1">
                  <a:off x="738876" y="4605054"/>
                  <a:ext cx="1497707" cy="50573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6" name="Oval 365"/>
                <p:cNvSpPr/>
                <p:nvPr/>
              </p:nvSpPr>
              <p:spPr>
                <a:xfrm>
                  <a:off x="499160" y="4776793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67" name="Straight Connector 366"/>
                <p:cNvCxnSpPr/>
                <p:nvPr/>
              </p:nvCxnSpPr>
              <p:spPr>
                <a:xfrm flipV="1">
                  <a:off x="1062571" y="4590934"/>
                  <a:ext cx="1179584" cy="1153452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8" name="Oval 367"/>
                <p:cNvSpPr/>
                <p:nvPr/>
              </p:nvSpPr>
              <p:spPr>
                <a:xfrm>
                  <a:off x="822855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69" name="Straight Connector 368"/>
                <p:cNvCxnSpPr/>
                <p:nvPr/>
              </p:nvCxnSpPr>
              <p:spPr>
                <a:xfrm flipV="1">
                  <a:off x="1839554" y="4590934"/>
                  <a:ext cx="397029" cy="1483797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0" name="Oval 369"/>
                <p:cNvSpPr/>
                <p:nvPr/>
              </p:nvSpPr>
              <p:spPr>
                <a:xfrm>
                  <a:off x="1599838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371" name="Straight Connector 370"/>
                <p:cNvCxnSpPr/>
                <p:nvPr/>
              </p:nvCxnSpPr>
              <p:spPr>
                <a:xfrm flipH="1" flipV="1">
                  <a:off x="2218979" y="4569521"/>
                  <a:ext cx="467216" cy="151824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2" name="Oval 371"/>
                <p:cNvSpPr/>
                <p:nvPr/>
              </p:nvSpPr>
              <p:spPr>
                <a:xfrm>
                  <a:off x="2446479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362" name="Oval 6"/>
              <p:cNvSpPr>
                <a:spLocks noChangeArrowheads="1"/>
              </p:cNvSpPr>
              <p:nvPr/>
            </p:nvSpPr>
            <p:spPr bwMode="auto">
              <a:xfrm>
                <a:off x="1070065" y="3397080"/>
                <a:ext cx="2333041" cy="2344881"/>
              </a:xfrm>
              <a:prstGeom prst="ellipse">
                <a:avLst/>
              </a:prstGeom>
              <a:grpFill/>
              <a:ln w="15875">
                <a:noFill/>
                <a:prstDash val="solid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0" tIns="0" rIns="3960000" bIns="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nl-NL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8" name="Group 437"/>
            <p:cNvGrpSpPr/>
            <p:nvPr/>
          </p:nvGrpSpPr>
          <p:grpSpPr>
            <a:xfrm>
              <a:off x="1248154" y="4170854"/>
              <a:ext cx="773657" cy="705780"/>
              <a:chOff x="499160" y="3397080"/>
              <a:chExt cx="3201494" cy="2920612"/>
            </a:xfrm>
            <a:solidFill>
              <a:srgbClr val="F5C24D"/>
            </a:solidFill>
          </p:grpSpPr>
          <p:grpSp>
            <p:nvGrpSpPr>
              <p:cNvPr id="439" name="Group 438"/>
              <p:cNvGrpSpPr/>
              <p:nvPr/>
            </p:nvGrpSpPr>
            <p:grpSpPr>
              <a:xfrm>
                <a:off x="499160" y="4569521"/>
                <a:ext cx="3201494" cy="1748171"/>
                <a:chOff x="499160" y="4569521"/>
                <a:chExt cx="3201494" cy="1748170"/>
              </a:xfrm>
              <a:grpFill/>
            </p:grpSpPr>
            <p:cxnSp>
              <p:nvCxnSpPr>
                <p:cNvPr id="441" name="Straight Connector 440"/>
                <p:cNvCxnSpPr/>
                <p:nvPr/>
              </p:nvCxnSpPr>
              <p:spPr>
                <a:xfrm flipH="1" flipV="1">
                  <a:off x="2218979" y="4569521"/>
                  <a:ext cx="1265239" cy="1176763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2" name="Oval 441"/>
                <p:cNvSpPr/>
                <p:nvPr/>
              </p:nvSpPr>
              <p:spPr>
                <a:xfrm>
                  <a:off x="3221222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443" name="Straight Connector 442"/>
                <p:cNvCxnSpPr/>
                <p:nvPr/>
              </p:nvCxnSpPr>
              <p:spPr>
                <a:xfrm flipV="1">
                  <a:off x="738876" y="4605054"/>
                  <a:ext cx="1497707" cy="50573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4" name="Oval 443"/>
                <p:cNvSpPr/>
                <p:nvPr/>
              </p:nvSpPr>
              <p:spPr>
                <a:xfrm>
                  <a:off x="499160" y="4776793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445" name="Straight Connector 444"/>
                <p:cNvCxnSpPr/>
                <p:nvPr/>
              </p:nvCxnSpPr>
              <p:spPr>
                <a:xfrm flipV="1">
                  <a:off x="1062571" y="4590934"/>
                  <a:ext cx="1179584" cy="1153452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6" name="Oval 445"/>
                <p:cNvSpPr/>
                <p:nvPr/>
              </p:nvSpPr>
              <p:spPr>
                <a:xfrm>
                  <a:off x="822855" y="5481814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447" name="Straight Connector 446"/>
                <p:cNvCxnSpPr/>
                <p:nvPr/>
              </p:nvCxnSpPr>
              <p:spPr>
                <a:xfrm flipV="1">
                  <a:off x="1839554" y="4590934"/>
                  <a:ext cx="397029" cy="1483797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8" name="Oval 447"/>
                <p:cNvSpPr/>
                <p:nvPr/>
              </p:nvSpPr>
              <p:spPr>
                <a:xfrm>
                  <a:off x="1599838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  <p:cxnSp>
              <p:nvCxnSpPr>
                <p:cNvPr id="449" name="Straight Connector 448"/>
                <p:cNvCxnSpPr/>
                <p:nvPr/>
              </p:nvCxnSpPr>
              <p:spPr>
                <a:xfrm flipH="1" flipV="1">
                  <a:off x="2218979" y="4569521"/>
                  <a:ext cx="467216" cy="1518240"/>
                </a:xfrm>
                <a:prstGeom prst="line">
                  <a:avLst/>
                </a:prstGeom>
                <a:grpFill/>
                <a:ln w="15875"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0" name="Oval 449"/>
                <p:cNvSpPr/>
                <p:nvPr/>
              </p:nvSpPr>
              <p:spPr>
                <a:xfrm>
                  <a:off x="2446479" y="5838259"/>
                  <a:ext cx="479432" cy="479432"/>
                </a:xfrm>
                <a:prstGeom prst="ellipse">
                  <a:avLst/>
                </a:prstGeom>
                <a:grp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tIns="0" rIns="0" bIns="0" rtlCol="0" anchor="ctr"/>
                <a:lstStyle/>
                <a:p>
                  <a:pPr algn="ctr"/>
                  <a:endParaRPr lang="nl-NL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440" name="Oval 6"/>
              <p:cNvSpPr>
                <a:spLocks noChangeArrowheads="1"/>
              </p:cNvSpPr>
              <p:nvPr/>
            </p:nvSpPr>
            <p:spPr bwMode="auto">
              <a:xfrm>
                <a:off x="1070065" y="3397080"/>
                <a:ext cx="2333041" cy="2344881"/>
              </a:xfrm>
              <a:prstGeom prst="ellipse">
                <a:avLst/>
              </a:prstGeom>
              <a:grpFill/>
              <a:ln w="15875">
                <a:noFill/>
                <a:prstDash val="solid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0" tIns="0" rIns="3960000" bIns="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nl-NL" sz="20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86" name="Group 485"/>
          <p:cNvGrpSpPr/>
          <p:nvPr/>
        </p:nvGrpSpPr>
        <p:grpSpPr>
          <a:xfrm>
            <a:off x="2208774" y="2785861"/>
            <a:ext cx="3466124" cy="2500434"/>
            <a:chOff x="2208774" y="2785861"/>
            <a:chExt cx="3466124" cy="2500434"/>
          </a:xfrm>
        </p:grpSpPr>
        <p:pic>
          <p:nvPicPr>
            <p:cNvPr id="452" name="Picture 45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625" y="3491408"/>
              <a:ext cx="534457" cy="606626"/>
            </a:xfrm>
            <a:prstGeom prst="rect">
              <a:avLst/>
            </a:prstGeom>
          </p:spPr>
        </p:pic>
        <p:cxnSp>
          <p:nvCxnSpPr>
            <p:cNvPr id="454" name="Straight Arrow Connector 453"/>
            <p:cNvCxnSpPr/>
            <p:nvPr/>
          </p:nvCxnSpPr>
          <p:spPr>
            <a:xfrm>
              <a:off x="2218979" y="2785861"/>
              <a:ext cx="1173919" cy="801275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8" name="Straight Arrow Connector 457"/>
            <p:cNvCxnSpPr/>
            <p:nvPr/>
          </p:nvCxnSpPr>
          <p:spPr>
            <a:xfrm>
              <a:off x="2208774" y="3630481"/>
              <a:ext cx="1184124" cy="137449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1" name="Straight Arrow Connector 460"/>
            <p:cNvCxnSpPr/>
            <p:nvPr/>
          </p:nvCxnSpPr>
          <p:spPr>
            <a:xfrm flipV="1">
              <a:off x="2216704" y="3959502"/>
              <a:ext cx="1176194" cy="472263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4" name="Straight Arrow Connector 463"/>
            <p:cNvCxnSpPr>
              <a:stCxn id="70" idx="2"/>
            </p:cNvCxnSpPr>
            <p:nvPr/>
          </p:nvCxnSpPr>
          <p:spPr>
            <a:xfrm flipV="1">
              <a:off x="2250030" y="4186050"/>
              <a:ext cx="1142868" cy="1100245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7" name="Straight Arrow Connector 466"/>
            <p:cNvCxnSpPr/>
            <p:nvPr/>
          </p:nvCxnSpPr>
          <p:spPr>
            <a:xfrm flipV="1">
              <a:off x="4273048" y="3076361"/>
              <a:ext cx="1401850" cy="753447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8" name="Group 497"/>
          <p:cNvGrpSpPr/>
          <p:nvPr/>
        </p:nvGrpSpPr>
        <p:grpSpPr>
          <a:xfrm>
            <a:off x="2673724" y="2664077"/>
            <a:ext cx="3393701" cy="2388013"/>
            <a:chOff x="2673724" y="2664077"/>
            <a:chExt cx="3393701" cy="2388013"/>
          </a:xfrm>
        </p:grpSpPr>
        <p:cxnSp>
          <p:nvCxnSpPr>
            <p:cNvPr id="477" name="Straight Arrow Connector 476"/>
            <p:cNvCxnSpPr/>
            <p:nvPr/>
          </p:nvCxnSpPr>
          <p:spPr>
            <a:xfrm flipH="1">
              <a:off x="2687392" y="2664077"/>
              <a:ext cx="3380033" cy="63856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9" name="Straight Arrow Connector 478"/>
            <p:cNvCxnSpPr/>
            <p:nvPr/>
          </p:nvCxnSpPr>
          <p:spPr>
            <a:xfrm flipH="1">
              <a:off x="2673724" y="2664077"/>
              <a:ext cx="3393701" cy="793232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1" name="Straight Arrow Connector 480"/>
            <p:cNvCxnSpPr/>
            <p:nvPr/>
          </p:nvCxnSpPr>
          <p:spPr>
            <a:xfrm flipH="1">
              <a:off x="2686194" y="2664077"/>
              <a:ext cx="3381231" cy="1571406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3" name="Straight Arrow Connector 482"/>
            <p:cNvCxnSpPr/>
            <p:nvPr/>
          </p:nvCxnSpPr>
          <p:spPr>
            <a:xfrm flipH="1">
              <a:off x="2754052" y="2664077"/>
              <a:ext cx="3313373" cy="2388013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312227" y="2664077"/>
            <a:ext cx="5351058" cy="3207542"/>
            <a:chOff x="6312227" y="2664077"/>
            <a:chExt cx="5351058" cy="3207542"/>
          </a:xfrm>
        </p:grpSpPr>
        <p:grpSp>
          <p:nvGrpSpPr>
            <p:cNvPr id="4" name="Group 3"/>
            <p:cNvGrpSpPr/>
            <p:nvPr/>
          </p:nvGrpSpPr>
          <p:grpSpPr>
            <a:xfrm>
              <a:off x="6312227" y="2664077"/>
              <a:ext cx="5351058" cy="3207542"/>
              <a:chOff x="6312227" y="2664077"/>
              <a:chExt cx="5351058" cy="3207542"/>
            </a:xfrm>
          </p:grpSpPr>
          <p:grpSp>
            <p:nvGrpSpPr>
              <p:cNvPr id="279" name="Group 278"/>
              <p:cNvGrpSpPr/>
              <p:nvPr/>
            </p:nvGrpSpPr>
            <p:grpSpPr>
              <a:xfrm>
                <a:off x="6312227" y="2664077"/>
                <a:ext cx="5351058" cy="3207542"/>
                <a:chOff x="6312227" y="2664077"/>
                <a:chExt cx="5351058" cy="3207542"/>
              </a:xfrm>
            </p:grpSpPr>
            <p:sp>
              <p:nvSpPr>
                <p:cNvPr id="106" name="Oval 6"/>
                <p:cNvSpPr>
                  <a:spLocks noChangeArrowheads="1"/>
                </p:cNvSpPr>
                <p:nvPr/>
              </p:nvSpPr>
              <p:spPr bwMode="auto">
                <a:xfrm>
                  <a:off x="6312227" y="4329843"/>
                  <a:ext cx="1533988" cy="1541776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34925">
                  <a:solidFill>
                    <a:schemeClr val="bg1"/>
                  </a:solidFill>
                  <a:prstDash val="solid"/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none" lIns="0" tIns="0" rIns="3960000" bIns="0" numCol="1" anchor="b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nl-NL" sz="200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278" name="Group 277"/>
                <p:cNvGrpSpPr/>
                <p:nvPr/>
              </p:nvGrpSpPr>
              <p:grpSpPr>
                <a:xfrm>
                  <a:off x="6349935" y="2664077"/>
                  <a:ext cx="5313350" cy="3181582"/>
                  <a:chOff x="6349935" y="2664077"/>
                  <a:chExt cx="5313350" cy="3181582"/>
                </a:xfrm>
              </p:grpSpPr>
              <p:pic>
                <p:nvPicPr>
                  <p:cNvPr id="114" name="Picture 113"/>
                  <p:cNvPicPr>
                    <a:picLocks noChangeAspect="1"/>
                  </p:cNvPicPr>
                  <p:nvPr/>
                </p:nvPicPr>
                <p:blipFill>
                  <a:blip r:embed="rId9">
                    <a:duotone>
                      <a:schemeClr val="accent4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349935" y="4359971"/>
                    <a:ext cx="1485688" cy="1485688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5" name="Picture 114"/>
                  <p:cNvPicPr>
                    <a:picLocks noChangeAspect="1"/>
                  </p:cNvPicPr>
                  <p:nvPr/>
                </p:nvPicPr>
                <p:blipFill>
                  <a:blip r:embed="rId10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746298" y="2664077"/>
                    <a:ext cx="2916987" cy="1393959"/>
                  </a:xfrm>
                  <a:prstGeom prst="rect">
                    <a:avLst/>
                  </a:prstGeom>
                </p:spPr>
              </p:pic>
            </p:grpSp>
          </p:grpSp>
          <p:cxnSp>
            <p:nvCxnSpPr>
              <p:cNvPr id="103" name="Straight Arrow Connector 102"/>
              <p:cNvCxnSpPr/>
              <p:nvPr/>
            </p:nvCxnSpPr>
            <p:spPr>
              <a:xfrm>
                <a:off x="6331838" y="3292794"/>
                <a:ext cx="309631" cy="872768"/>
              </a:xfrm>
              <a:prstGeom prst="straightConnector1">
                <a:avLst/>
              </a:prstGeom>
              <a:ln w="34925">
                <a:solidFill>
                  <a:schemeClr val="accent1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Arrow Connector 106"/>
            <p:cNvCxnSpPr/>
            <p:nvPr/>
          </p:nvCxnSpPr>
          <p:spPr>
            <a:xfrm flipV="1">
              <a:off x="7835623" y="3545635"/>
              <a:ext cx="910675" cy="649998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9" name="Picture 8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30639" y="2256979"/>
            <a:ext cx="878392" cy="879070"/>
          </a:xfrm>
          <a:prstGeom prst="rect">
            <a:avLst/>
          </a:prstGeom>
          <a:ln w="15875">
            <a:noFill/>
          </a:ln>
        </p:spPr>
      </p:pic>
      <p:grpSp>
        <p:nvGrpSpPr>
          <p:cNvPr id="10" name="Group 9"/>
          <p:cNvGrpSpPr/>
          <p:nvPr/>
        </p:nvGrpSpPr>
        <p:grpSpPr>
          <a:xfrm>
            <a:off x="3466689" y="2792163"/>
            <a:ext cx="2019487" cy="1084124"/>
            <a:chOff x="3466689" y="2792163"/>
            <a:chExt cx="2019487" cy="1084124"/>
          </a:xfrm>
        </p:grpSpPr>
        <p:pic>
          <p:nvPicPr>
            <p:cNvPr id="280" name="Picture 27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6309" y="2792163"/>
              <a:ext cx="419867" cy="476562"/>
            </a:xfrm>
            <a:prstGeom prst="rect">
              <a:avLst/>
            </a:prstGeom>
          </p:spPr>
        </p:pic>
        <p:cxnSp>
          <p:nvCxnSpPr>
            <p:cNvPr id="110" name="Straight Arrow Connector 109"/>
            <p:cNvCxnSpPr/>
            <p:nvPr/>
          </p:nvCxnSpPr>
          <p:spPr>
            <a:xfrm flipV="1">
              <a:off x="3466689" y="3196537"/>
              <a:ext cx="1451947" cy="679750"/>
            </a:xfrm>
            <a:prstGeom prst="straightConnector1">
              <a:avLst/>
            </a:prstGeom>
            <a:ln w="34925">
              <a:solidFill>
                <a:schemeClr val="accent1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3960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524000" y="1122363"/>
            <a:ext cx="9144000" cy="10291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b="1" dirty="0" smtClean="0">
                <a:solidFill>
                  <a:srgbClr val="404040"/>
                </a:solidFill>
                <a:latin typeface="Myriad Pro Light" panose="020B0603030403020204" pitchFamily="34" charset="0"/>
              </a:rPr>
              <a:t>Wij willen</a:t>
            </a:r>
            <a:endParaRPr lang="nl-NL" sz="4800" b="1" dirty="0">
              <a:solidFill>
                <a:srgbClr val="40404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15" name="Subtitle 10"/>
          <p:cNvSpPr txBox="1">
            <a:spLocks/>
          </p:cNvSpPr>
          <p:nvPr/>
        </p:nvSpPr>
        <p:spPr>
          <a:xfrm>
            <a:off x="1524000" y="2126513"/>
            <a:ext cx="9848850" cy="272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.. u </a:t>
            </a:r>
            <a:r>
              <a:rPr lang="en-US" sz="2400" dirty="0" err="1" smtClean="0"/>
              <a:t>graag</a:t>
            </a:r>
            <a:r>
              <a:rPr lang="en-US" sz="2400" dirty="0" smtClean="0"/>
              <a:t> </a:t>
            </a:r>
            <a:r>
              <a:rPr lang="en-US" sz="2400" dirty="0" err="1" smtClean="0"/>
              <a:t>voorzien</a:t>
            </a:r>
            <a:r>
              <a:rPr lang="en-US" sz="2400" dirty="0" smtClean="0"/>
              <a:t> van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betrouwbaar</a:t>
            </a:r>
            <a:r>
              <a:rPr lang="en-US" sz="2400" dirty="0" smtClean="0"/>
              <a:t> platform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uw</a:t>
            </a:r>
            <a:r>
              <a:rPr lang="en-US" sz="2400" dirty="0" smtClean="0"/>
              <a:t> data</a:t>
            </a:r>
          </a:p>
          <a:p>
            <a:r>
              <a:rPr lang="en-US" sz="2400" dirty="0" smtClean="0"/>
              <a:t>.. </a:t>
            </a:r>
            <a:r>
              <a:rPr lang="en-US" sz="2400" dirty="0" err="1"/>
              <a:t>u</a:t>
            </a:r>
            <a:r>
              <a:rPr lang="en-US" sz="2400" dirty="0" err="1" smtClean="0"/>
              <a:t>w</a:t>
            </a:r>
            <a:r>
              <a:rPr lang="en-US" sz="2400" dirty="0" smtClean="0"/>
              <a:t> data </a:t>
            </a:r>
            <a:r>
              <a:rPr lang="en-US" sz="2400" dirty="0" err="1" smtClean="0"/>
              <a:t>regionaal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nationaal</a:t>
            </a:r>
            <a:r>
              <a:rPr lang="en-US" sz="2400" dirty="0" smtClean="0"/>
              <a:t> </a:t>
            </a:r>
            <a:r>
              <a:rPr lang="en-US" sz="2400" dirty="0" err="1" smtClean="0"/>
              <a:t>bereikbaar</a:t>
            </a:r>
            <a:r>
              <a:rPr lang="en-US" sz="2400" dirty="0" smtClean="0"/>
              <a:t> </a:t>
            </a:r>
            <a:r>
              <a:rPr lang="en-US" sz="2400" dirty="0" err="1" smtClean="0"/>
              <a:t>maken</a:t>
            </a:r>
            <a:endParaRPr lang="en-US" sz="2400" dirty="0" smtClean="0"/>
          </a:p>
          <a:p>
            <a:r>
              <a:rPr lang="en-US" sz="2400" dirty="0" smtClean="0"/>
              <a:t>.. </a:t>
            </a:r>
            <a:r>
              <a:rPr lang="en-US" sz="2400" dirty="0" err="1"/>
              <a:t>s</a:t>
            </a:r>
            <a:r>
              <a:rPr lang="en-US" sz="2400" dirty="0" err="1" smtClean="0"/>
              <a:t>amen</a:t>
            </a:r>
            <a:r>
              <a:rPr lang="en-US" sz="2400" dirty="0" smtClean="0"/>
              <a:t> </a:t>
            </a:r>
            <a:r>
              <a:rPr lang="en-US" sz="2400" dirty="0" err="1" smtClean="0"/>
              <a:t>werken</a:t>
            </a:r>
            <a:r>
              <a:rPr lang="en-US" sz="2400" dirty="0" smtClean="0"/>
              <a:t> </a:t>
            </a:r>
            <a:r>
              <a:rPr lang="en-US" sz="2400" dirty="0" err="1" smtClean="0"/>
              <a:t>aan</a:t>
            </a:r>
            <a:r>
              <a:rPr lang="en-US" sz="2400" dirty="0" smtClean="0"/>
              <a:t> </a:t>
            </a:r>
            <a:r>
              <a:rPr lang="en-US" sz="2400" dirty="0" err="1" smtClean="0"/>
              <a:t>inhoudelijke</a:t>
            </a:r>
            <a:r>
              <a:rPr lang="en-US" sz="2400" dirty="0" smtClean="0"/>
              <a:t> </a:t>
            </a:r>
            <a:r>
              <a:rPr lang="en-US" sz="2400" dirty="0" err="1" smtClean="0"/>
              <a:t>standaardisatie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landelijke</a:t>
            </a:r>
            <a:r>
              <a:rPr lang="en-US" sz="2400" dirty="0" smtClean="0"/>
              <a:t> </a:t>
            </a:r>
            <a:r>
              <a:rPr lang="en-US" sz="2400" dirty="0" err="1" smtClean="0"/>
              <a:t>richtlijnen</a:t>
            </a:r>
            <a:endParaRPr lang="en-US" sz="2400" dirty="0"/>
          </a:p>
          <a:p>
            <a:r>
              <a:rPr lang="en-US" sz="2400" dirty="0" smtClean="0"/>
              <a:t>.. </a:t>
            </a:r>
            <a:r>
              <a:rPr lang="en-US" sz="2400" dirty="0" err="1" smtClean="0"/>
              <a:t>nieuwe</a:t>
            </a:r>
            <a:r>
              <a:rPr lang="en-US" sz="2400" dirty="0" smtClean="0"/>
              <a:t> </a:t>
            </a:r>
            <a:r>
              <a:rPr lang="en-US" sz="2400" dirty="0" err="1" smtClean="0"/>
              <a:t>mogelijkheden</a:t>
            </a:r>
            <a:r>
              <a:rPr lang="en-US" sz="2400" dirty="0" smtClean="0"/>
              <a:t> </a:t>
            </a:r>
            <a:r>
              <a:rPr lang="nl-NL" sz="2400" dirty="0" smtClean="0"/>
              <a:t>creëren</a:t>
            </a:r>
            <a:r>
              <a:rPr lang="en-US" sz="2400" dirty="0" smtClean="0"/>
              <a:t> door </a:t>
            </a:r>
            <a:r>
              <a:rPr lang="en-US" sz="2400" dirty="0" err="1" smtClean="0"/>
              <a:t>uniforme</a:t>
            </a:r>
            <a:r>
              <a:rPr lang="en-US" sz="2400" dirty="0" smtClean="0"/>
              <a:t> data met </a:t>
            </a:r>
            <a:r>
              <a:rPr lang="en-US" sz="2400" dirty="0" err="1" smtClean="0"/>
              <a:t>landelijke</a:t>
            </a:r>
            <a:r>
              <a:rPr lang="en-US" sz="2400" dirty="0" smtClean="0"/>
              <a:t> </a:t>
            </a:r>
            <a:r>
              <a:rPr lang="en-US" sz="2400" dirty="0" err="1" smtClean="0"/>
              <a:t>dekking</a:t>
            </a:r>
            <a:endParaRPr lang="en-US" sz="2400" dirty="0"/>
          </a:p>
          <a:p>
            <a:r>
              <a:rPr lang="en-US" sz="2400" dirty="0" smtClean="0"/>
              <a:t>.. </a:t>
            </a:r>
            <a:r>
              <a:rPr lang="en-US" sz="2400" dirty="0" err="1" smtClean="0"/>
              <a:t>meedenken</a:t>
            </a:r>
            <a:r>
              <a:rPr lang="en-US" sz="2400" dirty="0" smtClean="0"/>
              <a:t> met data.overheid.nl </a:t>
            </a:r>
            <a:r>
              <a:rPr lang="en-US" sz="2400" dirty="0" err="1" smtClean="0"/>
              <a:t>én</a:t>
            </a:r>
            <a:r>
              <a:rPr lang="en-US" sz="2400" dirty="0" smtClean="0"/>
              <a:t> </a:t>
            </a:r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initiatiefnemers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20481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122363"/>
            <a:ext cx="9144000" cy="10291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b="1" dirty="0" smtClean="0">
                <a:solidFill>
                  <a:srgbClr val="404040"/>
                </a:solidFill>
                <a:latin typeface="Myriad Pro Light" panose="020B0603030403020204" pitchFamily="34" charset="0"/>
              </a:rPr>
              <a:t>Denkt u ook mee?</a:t>
            </a:r>
            <a:endParaRPr lang="nl-NL" sz="4800" b="1" dirty="0">
              <a:solidFill>
                <a:srgbClr val="404040"/>
              </a:solidFill>
              <a:latin typeface="Myriad Pro Light" panose="020B0603030403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793804"/>
            <a:ext cx="9144000" cy="1963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smtClean="0">
                <a:solidFill>
                  <a:srgbClr val="404040"/>
                </a:solidFill>
              </a:rPr>
              <a:t>textinfo.nl/</a:t>
            </a:r>
            <a:r>
              <a:rPr lang="en-US" sz="3600" dirty="0" err="1" smtClean="0">
                <a:solidFill>
                  <a:srgbClr val="404040"/>
                </a:solidFill>
              </a:rPr>
              <a:t>opendata</a:t>
            </a:r>
            <a:endParaRPr lang="en-US" sz="3600" dirty="0" smtClean="0">
              <a:solidFill>
                <a:srgbClr val="404040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404040"/>
                </a:solidFill>
              </a:rPr>
              <a:t>indicia.nl/</a:t>
            </a:r>
            <a:r>
              <a:rPr lang="en-US" sz="3600" dirty="0" err="1" smtClean="0">
                <a:solidFill>
                  <a:srgbClr val="404040"/>
                </a:solidFill>
              </a:rPr>
              <a:t>decentraal</a:t>
            </a:r>
            <a:r>
              <a:rPr lang="en-US" sz="3600" dirty="0" smtClean="0">
                <a:solidFill>
                  <a:srgbClr val="404040"/>
                </a:solidFill>
              </a:rPr>
              <a:t>-register</a:t>
            </a:r>
            <a:endParaRPr lang="nl-NL" sz="3600" dirty="0">
              <a:solidFill>
                <a:srgbClr val="40404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113" y="2404971"/>
            <a:ext cx="3418018" cy="1110856"/>
          </a:xfrm>
          <a:prstGeom prst="rect">
            <a:avLst/>
          </a:prstGeom>
        </p:spPr>
      </p:pic>
      <p:pic>
        <p:nvPicPr>
          <p:cNvPr id="12" name="Picture 11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228" y="2406315"/>
            <a:ext cx="3418018" cy="1108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304" y="2406315"/>
            <a:ext cx="3411806" cy="11088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45" y="2406315"/>
            <a:ext cx="3411806" cy="110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437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139</Words>
  <Application>Microsoft Macintosh PowerPoint</Application>
  <PresentationFormat>Breedbeeld</PresentationFormat>
  <Paragraphs>35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Myriad Pro Light</vt:lpstr>
      <vt:lpstr>Arial</vt:lpstr>
      <vt:lpstr>Office Theme</vt:lpstr>
      <vt:lpstr>Wij zijn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Sirik Koster</dc:creator>
  <cp:lastModifiedBy>Hayo Schreijer</cp:lastModifiedBy>
  <cp:revision>96</cp:revision>
  <dcterms:created xsi:type="dcterms:W3CDTF">2016-06-08T10:11:53Z</dcterms:created>
  <dcterms:modified xsi:type="dcterms:W3CDTF">2016-06-10T07:19:55Z</dcterms:modified>
</cp:coreProperties>
</file>