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2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8" r:id="rId3"/>
    <p:sldId id="322" r:id="rId4"/>
    <p:sldId id="368" r:id="rId5"/>
    <p:sldId id="276" r:id="rId6"/>
    <p:sldId id="339" r:id="rId7"/>
    <p:sldId id="369" r:id="rId8"/>
    <p:sldId id="345" r:id="rId9"/>
    <p:sldId id="362" r:id="rId10"/>
    <p:sldId id="367" r:id="rId11"/>
    <p:sldId id="357" r:id="rId12"/>
    <p:sldId id="363" r:id="rId13"/>
    <p:sldId id="364" r:id="rId14"/>
    <p:sldId id="356" r:id="rId15"/>
    <p:sldId id="358" r:id="rId16"/>
    <p:sldId id="360" r:id="rId17"/>
    <p:sldId id="370" r:id="rId18"/>
    <p:sldId id="365" r:id="rId19"/>
    <p:sldId id="366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elm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084" autoAdjust="0"/>
  </p:normalViewPr>
  <p:slideViewPr>
    <p:cSldViewPr snapToGrid="0">
      <p:cViewPr varScale="1">
        <p:scale>
          <a:sx n="68" d="100"/>
          <a:sy n="68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B4CA-9B90-40C8-A42F-787A4A3F6434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AC2BD-18B7-4F5C-9ACC-41AE7F63B33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922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70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48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687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0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0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6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9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96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5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8965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1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0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9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02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5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940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38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06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02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92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931B-0260-4DAC-836B-3E31F1634B3C}" type="datetimeFigureOut">
              <a:rPr lang="nl-NL" smtClean="0"/>
              <a:t>15-12-2017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C805-EA41-465D-BE72-3F29214AD0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24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931B-0260-4DAC-836B-3E31F1634B3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C805-EA41-465D-BE72-3F29214AD08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hyperlink" Target="https://subsidieopkaart.pzhacc.n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hyperlink" Target="https://subsidieopkaart.pzhacc.n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ahUKEwjmz6e96ezUAhVPZ1AKHZuAAQwQjRwIBw&amp;url=http://www.freepik.com/free-photos-vectors/politics-icon&amp;psig=AFQjCNG2U6bJZ8K3IUp45SxinEKPuDKjLA&amp;ust=1499161334594908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2.jp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open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1950" y="2002046"/>
            <a:ext cx="3789988" cy="252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8422" y="461104"/>
            <a:ext cx="5813328" cy="3563402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400" dirty="0">
                <a:solidFill>
                  <a:schemeClr val="bg1"/>
                </a:solidFill>
              </a:rPr>
              <a:t>Transparante en </a:t>
            </a:r>
            <a:br>
              <a:rPr lang="nl-NL" sz="5400" dirty="0">
                <a:solidFill>
                  <a:schemeClr val="bg1"/>
                </a:solidFill>
              </a:rPr>
            </a:br>
            <a:r>
              <a:rPr lang="nl-NL" sz="5400" dirty="0">
                <a:solidFill>
                  <a:schemeClr val="bg1"/>
                </a:solidFill>
              </a:rPr>
              <a:t>Open Provincie</a:t>
            </a:r>
            <a:br>
              <a:rPr lang="nl-NL" sz="5400" dirty="0">
                <a:solidFill>
                  <a:schemeClr val="bg1"/>
                </a:solidFill>
              </a:rPr>
            </a:br>
            <a:r>
              <a:rPr lang="nl-NL" sz="5400" dirty="0">
                <a:solidFill>
                  <a:schemeClr val="bg1"/>
                </a:solidFill>
              </a:rPr>
              <a:t>		-</a:t>
            </a:r>
            <a:br>
              <a:rPr lang="nl-NL" sz="5400" dirty="0">
                <a:solidFill>
                  <a:schemeClr val="bg1"/>
                </a:solidFill>
              </a:rPr>
            </a:br>
            <a:r>
              <a:rPr lang="nl-NL" sz="5400" dirty="0">
                <a:solidFill>
                  <a:schemeClr val="bg1"/>
                </a:solidFill>
              </a:rPr>
              <a:t>Subsidies op de kaart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5076" y="2585324"/>
            <a:ext cx="5362323" cy="4685832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nl-NL" sz="1900" u="sng" dirty="0">
                <a:solidFill>
                  <a:schemeClr val="bg1"/>
                </a:solidFill>
              </a:rPr>
              <a:t>Gebruikersbijeenkomst data.overheid.nl</a:t>
            </a:r>
            <a:endParaRPr lang="nl-NL" sz="19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endParaRPr lang="nl-NL" sz="19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nl-NL" sz="1900" dirty="0">
                <a:solidFill>
                  <a:schemeClr val="bg1"/>
                </a:solidFill>
              </a:rPr>
              <a:t>Wat heb je nodig? De basis</a:t>
            </a: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endParaRPr lang="nl-NL" sz="19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nl-NL" sz="1900" dirty="0">
                <a:solidFill>
                  <a:schemeClr val="bg1"/>
                </a:solidFill>
              </a:rPr>
              <a:t>Toepassingen: visualisatie van data op kaart</a:t>
            </a:r>
            <a:br>
              <a:rPr lang="nl-NL" sz="1900" dirty="0">
                <a:solidFill>
                  <a:schemeClr val="bg1"/>
                </a:solidFill>
              </a:rPr>
            </a:br>
            <a:endParaRPr lang="nl-NL" sz="19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</a:rPr>
              <a:t>Hergebruik van data</a:t>
            </a:r>
            <a:br>
              <a:rPr lang="nl-NL" sz="1900" dirty="0">
                <a:solidFill>
                  <a:schemeClr val="bg1"/>
                </a:solidFill>
              </a:rPr>
            </a:br>
            <a:endParaRPr lang="nl-NL" sz="19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br>
              <a:rPr lang="nl-NL" sz="1900" dirty="0">
                <a:solidFill>
                  <a:schemeClr val="bg1"/>
                </a:solidFill>
              </a:rPr>
            </a:br>
            <a:br>
              <a:rPr lang="nl-NL" sz="1900" dirty="0">
                <a:solidFill>
                  <a:schemeClr val="bg1"/>
                </a:solidFill>
              </a:rPr>
            </a:br>
            <a:br>
              <a:rPr lang="nl-NL" sz="1900" dirty="0">
                <a:solidFill>
                  <a:schemeClr val="bg1"/>
                </a:solidFill>
              </a:rPr>
            </a:br>
            <a:endParaRPr lang="nl-NL" sz="19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39" y="62572"/>
            <a:ext cx="1219199" cy="9382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BCE0827-7E8D-433A-BCC2-0F37D1DDD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536" y="4090048"/>
            <a:ext cx="786398" cy="70453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23E849-C685-4180-B3FB-15E78D897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536" y="5677756"/>
            <a:ext cx="786398" cy="629745"/>
          </a:xfrm>
          <a:prstGeom prst="rect">
            <a:avLst/>
          </a:prstGeom>
        </p:spPr>
      </p:pic>
      <p:pic>
        <p:nvPicPr>
          <p:cNvPr id="11" name="Tijdelijke aanduiding voor inhoud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36" y="4906175"/>
            <a:ext cx="786398" cy="6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7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/>
              <a:t>Subsidies op 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0433" y="5438318"/>
            <a:ext cx="4651567" cy="1328057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Nieuwe inzichten door visualisatie</a:t>
            </a:r>
          </a:p>
        </p:txBody>
      </p:sp>
      <p:sp>
        <p:nvSpPr>
          <p:cNvPr id="12" name="AutoShape 4" descr="Afbeeldingsresultaat voor arcgis log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6ACAC2A-1010-470E-A829-920E8588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087" y="15875"/>
            <a:ext cx="927554" cy="9275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0"/>
            <a:ext cx="1219199" cy="938212"/>
          </a:xfrm>
          <a:prstGeom prst="rect">
            <a:avLst/>
          </a:prstGeom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12"/>
            <a:ext cx="12192000" cy="44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ijdelijke aanduiding voor inhoud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1" y="0"/>
            <a:ext cx="1219199" cy="104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/>
              <a:t>Subsidies op 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0433" y="5438318"/>
            <a:ext cx="4651567" cy="1328057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Toegankelijk</a:t>
            </a:r>
          </a:p>
        </p:txBody>
      </p:sp>
      <p:sp>
        <p:nvSpPr>
          <p:cNvPr id="12" name="AutoShape 4" descr="Afbeeldingsresultaat voor arcgis log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6ACAC2A-1010-470E-A829-920E8588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087" y="15875"/>
            <a:ext cx="927554" cy="9275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0"/>
            <a:ext cx="1219199" cy="938212"/>
          </a:xfrm>
          <a:prstGeom prst="rect">
            <a:avLst/>
          </a:prstGeom>
        </p:spPr>
      </p:pic>
      <p:pic>
        <p:nvPicPr>
          <p:cNvPr id="13" name="Tijdelijke aanduiding voor inhoud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1" y="0"/>
            <a:ext cx="1219199" cy="10400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469106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/>
              <a:t>Subsidies op 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0433" y="5438318"/>
            <a:ext cx="4651567" cy="1328057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Nieuwe inzichten door visualisatie</a:t>
            </a:r>
          </a:p>
        </p:txBody>
      </p:sp>
      <p:sp>
        <p:nvSpPr>
          <p:cNvPr id="12" name="AutoShape 4" descr="Afbeeldingsresultaat voor arcgis log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6ACAC2A-1010-470E-A829-920E8588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087" y="15875"/>
            <a:ext cx="927554" cy="9275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0"/>
            <a:ext cx="1219199" cy="938212"/>
          </a:xfrm>
          <a:prstGeom prst="rect">
            <a:avLst/>
          </a:prstGeom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12"/>
            <a:ext cx="12192000" cy="44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ijdelijke aanduiding voor inhoud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1" y="0"/>
            <a:ext cx="1219199" cy="104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0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Hergebruik van data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24C2C2-D065-4B80-AB53-18F90BD7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669" y="1625600"/>
            <a:ext cx="3389339" cy="271417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39" y="62572"/>
            <a:ext cx="1219199" cy="9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/>
              <a:t>Data op dataplatform.nl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0433" y="5438318"/>
            <a:ext cx="4651567" cy="1328057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Vanuit DataWareHouse aanbieden van open data</a:t>
            </a:r>
          </a:p>
          <a:p>
            <a:r>
              <a:rPr lang="nl-NL" sz="2000" dirty="0">
                <a:solidFill>
                  <a:schemeClr val="bg1"/>
                </a:solidFill>
              </a:rPr>
              <a:t>Up-to-date/geautomatiseerd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3C1150-8EF4-4D1C-9A22-CF9B409E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6876"/>
            <a:ext cx="9810750" cy="51896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695AF59-1745-41FF-B03E-527683A8A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412533"/>
            <a:ext cx="8995511" cy="15113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BBF7766-436C-488F-AAFA-85FBBD2D1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348" y="2743200"/>
            <a:ext cx="8488145" cy="22288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0"/>
            <a:ext cx="1219199" cy="93821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924C2C2-D065-4B80-AB53-18F90BD74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0281" y="0"/>
            <a:ext cx="1254706" cy="10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kolonisten van catan">
            <a:extLst>
              <a:ext uri="{FF2B5EF4-FFF2-40B4-BE49-F238E27FC236}">
                <a16:creationId xmlns:a16="http://schemas.microsoft.com/office/drawing/2014/main" id="{3CF4A07D-5D4E-42B8-83E5-03221206E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0" r="-1" b="17658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</a:pPr>
            <a:endParaRPr lang="en-US" sz="1600" cap="all" dirty="0">
              <a:solidFill>
                <a:prstClr val="black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Delen = vermenigvuldigen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l-NL" sz="1800" dirty="0"/>
              <a:t>Data delen leidt tot nieuwe inzichten en producten</a:t>
            </a:r>
          </a:p>
          <a:p>
            <a:r>
              <a:rPr lang="nl-NL" sz="1800" dirty="0"/>
              <a:t>Niemand heeft alle bouwstenen in huis</a:t>
            </a:r>
          </a:p>
          <a:p>
            <a:r>
              <a:rPr lang="nl-NL" sz="1800" dirty="0"/>
              <a:t>We kunnen allemaal winnen door te delen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39" y="62572"/>
            <a:ext cx="1219199" cy="93821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16ACEF3-7ABB-4EA1-98DA-C893E7411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3" y="-13500"/>
            <a:ext cx="1014284" cy="101428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924C2C2-D065-4B80-AB53-18F90BD74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0281" y="0"/>
            <a:ext cx="1254706" cy="10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6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Aanbevelingen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39" y="62572"/>
            <a:ext cx="1219199" cy="9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2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6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382" y="5545348"/>
            <a:ext cx="5693783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/>
              <a:t>Onder de motorkap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0434" y="5438320"/>
            <a:ext cx="4651567" cy="1328057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Deels on-premise, deels in de cloud</a:t>
            </a:r>
          </a:p>
          <a:p>
            <a:r>
              <a:rPr lang="nl-NL" sz="2000" dirty="0">
                <a:solidFill>
                  <a:schemeClr val="bg1"/>
                </a:solidFill>
              </a:rPr>
              <a:t>DWH als centraal distributiepunt</a:t>
            </a:r>
          </a:p>
          <a:p>
            <a:r>
              <a:rPr lang="nl-NL" sz="2000" dirty="0">
                <a:solidFill>
                  <a:schemeClr val="bg1"/>
                </a:solidFill>
              </a:rPr>
              <a:t>Vereenvoudigen hergebruik</a:t>
            </a:r>
          </a:p>
        </p:txBody>
      </p:sp>
      <p:sp>
        <p:nvSpPr>
          <p:cNvPr id="12" name="AutoShape 4" descr="Afbeeldingsresultaat voor arcgis log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03" y="1000784"/>
            <a:ext cx="6642604" cy="314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16ACEF3-7ABB-4EA1-98DA-C893E7411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" y="-13500"/>
            <a:ext cx="1014284" cy="101428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41" y="62572"/>
            <a:ext cx="1219199" cy="938212"/>
          </a:xfrm>
          <a:prstGeom prst="rect">
            <a:avLst/>
          </a:prstGeom>
        </p:spPr>
      </p:pic>
      <p:pic>
        <p:nvPicPr>
          <p:cNvPr id="24" name="Picture 2" descr="P:\Downloads\Data Flow architectu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531678"/>
            <a:ext cx="9300183" cy="421109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6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382" y="5545348"/>
            <a:ext cx="5693783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/>
              <a:t>Onder de motorkap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0434" y="5438320"/>
            <a:ext cx="4651567" cy="1328057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Data classificatie </a:t>
            </a:r>
          </a:p>
          <a:p>
            <a:r>
              <a:rPr lang="nl-NL" sz="2000" dirty="0">
                <a:solidFill>
                  <a:schemeClr val="bg1"/>
                </a:solidFill>
              </a:rPr>
              <a:t>Toevoegen data definities</a:t>
            </a:r>
          </a:p>
        </p:txBody>
      </p:sp>
      <p:sp>
        <p:nvSpPr>
          <p:cNvPr id="12" name="AutoShape 4" descr="Afbeeldingsresultaat voor arcgis log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16ACEF3-7ABB-4EA1-98DA-C893E7411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" y="-13500"/>
            <a:ext cx="1014284" cy="101428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41" y="62572"/>
            <a:ext cx="1219199" cy="938212"/>
          </a:xfrm>
          <a:prstGeom prst="rect">
            <a:avLst/>
          </a:prstGeom>
        </p:spPr>
      </p:pic>
      <p:pic>
        <p:nvPicPr>
          <p:cNvPr id="13" name="Picture 2" descr="P:\Downloads\Data Classificatie Architectu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836713"/>
            <a:ext cx="9289608" cy="42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0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4825" y="2600325"/>
            <a:ext cx="5934075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Houd uw QR scanner bij de hand!</a:t>
            </a:r>
            <a:br>
              <a:rPr lang="nl-NL" sz="5400" dirty="0">
                <a:solidFill>
                  <a:schemeClr val="bg1"/>
                </a:solidFill>
              </a:rPr>
            </a:b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39" y="62572"/>
            <a:ext cx="1219199" cy="938212"/>
          </a:xfrm>
          <a:prstGeom prst="rect">
            <a:avLst/>
          </a:prstGeom>
        </p:spPr>
      </p:pic>
      <p:pic>
        <p:nvPicPr>
          <p:cNvPr id="1026" name="Picture 2" descr="Afbeeldingsresultaat voor loep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1860310"/>
            <a:ext cx="31369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0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6ACEF3-7ABB-4EA1-98DA-C893E7411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427" y="1173018"/>
            <a:ext cx="3789988" cy="3789988"/>
          </a:xfrm>
          <a:prstGeom prst="rect">
            <a:avLst/>
          </a:prstGeom>
        </p:spPr>
      </p:pic>
      <p:sp>
        <p:nvSpPr>
          <p:cNvPr id="18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4672" y="2600325"/>
            <a:ext cx="52913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Wat heb je nodig? De basis</a:t>
            </a:r>
            <a:br>
              <a:rPr lang="nl-NL" sz="5400" dirty="0">
                <a:solidFill>
                  <a:schemeClr val="bg1"/>
                </a:solidFill>
              </a:rPr>
            </a:b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39" y="62572"/>
            <a:ext cx="1219199" cy="9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3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E16ACEF3-7ABB-4EA1-98DA-C893E7411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" y="-13500"/>
            <a:ext cx="833488" cy="833488"/>
          </a:xfrm>
          <a:prstGeom prst="rect">
            <a:avLst/>
          </a:prstGeom>
        </p:spPr>
      </p:pic>
      <p:pic>
        <p:nvPicPr>
          <p:cNvPr id="4" name="Picture 10" descr="Afbeeldingsresultaat voor person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5379" y="1764428"/>
            <a:ext cx="1355908" cy="13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479" y="1755727"/>
            <a:ext cx="1316440" cy="131644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38174" y="639401"/>
            <a:ext cx="5374005" cy="5577162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888" y="908072"/>
            <a:ext cx="4600575" cy="1156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>
                <a:solidFill>
                  <a:schemeClr val="bg1"/>
                </a:solidFill>
              </a:rPr>
              <a:t>Waarom vDWH?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888" y="2204421"/>
            <a:ext cx="4600575" cy="3651569"/>
          </a:xfrm>
        </p:spPr>
        <p:txBody>
          <a:bodyPr>
            <a:normAutofit fontScale="92500" lnSpcReduction="20000"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Data, informatie en kennis zijn anno 2017 een belangrijk productiemiddel voor het realiseren van opgaven</a:t>
            </a:r>
          </a:p>
          <a:p>
            <a:endParaRPr lang="nl-NL" sz="1800" dirty="0">
              <a:solidFill>
                <a:schemeClr val="bg1"/>
              </a:solidFill>
            </a:endParaRPr>
          </a:p>
          <a:p>
            <a:r>
              <a:rPr lang="nl-NL" sz="1800" dirty="0">
                <a:solidFill>
                  <a:schemeClr val="bg1"/>
                </a:solidFill>
              </a:rPr>
              <a:t>We willen graag dat (onze) beschikbare data eenvoudig kan worden (her)gebruikt door:</a:t>
            </a:r>
            <a:br>
              <a:rPr lang="nl-NL" sz="1800" dirty="0">
                <a:solidFill>
                  <a:schemeClr val="bg1"/>
                </a:solidFill>
              </a:rPr>
            </a:br>
            <a:endParaRPr lang="nl-NL" sz="1800" dirty="0">
              <a:solidFill>
                <a:schemeClr val="bg1"/>
              </a:solidFill>
            </a:endParaRPr>
          </a:p>
          <a:p>
            <a:pPr lvl="1"/>
            <a:r>
              <a:rPr lang="nl-NL" sz="1400" dirty="0">
                <a:solidFill>
                  <a:schemeClr val="bg1"/>
                </a:solidFill>
              </a:rPr>
              <a:t>Bestuurders</a:t>
            </a:r>
          </a:p>
          <a:p>
            <a:pPr lvl="1"/>
            <a:endParaRPr lang="nl-NL" sz="1400" dirty="0">
              <a:solidFill>
                <a:schemeClr val="bg1"/>
              </a:solidFill>
            </a:endParaRPr>
          </a:p>
          <a:p>
            <a:pPr lvl="1"/>
            <a:r>
              <a:rPr lang="nl-NL" sz="1400" dirty="0">
                <a:solidFill>
                  <a:schemeClr val="bg1"/>
                </a:solidFill>
              </a:rPr>
              <a:t>Medewerkers</a:t>
            </a:r>
          </a:p>
          <a:p>
            <a:pPr lvl="1"/>
            <a:endParaRPr lang="nl-NL" sz="1400" dirty="0">
              <a:solidFill>
                <a:schemeClr val="bg1"/>
              </a:solidFill>
            </a:endParaRPr>
          </a:p>
          <a:p>
            <a:pPr lvl="1"/>
            <a:r>
              <a:rPr lang="nl-NL" sz="1400" dirty="0">
                <a:solidFill>
                  <a:schemeClr val="bg1"/>
                </a:solidFill>
              </a:rPr>
              <a:t>Bedrijven</a:t>
            </a:r>
            <a:br>
              <a:rPr lang="nl-NL" sz="1400" dirty="0">
                <a:solidFill>
                  <a:schemeClr val="bg1"/>
                </a:solidFill>
              </a:rPr>
            </a:br>
            <a:endParaRPr lang="nl-NL" sz="1400" dirty="0">
              <a:solidFill>
                <a:schemeClr val="bg1"/>
              </a:solidFill>
            </a:endParaRPr>
          </a:p>
          <a:p>
            <a:pPr lvl="1"/>
            <a:r>
              <a:rPr lang="nl-NL" sz="1400" dirty="0">
                <a:solidFill>
                  <a:schemeClr val="bg1"/>
                </a:solidFill>
              </a:rPr>
              <a:t>Journalisten</a:t>
            </a:r>
          </a:p>
          <a:p>
            <a:pPr marL="457200" lvl="1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lvl="1"/>
            <a:r>
              <a:rPr lang="nl-NL" sz="1400" dirty="0">
                <a:solidFill>
                  <a:schemeClr val="bg1"/>
                </a:solidFill>
              </a:rPr>
              <a:t>Belangstellende burgers / belangengroepen</a:t>
            </a:r>
          </a:p>
          <a:p>
            <a:pPr lvl="1"/>
            <a:endParaRPr lang="nl-NL" sz="1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030172" y="3120336"/>
            <a:ext cx="120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Burgers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0235479" y="3152052"/>
            <a:ext cx="15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Medewerkers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474" y="4327392"/>
            <a:ext cx="1573593" cy="1573593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824617" y="5741512"/>
            <a:ext cx="15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Journalisten</a:t>
            </a:r>
          </a:p>
        </p:txBody>
      </p:sp>
      <p:pic>
        <p:nvPicPr>
          <p:cNvPr id="16" name="Picture 2" descr="Afbeeldingsresultaat voor open dat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7119" y="2698232"/>
            <a:ext cx="2408360" cy="160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2738" y="4427031"/>
            <a:ext cx="1314481" cy="1314481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10496489" y="5716319"/>
            <a:ext cx="15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Bedrijven</a:t>
            </a:r>
          </a:p>
        </p:txBody>
      </p:sp>
      <p:pic>
        <p:nvPicPr>
          <p:cNvPr id="21" name="Picture 6" descr="Afbeeldingsresultaat voor politician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22" y="425673"/>
            <a:ext cx="1148209" cy="11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/>
          <p:cNvSpPr txBox="1"/>
          <p:nvPr/>
        </p:nvSpPr>
        <p:spPr>
          <a:xfrm>
            <a:off x="8420067" y="1695303"/>
            <a:ext cx="15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Bestuurders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39" y="62572"/>
            <a:ext cx="1219199" cy="9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8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/>
              <a:t>VDWH: applicatie architectuur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0433" y="5438318"/>
            <a:ext cx="4651567" cy="1328057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Agile</a:t>
            </a:r>
          </a:p>
          <a:p>
            <a:r>
              <a:rPr lang="nl-NL" sz="2000" dirty="0">
                <a:solidFill>
                  <a:schemeClr val="bg1"/>
                </a:solidFill>
              </a:rPr>
              <a:t>In de cloud</a:t>
            </a:r>
          </a:p>
        </p:txBody>
      </p:sp>
      <p:sp>
        <p:nvSpPr>
          <p:cNvPr id="12" name="AutoShape 4" descr="Afbeeldingsresultaat voor arcgis log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53" y="168275"/>
            <a:ext cx="9245266" cy="471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39" y="62572"/>
            <a:ext cx="1219199" cy="93821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16ACEF3-7ABB-4EA1-98DA-C893E7411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3" y="-13500"/>
            <a:ext cx="1014284" cy="10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vak 22">
            <a:extLst>
              <a:ext uri="{FF2B5EF4-FFF2-40B4-BE49-F238E27FC236}">
                <a16:creationId xmlns:a16="http://schemas.microsoft.com/office/drawing/2014/main" id="{C8315541-5AD0-43B6-9B0E-3AA827B03337}"/>
              </a:ext>
            </a:extLst>
          </p:cNvPr>
          <p:cNvSpPr txBox="1"/>
          <p:nvPr/>
        </p:nvSpPr>
        <p:spPr>
          <a:xfrm>
            <a:off x="9005049" y="2137423"/>
            <a:ext cx="2091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Eenvoudig hergebruik van data in nieuwe toepassingen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802382" y="2119733"/>
            <a:ext cx="2091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Uniformeren en standaardiseren van data en definities bij opname in de DWH-oplossing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92927" y="3265334"/>
            <a:ext cx="3592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Veiligheid van (privacygevoelige) data borgen via toegang op maat en dataclassificatie</a:t>
            </a:r>
          </a:p>
        </p:txBody>
      </p:sp>
      <p:sp>
        <p:nvSpPr>
          <p:cNvPr id="21" name="Cilinder 20">
            <a:extLst>
              <a:ext uri="{FF2B5EF4-FFF2-40B4-BE49-F238E27FC236}">
                <a16:creationId xmlns:a16="http://schemas.microsoft.com/office/drawing/2014/main" id="{5525C2E0-F3F1-4D71-A5C3-6A921C19F2D7}"/>
              </a:ext>
            </a:extLst>
          </p:cNvPr>
          <p:cNvSpPr/>
          <p:nvPr/>
        </p:nvSpPr>
        <p:spPr>
          <a:xfrm>
            <a:off x="3600421" y="2393704"/>
            <a:ext cx="4594183" cy="2913664"/>
          </a:xfrm>
          <a:prstGeom prst="can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6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ilinder 6">
            <a:extLst>
              <a:ext uri="{FF2B5EF4-FFF2-40B4-BE49-F238E27FC236}">
                <a16:creationId xmlns:a16="http://schemas.microsoft.com/office/drawing/2014/main" id="{759F5110-FB4A-4029-BB0A-5522FCEA1495}"/>
              </a:ext>
            </a:extLst>
          </p:cNvPr>
          <p:cNvSpPr/>
          <p:nvPr/>
        </p:nvSpPr>
        <p:spPr>
          <a:xfrm>
            <a:off x="383036" y="1135379"/>
            <a:ext cx="2686929" cy="4162720"/>
          </a:xfrm>
          <a:prstGeom prst="can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382" y="5545348"/>
            <a:ext cx="5693783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/>
              <a:t>Waarom via een DWH?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0434" y="5438320"/>
            <a:ext cx="4651567" cy="1328057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Uniformeren van data en definities</a:t>
            </a:r>
          </a:p>
          <a:p>
            <a:r>
              <a:rPr lang="nl-NL" sz="2000" dirty="0">
                <a:solidFill>
                  <a:schemeClr val="bg1"/>
                </a:solidFill>
              </a:rPr>
              <a:t>Veiligheid van data</a:t>
            </a:r>
          </a:p>
          <a:p>
            <a:r>
              <a:rPr lang="nl-NL" sz="2000" dirty="0">
                <a:solidFill>
                  <a:schemeClr val="bg1"/>
                </a:solidFill>
              </a:rPr>
              <a:t>Vereenvoudigen hergebruik</a:t>
            </a:r>
          </a:p>
        </p:txBody>
      </p:sp>
      <p:sp>
        <p:nvSpPr>
          <p:cNvPr id="12" name="AutoShape 4" descr="Afbeeldingsresultaat voor arcgis log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01" y="91626"/>
            <a:ext cx="4663843" cy="221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Afbeeldingsresultaat voor algemene verordening gegevensbescherm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64" y="4180269"/>
            <a:ext cx="1879933" cy="10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-OMLAAG 5"/>
          <p:cNvSpPr/>
          <p:nvPr/>
        </p:nvSpPr>
        <p:spPr>
          <a:xfrm rot="5400000">
            <a:off x="3237762" y="1420782"/>
            <a:ext cx="474743" cy="734449"/>
          </a:xfrm>
          <a:prstGeom prst="downArrow">
            <a:avLst/>
          </a:prstGeom>
          <a:solidFill>
            <a:schemeClr val="bg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IJL-OMLAAG 13"/>
          <p:cNvSpPr/>
          <p:nvPr/>
        </p:nvSpPr>
        <p:spPr>
          <a:xfrm rot="16200000">
            <a:off x="7822801" y="1411638"/>
            <a:ext cx="464392" cy="763085"/>
          </a:xfrm>
          <a:prstGeom prst="downArrow">
            <a:avLst/>
          </a:prstGeom>
          <a:solidFill>
            <a:schemeClr val="bg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16ACEF3-7ABB-4EA1-98DA-C893E7411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3" y="-13500"/>
            <a:ext cx="1014284" cy="101428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41" y="62572"/>
            <a:ext cx="1219199" cy="938212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0F678D6-FEA5-42BF-8FC1-60674B556672}"/>
              </a:ext>
            </a:extLst>
          </p:cNvPr>
          <p:cNvSpPr txBox="1"/>
          <p:nvPr/>
        </p:nvSpPr>
        <p:spPr>
          <a:xfrm>
            <a:off x="1092889" y="1298052"/>
            <a:ext cx="123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Pilaar 1</a:t>
            </a:r>
          </a:p>
        </p:txBody>
      </p:sp>
      <p:sp>
        <p:nvSpPr>
          <p:cNvPr id="19" name="Cilinder 18">
            <a:extLst>
              <a:ext uri="{FF2B5EF4-FFF2-40B4-BE49-F238E27FC236}">
                <a16:creationId xmlns:a16="http://schemas.microsoft.com/office/drawing/2014/main" id="{AEB21A68-3B3F-481A-B981-37E11DAB1979}"/>
              </a:ext>
            </a:extLst>
          </p:cNvPr>
          <p:cNvSpPr/>
          <p:nvPr/>
        </p:nvSpPr>
        <p:spPr>
          <a:xfrm>
            <a:off x="8576582" y="1031580"/>
            <a:ext cx="2686929" cy="4162720"/>
          </a:xfrm>
          <a:prstGeom prst="can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4CC7E2F-5D15-4F75-9227-5D0F714E68AF}"/>
              </a:ext>
            </a:extLst>
          </p:cNvPr>
          <p:cNvSpPr txBox="1"/>
          <p:nvPr/>
        </p:nvSpPr>
        <p:spPr>
          <a:xfrm>
            <a:off x="9435387" y="1242879"/>
            <a:ext cx="123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Pilaar 3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D0846EC-0256-468E-B000-A499C39F897D}"/>
              </a:ext>
            </a:extLst>
          </p:cNvPr>
          <p:cNvSpPr txBox="1"/>
          <p:nvPr/>
        </p:nvSpPr>
        <p:spPr>
          <a:xfrm>
            <a:off x="5333779" y="2673731"/>
            <a:ext cx="123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Pilaar </a:t>
            </a:r>
            <a:r>
              <a:rPr lang="nl-NL" b="1" dirty="0">
                <a:solidFill>
                  <a:prstClr val="black"/>
                </a:solidFill>
                <a:latin typeface="Calibri"/>
              </a:rPr>
              <a:t>2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1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23875" y="2600325"/>
            <a:ext cx="6477000" cy="2533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Toepassingen:</a:t>
            </a:r>
            <a:br>
              <a:rPr lang="nl-NL" sz="5400" dirty="0">
                <a:solidFill>
                  <a:schemeClr val="bg1"/>
                </a:solidFill>
              </a:rPr>
            </a:br>
            <a:r>
              <a:rPr lang="nl-NL" sz="3500" dirty="0">
                <a:solidFill>
                  <a:schemeClr val="bg1"/>
                </a:solidFill>
              </a:rPr>
              <a:t>Visualisatie van data op kaart</a:t>
            </a:r>
            <a:endParaRPr lang="en-US" sz="3500" kern="1200" dirty="0">
              <a:solidFill>
                <a:schemeClr val="bg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39" y="62572"/>
            <a:ext cx="1219199" cy="938212"/>
          </a:xfrm>
          <a:prstGeom prst="rect">
            <a:avLst/>
          </a:prstGeom>
        </p:spPr>
      </p:pic>
      <p:pic>
        <p:nvPicPr>
          <p:cNvPr id="9" name="Tijdelijke aanduiding voor inhou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51" y="1976537"/>
            <a:ext cx="3405187" cy="29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/>
              <a:t>Waarom en hoe: visualiseren</a:t>
            </a:r>
          </a:p>
        </p:txBody>
      </p:sp>
      <p:sp>
        <p:nvSpPr>
          <p:cNvPr id="12" name="AutoShape 4" descr="Afbeeldingsresultaat voor arcgis log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AD9BDE2A-8B99-499E-91D1-200D94208D09}"/>
              </a:ext>
            </a:extLst>
          </p:cNvPr>
          <p:cNvSpPr txBox="1">
            <a:spLocks/>
          </p:cNvSpPr>
          <p:nvPr/>
        </p:nvSpPr>
        <p:spPr>
          <a:xfrm>
            <a:off x="505793" y="638176"/>
            <a:ext cx="10960400" cy="615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u="sng" dirty="0"/>
          </a:p>
          <a:p>
            <a:pPr marL="0" indent="0">
              <a:buNone/>
            </a:pPr>
            <a:r>
              <a:rPr lang="nl-NL" sz="4500" dirty="0"/>
              <a:t>Toepassingen bouwen</a:t>
            </a:r>
          </a:p>
          <a:p>
            <a:pPr marL="0" indent="0">
              <a:buNone/>
            </a:pPr>
            <a:r>
              <a:rPr lang="nl-NL" sz="2400" u="sng" dirty="0"/>
              <a:t>Stappen:</a:t>
            </a:r>
            <a:br>
              <a:rPr lang="nl-NL" sz="2400" dirty="0"/>
            </a:b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Doel: waarom doe je het?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Functies: wat moet de toepassing ?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Uitvoering: ontwerpen en bouwen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1CC71D-1BB6-4340-A078-6133822ED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459" y="15875"/>
            <a:ext cx="918977" cy="89076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0"/>
            <a:ext cx="1219199" cy="938212"/>
          </a:xfrm>
          <a:prstGeom prst="rect">
            <a:avLst/>
          </a:prstGeom>
        </p:spPr>
      </p:pic>
      <p:pic>
        <p:nvPicPr>
          <p:cNvPr id="14" name="Tijdelijke aanduiding voor inhoud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1" y="0"/>
            <a:ext cx="1219199" cy="104008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B2BBB39-6ACF-46EB-B670-29F0A0F7D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32077" y="2282343"/>
            <a:ext cx="933387" cy="93338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4E84FCB-E4F9-4912-BA19-E12DD0C9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077" y="3391217"/>
            <a:ext cx="815431" cy="790396"/>
          </a:xfrm>
          <a:prstGeom prst="rect">
            <a:avLst/>
          </a:prstGeom>
        </p:spPr>
      </p:pic>
      <p:pic>
        <p:nvPicPr>
          <p:cNvPr id="1026" name="Picture 2" descr="Afbeeldingsresultaat voor hammer paintbrush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36" y="4297394"/>
            <a:ext cx="1636312" cy="85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2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4000" dirty="0"/>
              <a:t>Waarom en hoe: visualiseren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0433" y="5438318"/>
            <a:ext cx="4651567" cy="1328057"/>
          </a:xfrm>
        </p:spPr>
        <p:txBody>
          <a:bodyPr anchor="ctr">
            <a:normAutofit lnSpcReduction="10000"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Financiële data begrijpelijk maken</a:t>
            </a:r>
          </a:p>
          <a:p>
            <a:r>
              <a:rPr lang="nl-NL" sz="2000">
                <a:solidFill>
                  <a:schemeClr val="bg1"/>
                </a:solidFill>
              </a:rPr>
              <a:t>Toegankelijkheid</a:t>
            </a:r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Meerdere datasets combineren en UX design</a:t>
            </a:r>
          </a:p>
        </p:txBody>
      </p:sp>
      <p:sp>
        <p:nvSpPr>
          <p:cNvPr id="12" name="AutoShape 4" descr="Afbeeldingsresultaat voor arcgis log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AD9BDE2A-8B99-499E-91D1-200D94208D09}"/>
              </a:ext>
            </a:extLst>
          </p:cNvPr>
          <p:cNvSpPr txBox="1">
            <a:spLocks/>
          </p:cNvSpPr>
          <p:nvPr/>
        </p:nvSpPr>
        <p:spPr>
          <a:xfrm>
            <a:off x="505793" y="638176"/>
            <a:ext cx="10960400" cy="615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u="sng" dirty="0"/>
          </a:p>
          <a:p>
            <a:pPr marL="0" indent="0">
              <a:buNone/>
            </a:pPr>
            <a:r>
              <a:rPr lang="nl-NL" sz="4500" dirty="0"/>
              <a:t>Subsidies op kaart</a:t>
            </a:r>
          </a:p>
          <a:p>
            <a:pPr marL="0" indent="0">
              <a:buNone/>
            </a:pPr>
            <a:r>
              <a:rPr lang="nl-NL" sz="2400" u="sng" dirty="0"/>
              <a:t>Stappen:</a:t>
            </a:r>
            <a:br>
              <a:rPr lang="nl-NL" sz="2400" dirty="0"/>
            </a:b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Doel: waarom subsidies op een kaart?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Functies: wat gaat subsidies op kaart bieden?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Uitvoering: ontwerpen en bouwen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1CC71D-1BB6-4340-A078-6133822ED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459" y="15875"/>
            <a:ext cx="918977" cy="89076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0"/>
            <a:ext cx="1219199" cy="938212"/>
          </a:xfrm>
          <a:prstGeom prst="rect">
            <a:avLst/>
          </a:prstGeom>
        </p:spPr>
      </p:pic>
      <p:pic>
        <p:nvPicPr>
          <p:cNvPr id="14" name="Tijdelijke aanduiding voor inhoud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1" y="0"/>
            <a:ext cx="1219199" cy="104008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B2BBB39-6ACF-46EB-B670-29F0A0F7D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32077" y="2282343"/>
            <a:ext cx="933387" cy="93338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4E84FCB-E4F9-4912-BA19-E12DD0C9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077" y="3391217"/>
            <a:ext cx="815431" cy="790396"/>
          </a:xfrm>
          <a:prstGeom prst="rect">
            <a:avLst/>
          </a:prstGeom>
        </p:spPr>
      </p:pic>
      <p:pic>
        <p:nvPicPr>
          <p:cNvPr id="1026" name="Picture 2" descr="Afbeeldingsresultaat voor hammer paintbrush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36" y="4297394"/>
            <a:ext cx="1636312" cy="85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62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49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49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8374</TotalTime>
  <Words>256</Words>
  <Application>Microsoft Office PowerPoint</Application>
  <PresentationFormat>Breedbeeld</PresentationFormat>
  <Paragraphs>84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1_Kantoorthema</vt:lpstr>
      <vt:lpstr>Transparante en  Open Provincie   - Subsidies op de kaart</vt:lpstr>
      <vt:lpstr>Houd uw QR scanner bij de hand! </vt:lpstr>
      <vt:lpstr>Wat heb je nodig? De basis </vt:lpstr>
      <vt:lpstr>Waarom vDWH?</vt:lpstr>
      <vt:lpstr>VDWH: applicatie architectuur</vt:lpstr>
      <vt:lpstr>Waarom via een DWH?</vt:lpstr>
      <vt:lpstr>Toepassingen: Visualisatie van data op kaart</vt:lpstr>
      <vt:lpstr>Waarom en hoe: visualiseren</vt:lpstr>
      <vt:lpstr>Waarom en hoe: visualiseren</vt:lpstr>
      <vt:lpstr>Subsidies op kaart</vt:lpstr>
      <vt:lpstr>Subsidies op kaart</vt:lpstr>
      <vt:lpstr>Subsidies op kaart</vt:lpstr>
      <vt:lpstr>Hergebruik van data</vt:lpstr>
      <vt:lpstr>Data op dataplatform.nl</vt:lpstr>
      <vt:lpstr>Delen = vermenigvuldigen</vt:lpstr>
      <vt:lpstr>Aanbevelingen</vt:lpstr>
      <vt:lpstr>Onder de motorkap</vt:lpstr>
      <vt:lpstr>Onder de motorkap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</dc:title>
  <dc:creator>Kevin Otjes | KBenP</dc:creator>
  <cp:lastModifiedBy>Kevin</cp:lastModifiedBy>
  <cp:revision>223</cp:revision>
  <dcterms:created xsi:type="dcterms:W3CDTF">2017-03-28T13:13:13Z</dcterms:created>
  <dcterms:modified xsi:type="dcterms:W3CDTF">2017-12-15T11:56:04Z</dcterms:modified>
</cp:coreProperties>
</file>