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1"/>
  </p:notesMasterIdLst>
  <p:sldIdLst>
    <p:sldId id="266" r:id="rId3"/>
    <p:sldId id="676" r:id="rId4"/>
    <p:sldId id="303" r:id="rId5"/>
    <p:sldId id="310" r:id="rId6"/>
    <p:sldId id="344" r:id="rId7"/>
    <p:sldId id="305" r:id="rId8"/>
    <p:sldId id="309" r:id="rId9"/>
    <p:sldId id="678" r:id="rId10"/>
    <p:sldId id="306" r:id="rId11"/>
    <p:sldId id="336" r:id="rId12"/>
    <p:sldId id="304" r:id="rId13"/>
    <p:sldId id="325" r:id="rId14"/>
    <p:sldId id="673" r:id="rId15"/>
    <p:sldId id="342" r:id="rId16"/>
    <p:sldId id="679" r:id="rId17"/>
    <p:sldId id="341" r:id="rId18"/>
    <p:sldId id="311" r:id="rId19"/>
    <p:sldId id="343" r:id="rId20"/>
    <p:sldId id="316" r:id="rId21"/>
    <p:sldId id="348" r:id="rId22"/>
    <p:sldId id="349" r:id="rId23"/>
    <p:sldId id="674" r:id="rId24"/>
    <p:sldId id="313" r:id="rId25"/>
    <p:sldId id="327" r:id="rId26"/>
    <p:sldId id="328" r:id="rId27"/>
    <p:sldId id="329" r:id="rId28"/>
    <p:sldId id="330" r:id="rId29"/>
    <p:sldId id="333" r:id="rId30"/>
    <p:sldId id="334" r:id="rId31"/>
    <p:sldId id="335" r:id="rId32"/>
    <p:sldId id="319" r:id="rId33"/>
    <p:sldId id="321" r:id="rId34"/>
    <p:sldId id="318" r:id="rId35"/>
    <p:sldId id="337" r:id="rId36"/>
    <p:sldId id="338" r:id="rId37"/>
    <p:sldId id="339" r:id="rId38"/>
    <p:sldId id="331" r:id="rId39"/>
    <p:sldId id="320" r:id="rId40"/>
    <p:sldId id="323" r:id="rId41"/>
    <p:sldId id="681" r:id="rId42"/>
    <p:sldId id="314" r:id="rId43"/>
    <p:sldId id="322" r:id="rId44"/>
    <p:sldId id="680" r:id="rId45"/>
    <p:sldId id="346" r:id="rId46"/>
    <p:sldId id="345" r:id="rId47"/>
    <p:sldId id="677" r:id="rId48"/>
    <p:sldId id="340" r:id="rId49"/>
    <p:sldId id="675"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0" autoAdjust="0"/>
    <p:restoredTop sz="94818"/>
  </p:normalViewPr>
  <p:slideViewPr>
    <p:cSldViewPr snapToGrid="0" snapToObjects="1">
      <p:cViewPr varScale="1">
        <p:scale>
          <a:sx n="64" d="100"/>
          <a:sy n="64" d="100"/>
        </p:scale>
        <p:origin x="136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DBE1B-FC1C-B14B-9A4F-97BC8D003300}" type="datetimeFigureOut">
              <a:rPr lang="nl-NL" smtClean="0"/>
              <a:t>22-6-2018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68149-82D5-ED42-824C-2C37706AB52F}" type="slidenum">
              <a:rPr lang="nl-NL" smtClean="0"/>
              <a:t>‹nr.›</a:t>
            </a:fld>
            <a:endParaRPr lang="nl-NL"/>
          </a:p>
        </p:txBody>
      </p:sp>
    </p:spTree>
    <p:extLst>
      <p:ext uri="{BB962C8B-B14F-4D97-AF65-F5344CB8AC3E}">
        <p14:creationId xmlns:p14="http://schemas.microsoft.com/office/powerpoint/2010/main" val="173980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29968149-82D5-ED42-824C-2C37706AB52F}" type="slidenum">
              <a:rPr lang="nl-NL" smtClean="0"/>
              <a:t>17</a:t>
            </a:fld>
            <a:endParaRPr lang="nl-NL"/>
          </a:p>
        </p:txBody>
      </p:sp>
    </p:spTree>
    <p:extLst>
      <p:ext uri="{BB962C8B-B14F-4D97-AF65-F5344CB8AC3E}">
        <p14:creationId xmlns:p14="http://schemas.microsoft.com/office/powerpoint/2010/main" val="374773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36DFD4-DED6-DC4A-8AA1-33A94A12125C}"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9A317C-39D8-E146-B6ED-4CE7235317B1}" type="slidenum">
              <a:rPr lang="en-US" smtClean="0"/>
              <a:t>‹nr.›</a:t>
            </a:fld>
            <a:endParaRPr lang="en-US" dirty="0"/>
          </a:p>
        </p:txBody>
      </p:sp>
    </p:spTree>
    <p:extLst>
      <p:ext uri="{BB962C8B-B14F-4D97-AF65-F5344CB8AC3E}">
        <p14:creationId xmlns:p14="http://schemas.microsoft.com/office/powerpoint/2010/main" val="404862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6DFD4-DED6-DC4A-8AA1-33A94A12125C}"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9A317C-39D8-E146-B6ED-4CE7235317B1}" type="slidenum">
              <a:rPr lang="en-US" smtClean="0"/>
              <a:t>‹nr.›</a:t>
            </a:fld>
            <a:endParaRPr lang="en-US" dirty="0"/>
          </a:p>
        </p:txBody>
      </p:sp>
    </p:spTree>
    <p:extLst>
      <p:ext uri="{BB962C8B-B14F-4D97-AF65-F5344CB8AC3E}">
        <p14:creationId xmlns:p14="http://schemas.microsoft.com/office/powerpoint/2010/main" val="154710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6DFD4-DED6-DC4A-8AA1-33A94A12125C}"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9A317C-39D8-E146-B6ED-4CE7235317B1}" type="slidenum">
              <a:rPr lang="en-US" smtClean="0"/>
              <a:t>‹nr.›</a:t>
            </a:fld>
            <a:endParaRPr lang="en-US" dirty="0"/>
          </a:p>
        </p:txBody>
      </p:sp>
    </p:spTree>
    <p:extLst>
      <p:ext uri="{BB962C8B-B14F-4D97-AF65-F5344CB8AC3E}">
        <p14:creationId xmlns:p14="http://schemas.microsoft.com/office/powerpoint/2010/main" val="1916045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63613" y="577850"/>
            <a:ext cx="7854950" cy="1470025"/>
          </a:xfrm>
        </p:spPr>
        <p:txBody>
          <a:bodyPr>
            <a:normAutofit/>
          </a:bodyPr>
          <a:lstStyle>
            <a:lvl1pPr algn="r">
              <a:defRPr sz="3200" b="1">
                <a:latin typeface="Verdana"/>
                <a:cs typeface="Verdana"/>
              </a:defRPr>
            </a:lvl1pPr>
          </a:lstStyle>
          <a:p>
            <a:r>
              <a:rPr lang="nl-NL" dirty="0"/>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4" name="Tijdelijke aanduiding voor datum 3"/>
          <p:cNvSpPr>
            <a:spLocks noGrp="1"/>
          </p:cNvSpPr>
          <p:nvPr>
            <p:ph type="dt" sz="half" idx="10"/>
          </p:nvPr>
        </p:nvSpPr>
        <p:spPr>
          <a:xfrm>
            <a:off x="-15876" y="577850"/>
            <a:ext cx="754063" cy="365125"/>
          </a:xfrm>
        </p:spPr>
        <p:txBody>
          <a:bodyPr/>
          <a:lstStyle>
            <a:lvl1pPr algn="ctr">
              <a:defRPr sz="800">
                <a:solidFill>
                  <a:srgbClr val="FFFFFF"/>
                </a:solidFill>
                <a:latin typeface="Verdana"/>
                <a:cs typeface="Verdana"/>
              </a:defRPr>
            </a:lvl1pPr>
          </a:lstStyle>
          <a:p>
            <a:fld id="{902D84A4-41A2-474B-A6B5-3F0686E70682}" type="datetime1">
              <a:rPr lang="nl-NL" smtClean="0"/>
              <a:pPr/>
              <a:t>22-6-2018</a:t>
            </a:fld>
            <a:endParaRPr lang="nl-NL" dirty="0"/>
          </a:p>
        </p:txBody>
      </p:sp>
      <p:sp>
        <p:nvSpPr>
          <p:cNvPr id="6" name="Tijdelijke aanduiding voor dianummer 5"/>
          <p:cNvSpPr>
            <a:spLocks noGrp="1"/>
          </p:cNvSpPr>
          <p:nvPr>
            <p:ph type="sldNum" sz="quarter" idx="12"/>
          </p:nvPr>
        </p:nvSpPr>
        <p:spPr>
          <a:xfrm>
            <a:off x="-7938" y="227012"/>
            <a:ext cx="746125" cy="365125"/>
          </a:xfrm>
        </p:spPr>
        <p:txBody>
          <a:bodyPr/>
          <a:lstStyle>
            <a:lvl1pPr algn="ctr">
              <a:defRPr sz="1000">
                <a:solidFill>
                  <a:srgbClr val="FFFFFF"/>
                </a:solidFill>
                <a:latin typeface="Verdana"/>
                <a:cs typeface="Verdana"/>
              </a:defRPr>
            </a:lvl1pPr>
          </a:lstStyle>
          <a:p>
            <a:fld id="{A3C3DFF9-C627-294B-919A-68C9A476292C}" type="slidenum">
              <a:rPr lang="nl-NL" smtClean="0"/>
              <a:pPr/>
              <a:t>‹nr.›</a:t>
            </a:fld>
            <a:endParaRPr lang="nl-NL" dirty="0"/>
          </a:p>
        </p:txBody>
      </p:sp>
    </p:spTree>
    <p:extLst>
      <p:ext uri="{BB962C8B-B14F-4D97-AF65-F5344CB8AC3E}">
        <p14:creationId xmlns:p14="http://schemas.microsoft.com/office/powerpoint/2010/main" val="556397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278F431-4AFF-8F4F-8EE7-4D07E5F4A3A0}" type="datetime1">
              <a:rPr lang="nl-NL" smtClean="0"/>
              <a:pPr/>
              <a:t>22-6-2018</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A3C3DFF9-C627-294B-919A-68C9A476292C}" type="slidenum">
              <a:rPr lang="nl-NL" smtClean="0"/>
              <a:pPr/>
              <a:t>‹nr.›</a:t>
            </a:fld>
            <a:endParaRPr lang="nl-NL"/>
          </a:p>
        </p:txBody>
      </p:sp>
    </p:spTree>
    <p:extLst>
      <p:ext uri="{BB962C8B-B14F-4D97-AF65-F5344CB8AC3E}">
        <p14:creationId xmlns:p14="http://schemas.microsoft.com/office/powerpoint/2010/main" val="678522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5E49E8AB-CCEE-6843-8FC1-7566273738E3}" type="datetime1">
              <a:rPr lang="nl-NL" smtClean="0"/>
              <a:pPr/>
              <a:t>22-6-2018</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A3C3DFF9-C627-294B-919A-68C9A476292C}" type="slidenum">
              <a:rPr lang="nl-NL" smtClean="0"/>
              <a:pPr/>
              <a:t>‹nr.›</a:t>
            </a:fld>
            <a:endParaRPr lang="nl-NL"/>
          </a:p>
        </p:txBody>
      </p:sp>
    </p:spTree>
    <p:extLst>
      <p:ext uri="{BB962C8B-B14F-4D97-AF65-F5344CB8AC3E}">
        <p14:creationId xmlns:p14="http://schemas.microsoft.com/office/powerpoint/2010/main" val="3421685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CF94C6D-8C99-9440-80AB-3BAA346E9F66}" type="datetime1">
              <a:rPr lang="nl-NL" smtClean="0"/>
              <a:pPr/>
              <a:t>22-6-2018</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A3C3DFF9-C627-294B-919A-68C9A476292C}" type="slidenum">
              <a:rPr lang="nl-NL" smtClean="0"/>
              <a:pPr/>
              <a:t>‹nr.›</a:t>
            </a:fld>
            <a:endParaRPr lang="nl-NL"/>
          </a:p>
        </p:txBody>
      </p:sp>
    </p:spTree>
    <p:extLst>
      <p:ext uri="{BB962C8B-B14F-4D97-AF65-F5344CB8AC3E}">
        <p14:creationId xmlns:p14="http://schemas.microsoft.com/office/powerpoint/2010/main" val="1701987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51B7BB6-7A60-3F46-9B67-E92227D34EEA}" type="datetime1">
              <a:rPr lang="nl-NL" smtClean="0"/>
              <a:pPr/>
              <a:t>22-6-2018</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p:txBody>
          <a:bodyPr/>
          <a:lstStyle/>
          <a:p>
            <a:fld id="{A3C3DFF9-C627-294B-919A-68C9A476292C}" type="slidenum">
              <a:rPr lang="nl-NL" smtClean="0"/>
              <a:pPr/>
              <a:t>‹nr.›</a:t>
            </a:fld>
            <a:endParaRPr lang="nl-NL"/>
          </a:p>
        </p:txBody>
      </p:sp>
    </p:spTree>
    <p:extLst>
      <p:ext uri="{BB962C8B-B14F-4D97-AF65-F5344CB8AC3E}">
        <p14:creationId xmlns:p14="http://schemas.microsoft.com/office/powerpoint/2010/main" val="302447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6CA6EBB0-04AD-194B-9EC1-0FBD4436AB32}" type="datetime1">
              <a:rPr lang="nl-NL" smtClean="0"/>
              <a:pPr/>
              <a:t>22-6-2018</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p:txBody>
          <a:bodyPr/>
          <a:lstStyle/>
          <a:p>
            <a:fld id="{A3C3DFF9-C627-294B-919A-68C9A476292C}" type="slidenum">
              <a:rPr lang="nl-NL" smtClean="0"/>
              <a:pPr/>
              <a:t>‹nr.›</a:t>
            </a:fld>
            <a:endParaRPr lang="nl-NL"/>
          </a:p>
        </p:txBody>
      </p:sp>
    </p:spTree>
    <p:extLst>
      <p:ext uri="{BB962C8B-B14F-4D97-AF65-F5344CB8AC3E}">
        <p14:creationId xmlns:p14="http://schemas.microsoft.com/office/powerpoint/2010/main" val="409444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4F59FAC-FEF1-0141-82F8-ADCB181A3BE7}" type="datetime1">
              <a:rPr lang="nl-NL" smtClean="0"/>
              <a:pPr/>
              <a:t>22-6-2018</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p:txBody>
          <a:bodyPr/>
          <a:lstStyle/>
          <a:p>
            <a:fld id="{A3C3DFF9-C627-294B-919A-68C9A476292C}" type="slidenum">
              <a:rPr lang="nl-NL" smtClean="0"/>
              <a:pPr/>
              <a:t>‹nr.›</a:t>
            </a:fld>
            <a:endParaRPr lang="nl-NL"/>
          </a:p>
        </p:txBody>
      </p:sp>
    </p:spTree>
    <p:extLst>
      <p:ext uri="{BB962C8B-B14F-4D97-AF65-F5344CB8AC3E}">
        <p14:creationId xmlns:p14="http://schemas.microsoft.com/office/powerpoint/2010/main" val="2378938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0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6DFD4-DED6-DC4A-8AA1-33A94A12125C}"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9A317C-39D8-E146-B6ED-4CE7235317B1}" type="slidenum">
              <a:rPr lang="en-US" smtClean="0"/>
              <a:t>‹nr.›</a:t>
            </a:fld>
            <a:endParaRPr lang="en-US" dirty="0"/>
          </a:p>
        </p:txBody>
      </p:sp>
    </p:spTree>
    <p:extLst>
      <p:ext uri="{BB962C8B-B14F-4D97-AF65-F5344CB8AC3E}">
        <p14:creationId xmlns:p14="http://schemas.microsoft.com/office/powerpoint/2010/main" val="1511474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13A155DE-C264-414B-9309-A245D7FFFBA7}" type="datetime1">
              <a:rPr lang="nl-NL" smtClean="0"/>
              <a:pPr/>
              <a:t>22-6-2018</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A3C3DFF9-C627-294B-919A-68C9A476292C}" type="slidenum">
              <a:rPr lang="nl-NL" smtClean="0"/>
              <a:pPr/>
              <a:t>‹nr.›</a:t>
            </a:fld>
            <a:endParaRPr lang="nl-NL"/>
          </a:p>
        </p:txBody>
      </p:sp>
    </p:spTree>
    <p:extLst>
      <p:ext uri="{BB962C8B-B14F-4D97-AF65-F5344CB8AC3E}">
        <p14:creationId xmlns:p14="http://schemas.microsoft.com/office/powerpoint/2010/main" val="520379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BCA0B1CC-09C2-CF48-9799-9F39C935B52F}" type="datetime1">
              <a:rPr lang="nl-NL" smtClean="0"/>
              <a:pPr/>
              <a:t>22-6-2018</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A3C3DFF9-C627-294B-919A-68C9A476292C}" type="slidenum">
              <a:rPr lang="nl-NL" smtClean="0"/>
              <a:pPr/>
              <a:t>‹nr.›</a:t>
            </a:fld>
            <a:endParaRPr lang="nl-NL"/>
          </a:p>
        </p:txBody>
      </p:sp>
    </p:spTree>
    <p:extLst>
      <p:ext uri="{BB962C8B-B14F-4D97-AF65-F5344CB8AC3E}">
        <p14:creationId xmlns:p14="http://schemas.microsoft.com/office/powerpoint/2010/main" val="209094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036FCFD-4FC8-1B4D-8696-E55501C8F754}" type="datetime1">
              <a:rPr lang="nl-NL" smtClean="0"/>
              <a:pPr/>
              <a:t>22-6-2018</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A3C3DFF9-C627-294B-919A-68C9A476292C}" type="slidenum">
              <a:rPr lang="nl-NL" smtClean="0"/>
              <a:pPr/>
              <a:t>‹nr.›</a:t>
            </a:fld>
            <a:endParaRPr lang="nl-NL"/>
          </a:p>
        </p:txBody>
      </p:sp>
    </p:spTree>
    <p:extLst>
      <p:ext uri="{BB962C8B-B14F-4D97-AF65-F5344CB8AC3E}">
        <p14:creationId xmlns:p14="http://schemas.microsoft.com/office/powerpoint/2010/main" val="217947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955EF49-BDDD-8D4E-8480-94CB1516085B}" type="datetime1">
              <a:rPr lang="nl-NL" smtClean="0"/>
              <a:pPr/>
              <a:t>22-6-2018</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A3C3DFF9-C627-294B-919A-68C9A476292C}" type="slidenum">
              <a:rPr lang="nl-NL" smtClean="0"/>
              <a:pPr/>
              <a:t>‹nr.›</a:t>
            </a:fld>
            <a:endParaRPr lang="nl-NL"/>
          </a:p>
        </p:txBody>
      </p:sp>
    </p:spTree>
    <p:extLst>
      <p:ext uri="{BB962C8B-B14F-4D97-AF65-F5344CB8AC3E}">
        <p14:creationId xmlns:p14="http://schemas.microsoft.com/office/powerpoint/2010/main" val="334374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36DFD4-DED6-DC4A-8AA1-33A94A12125C}" type="datetimeFigureOut">
              <a:rPr lang="en-US" smtClean="0"/>
              <a:t>6/22/2018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9A317C-39D8-E146-B6ED-4CE7235317B1}" type="slidenum">
              <a:rPr lang="en-US" smtClean="0"/>
              <a:t>‹nr.›</a:t>
            </a:fld>
            <a:endParaRPr lang="en-US" dirty="0"/>
          </a:p>
        </p:txBody>
      </p:sp>
    </p:spTree>
    <p:extLst>
      <p:ext uri="{BB962C8B-B14F-4D97-AF65-F5344CB8AC3E}">
        <p14:creationId xmlns:p14="http://schemas.microsoft.com/office/powerpoint/2010/main" val="264308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36DFD4-DED6-DC4A-8AA1-33A94A12125C}" type="datetimeFigureOut">
              <a:rPr lang="en-US" smtClean="0"/>
              <a:t>6/22/2018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9A317C-39D8-E146-B6ED-4CE7235317B1}" type="slidenum">
              <a:rPr lang="en-US" smtClean="0"/>
              <a:t>‹nr.›</a:t>
            </a:fld>
            <a:endParaRPr lang="en-US" dirty="0"/>
          </a:p>
        </p:txBody>
      </p:sp>
    </p:spTree>
    <p:extLst>
      <p:ext uri="{BB962C8B-B14F-4D97-AF65-F5344CB8AC3E}">
        <p14:creationId xmlns:p14="http://schemas.microsoft.com/office/powerpoint/2010/main" val="161480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36DFD4-DED6-DC4A-8AA1-33A94A12125C}" type="datetimeFigureOut">
              <a:rPr lang="en-US" smtClean="0"/>
              <a:t>6/22/2018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9A317C-39D8-E146-B6ED-4CE7235317B1}" type="slidenum">
              <a:rPr lang="en-US" smtClean="0"/>
              <a:t>‹nr.›</a:t>
            </a:fld>
            <a:endParaRPr lang="en-US" dirty="0"/>
          </a:p>
        </p:txBody>
      </p:sp>
    </p:spTree>
    <p:extLst>
      <p:ext uri="{BB962C8B-B14F-4D97-AF65-F5344CB8AC3E}">
        <p14:creationId xmlns:p14="http://schemas.microsoft.com/office/powerpoint/2010/main" val="121571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36DFD4-DED6-DC4A-8AA1-33A94A12125C}" type="datetimeFigureOut">
              <a:rPr lang="en-US" smtClean="0"/>
              <a:t>6/22/2018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9A317C-39D8-E146-B6ED-4CE7235317B1}" type="slidenum">
              <a:rPr lang="en-US" smtClean="0"/>
              <a:t>‹nr.›</a:t>
            </a:fld>
            <a:endParaRPr lang="en-US" dirty="0"/>
          </a:p>
        </p:txBody>
      </p:sp>
    </p:spTree>
    <p:extLst>
      <p:ext uri="{BB962C8B-B14F-4D97-AF65-F5344CB8AC3E}">
        <p14:creationId xmlns:p14="http://schemas.microsoft.com/office/powerpoint/2010/main" val="379955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6DFD4-DED6-DC4A-8AA1-33A94A12125C}" type="datetimeFigureOut">
              <a:rPr lang="en-US" smtClean="0"/>
              <a:t>6/22/2018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9A317C-39D8-E146-B6ED-4CE7235317B1}" type="slidenum">
              <a:rPr lang="en-US" smtClean="0"/>
              <a:t>‹nr.›</a:t>
            </a:fld>
            <a:endParaRPr lang="en-US" dirty="0"/>
          </a:p>
        </p:txBody>
      </p:sp>
    </p:spTree>
    <p:extLst>
      <p:ext uri="{BB962C8B-B14F-4D97-AF65-F5344CB8AC3E}">
        <p14:creationId xmlns:p14="http://schemas.microsoft.com/office/powerpoint/2010/main" val="191842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36DFD4-DED6-DC4A-8AA1-33A94A12125C}" type="datetimeFigureOut">
              <a:rPr lang="en-US" smtClean="0"/>
              <a:t>6/22/2018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9A317C-39D8-E146-B6ED-4CE7235317B1}" type="slidenum">
              <a:rPr lang="en-US" smtClean="0"/>
              <a:t>‹nr.›</a:t>
            </a:fld>
            <a:endParaRPr lang="en-US" dirty="0"/>
          </a:p>
        </p:txBody>
      </p:sp>
    </p:spTree>
    <p:extLst>
      <p:ext uri="{BB962C8B-B14F-4D97-AF65-F5344CB8AC3E}">
        <p14:creationId xmlns:p14="http://schemas.microsoft.com/office/powerpoint/2010/main" val="1050723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36DFD4-DED6-DC4A-8AA1-33A94A12125C}" type="datetimeFigureOut">
              <a:rPr lang="en-US" smtClean="0"/>
              <a:t>6/22/2018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9A317C-39D8-E146-B6ED-4CE7235317B1}" type="slidenum">
              <a:rPr lang="en-US" smtClean="0"/>
              <a:t>‹nr.›</a:t>
            </a:fld>
            <a:endParaRPr lang="en-US" dirty="0"/>
          </a:p>
        </p:txBody>
      </p:sp>
    </p:spTree>
    <p:extLst>
      <p:ext uri="{BB962C8B-B14F-4D97-AF65-F5344CB8AC3E}">
        <p14:creationId xmlns:p14="http://schemas.microsoft.com/office/powerpoint/2010/main" val="265068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6DFD4-DED6-DC4A-8AA1-33A94A12125C}" type="datetimeFigureOut">
              <a:rPr lang="en-US" smtClean="0"/>
              <a:t>6/22/2018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A317C-39D8-E146-B6ED-4CE7235317B1}" type="slidenum">
              <a:rPr lang="en-US" smtClean="0"/>
              <a:t>‹nr.›</a:t>
            </a:fld>
            <a:endParaRPr lang="en-US" dirty="0"/>
          </a:p>
        </p:txBody>
      </p:sp>
    </p:spTree>
    <p:extLst>
      <p:ext uri="{BB962C8B-B14F-4D97-AF65-F5344CB8AC3E}">
        <p14:creationId xmlns:p14="http://schemas.microsoft.com/office/powerpoint/2010/main" val="4143686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descr="UBR_PP 2014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jdelijke aanduiding voor titel 1"/>
          <p:cNvSpPr>
            <a:spLocks noGrp="1"/>
          </p:cNvSpPr>
          <p:nvPr>
            <p:ph type="title"/>
          </p:nvPr>
        </p:nvSpPr>
        <p:spPr>
          <a:xfrm>
            <a:off x="1047750" y="577850"/>
            <a:ext cx="7639050" cy="1143000"/>
          </a:xfrm>
          <a:prstGeom prst="rect">
            <a:avLst/>
          </a:prstGeom>
        </p:spPr>
        <p:txBody>
          <a:bodyPr vert="horz" lIns="91440" tIns="45720" rIns="91440" bIns="45720" rtlCol="0" anchor="ctr">
            <a:noAutofit/>
          </a:bodyPr>
          <a:lstStyle/>
          <a:p>
            <a:r>
              <a:rPr lang="nl-NL" dirty="0"/>
              <a:t>Titelstijl van model bewerken</a:t>
            </a:r>
          </a:p>
        </p:txBody>
      </p:sp>
      <p:sp>
        <p:nvSpPr>
          <p:cNvPr id="3" name="Tijdelijke aanduiding voor tekst 2"/>
          <p:cNvSpPr>
            <a:spLocks noGrp="1"/>
          </p:cNvSpPr>
          <p:nvPr>
            <p:ph type="body" idx="1"/>
          </p:nvPr>
        </p:nvSpPr>
        <p:spPr>
          <a:xfrm>
            <a:off x="1047750" y="2000250"/>
            <a:ext cx="7639050" cy="4125913"/>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762" y="577850"/>
            <a:ext cx="717551" cy="365125"/>
          </a:xfrm>
          <a:prstGeom prst="rect">
            <a:avLst/>
          </a:prstGeom>
        </p:spPr>
        <p:txBody>
          <a:bodyPr vert="horz" lIns="91440" tIns="45720" rIns="91440" bIns="45720" rtlCol="0" anchor="ctr"/>
          <a:lstStyle>
            <a:lvl1pPr algn="ctr">
              <a:defRPr sz="1050">
                <a:solidFill>
                  <a:srgbClr val="FFFFFF"/>
                </a:solidFill>
                <a:latin typeface="+mj-lt"/>
                <a:cs typeface="Verdana"/>
              </a:defRPr>
            </a:lvl1pPr>
          </a:lstStyle>
          <a:p>
            <a:fld id="{3E93FB96-1EDF-2549-A5B6-8D200E4067E3}" type="datetime1">
              <a:rPr lang="nl-NL" smtClean="0"/>
              <a:pPr/>
              <a:t>22-6-2018</a:t>
            </a:fld>
            <a:endParaRPr lang="nl-NL" dirty="0"/>
          </a:p>
        </p:txBody>
      </p:sp>
      <p:sp>
        <p:nvSpPr>
          <p:cNvPr id="6" name="Tijdelijke aanduiding voor dianummer 5"/>
          <p:cNvSpPr>
            <a:spLocks noGrp="1"/>
          </p:cNvSpPr>
          <p:nvPr>
            <p:ph type="sldNum" sz="quarter" idx="4"/>
          </p:nvPr>
        </p:nvSpPr>
        <p:spPr>
          <a:xfrm>
            <a:off x="0" y="212725"/>
            <a:ext cx="722313" cy="365125"/>
          </a:xfrm>
          <a:prstGeom prst="rect">
            <a:avLst/>
          </a:prstGeom>
        </p:spPr>
        <p:txBody>
          <a:bodyPr vert="horz" lIns="91440" tIns="45720" rIns="91440" bIns="45720" rtlCol="0" anchor="ctr"/>
          <a:lstStyle>
            <a:lvl1pPr algn="ctr">
              <a:defRPr sz="1200">
                <a:solidFill>
                  <a:srgbClr val="FFFFFF"/>
                </a:solidFill>
                <a:latin typeface="+mj-lt"/>
                <a:cs typeface="Verdana"/>
              </a:defRPr>
            </a:lvl1pPr>
          </a:lstStyle>
          <a:p>
            <a:fld id="{A3C3DFF9-C627-294B-919A-68C9A476292C}" type="slidenum">
              <a:rPr lang="nl-NL" smtClean="0"/>
              <a:pPr/>
              <a:t>‹nr.›</a:t>
            </a:fld>
            <a:endParaRPr lang="nl-NL" dirty="0"/>
          </a:p>
        </p:txBody>
      </p:sp>
    </p:spTree>
    <p:extLst>
      <p:ext uri="{BB962C8B-B14F-4D97-AF65-F5344CB8AC3E}">
        <p14:creationId xmlns:p14="http://schemas.microsoft.com/office/powerpoint/2010/main" val="3163153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457200" rtl="0" eaLnBrk="1" latinLnBrk="0" hangingPunct="1">
        <a:spcBef>
          <a:spcPct val="0"/>
        </a:spcBef>
        <a:buNone/>
        <a:defRPr sz="4400" b="1" i="0" kern="1200">
          <a:solidFill>
            <a:schemeClr val="tx1"/>
          </a:solidFill>
          <a:latin typeface="+mj-lt"/>
          <a:ea typeface="+mj-ea"/>
          <a:cs typeface="Verdana"/>
        </a:defRPr>
      </a:lvl1pPr>
    </p:titleStyle>
    <p:bodyStyle>
      <a:lvl1pPr marL="342900" indent="-342900" algn="l" defTabSz="457200" rtl="0" eaLnBrk="1" latinLnBrk="0" hangingPunct="1">
        <a:spcBef>
          <a:spcPct val="20000"/>
        </a:spcBef>
        <a:buFont typeface="Arial"/>
        <a:buChar char="•"/>
        <a:defRPr sz="4000" kern="1200">
          <a:solidFill>
            <a:schemeClr val="tx1"/>
          </a:solidFill>
          <a:latin typeface="+mj-lt"/>
          <a:ea typeface="+mn-ea"/>
          <a:cs typeface="Verdana"/>
        </a:defRPr>
      </a:lvl1pPr>
      <a:lvl2pPr marL="742950" indent="-285750" algn="l" defTabSz="457200" rtl="0" eaLnBrk="1" latinLnBrk="0" hangingPunct="1">
        <a:spcBef>
          <a:spcPct val="20000"/>
        </a:spcBef>
        <a:buFont typeface="Arial"/>
        <a:buChar char="–"/>
        <a:defRPr sz="3600" kern="1200">
          <a:solidFill>
            <a:schemeClr val="tx1"/>
          </a:solidFill>
          <a:latin typeface="+mj-lt"/>
          <a:ea typeface="+mn-ea"/>
          <a:cs typeface="Verdana"/>
        </a:defRPr>
      </a:lvl2pPr>
      <a:lvl3pPr marL="1143000" indent="-228600" algn="l" defTabSz="457200" rtl="0" eaLnBrk="1" latinLnBrk="0" hangingPunct="1">
        <a:spcBef>
          <a:spcPct val="20000"/>
        </a:spcBef>
        <a:buFont typeface="Arial"/>
        <a:buChar char="•"/>
        <a:defRPr sz="3200" kern="1200">
          <a:solidFill>
            <a:schemeClr val="tx1"/>
          </a:solidFill>
          <a:latin typeface="+mj-lt"/>
          <a:ea typeface="+mn-ea"/>
          <a:cs typeface="Verdana"/>
        </a:defRPr>
      </a:lvl3pPr>
      <a:lvl4pPr marL="1600200" indent="-228600" algn="l" defTabSz="457200" rtl="0" eaLnBrk="1" latinLnBrk="0" hangingPunct="1">
        <a:spcBef>
          <a:spcPct val="20000"/>
        </a:spcBef>
        <a:buFont typeface="Arial"/>
        <a:buChar char="–"/>
        <a:defRPr sz="2400" kern="1200">
          <a:solidFill>
            <a:schemeClr val="tx1"/>
          </a:solidFill>
          <a:latin typeface="+mj-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62.112.232.41/akn/ontology/organization/n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dentifier.overheid.nl/akn/ontology/organization/nl/gemeente/nl.GM0014" TargetMode="External"/><Relationship Id="rId2" Type="http://schemas.openxmlformats.org/officeDocument/2006/relationships/hyperlink" Target="http://identifier.overheid.nl/akn/ontology/organization/nl/provincie/nl.PV20" TargetMode="External"/><Relationship Id="rId1" Type="http://schemas.openxmlformats.org/officeDocument/2006/relationships/slideLayout" Target="../slideLayouts/slideLayout2.xml"/><Relationship Id="rId5" Type="http://schemas.openxmlformats.org/officeDocument/2006/relationships/hyperlink" Target="http://publications.europa.eu/resource/authority/file-type/ZIP" TargetMode="External"/><Relationship Id="rId4" Type="http://schemas.openxmlformats.org/officeDocument/2006/relationships/hyperlink" Target="http://publications.europa.eu/mdr/authority/file-typ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epimorphics.com/public/vocabulary/Registry.html" TargetMode="External"/><Relationship Id="rId2" Type="http://schemas.openxmlformats.org/officeDocument/2006/relationships/hyperlink" Target="http://purl.org/linked-data/registry"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bs.nl/nl-nl/onze-diensten/methoden/classificaties/overig/gemeentelijke-indelingen-per-jaar/indeling%20per%20jaar/gemeentelijke-indeling-op-1-januari-2018"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gds.blog.gov.uk/2016/03/11/getting-from-data-to-register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vironment.data.gov.uk/registry/" TargetMode="External"/><Relationship Id="rId2" Type="http://schemas.openxmlformats.org/officeDocument/2006/relationships/hyperlink" Target="https://www.registers.service.gov.uk/registe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noProof="0"/>
          </a:p>
        </p:txBody>
      </p:sp>
      <p:sp>
        <p:nvSpPr>
          <p:cNvPr id="3" name="Subtitel 2"/>
          <p:cNvSpPr>
            <a:spLocks noGrp="1"/>
          </p:cNvSpPr>
          <p:nvPr>
            <p:ph type="subTitle" idx="1"/>
          </p:nvPr>
        </p:nvSpPr>
        <p:spPr/>
        <p:txBody>
          <a:bodyPr/>
          <a:lstStyle/>
          <a:p>
            <a:endParaRPr lang="nl-NL"/>
          </a:p>
        </p:txBody>
      </p:sp>
      <p:sp>
        <p:nvSpPr>
          <p:cNvPr id="5" name="Tijdelijke aanduiding voor datum 4"/>
          <p:cNvSpPr>
            <a:spLocks noGrp="1"/>
          </p:cNvSpPr>
          <p:nvPr>
            <p:ph type="dt" sz="half" idx="10"/>
          </p:nvPr>
        </p:nvSpPr>
        <p:spPr/>
        <p:txBody>
          <a:bodyPr/>
          <a:lstStyle/>
          <a:p>
            <a:fld id="{CB87B570-15A7-4F4A-B686-C608DF3AA34B}" type="datetime1">
              <a:rPr lang="nl-NL" smtClean="0"/>
              <a:pPr/>
              <a:t>22-6-2018</a:t>
            </a:fld>
            <a:endParaRPr lang="nl-NL" dirty="0"/>
          </a:p>
        </p:txBody>
      </p:sp>
      <p:sp>
        <p:nvSpPr>
          <p:cNvPr id="6" name="Tijdelijke aanduiding voor dianummer 5"/>
          <p:cNvSpPr>
            <a:spLocks noGrp="1"/>
          </p:cNvSpPr>
          <p:nvPr>
            <p:ph type="sldNum" sz="quarter" idx="12"/>
          </p:nvPr>
        </p:nvSpPr>
        <p:spPr/>
        <p:txBody>
          <a:bodyPr/>
          <a:lstStyle/>
          <a:p>
            <a:fld id="{A3C3DFF9-C627-294B-919A-68C9A476292C}" type="slidenum">
              <a:rPr lang="nl-NL" smtClean="0"/>
              <a:pPr/>
              <a:t>1</a:t>
            </a:fld>
            <a:endParaRPr lang="nl-NL" dirty="0"/>
          </a:p>
        </p:txBody>
      </p:sp>
      <p:sp>
        <p:nvSpPr>
          <p:cNvPr id="9" name="Tekstvak 8"/>
          <p:cNvSpPr txBox="1"/>
          <p:nvPr/>
        </p:nvSpPr>
        <p:spPr>
          <a:xfrm>
            <a:off x="4805969" y="3726768"/>
            <a:ext cx="3917820" cy="400110"/>
          </a:xfrm>
          <a:prstGeom prst="rect">
            <a:avLst/>
          </a:prstGeom>
          <a:noFill/>
        </p:spPr>
        <p:txBody>
          <a:bodyPr wrap="square" rtlCol="0">
            <a:spAutoFit/>
          </a:bodyPr>
          <a:lstStyle/>
          <a:p>
            <a:pPr algn="r"/>
            <a:endParaRPr lang="nl-NL" sz="2000" dirty="0">
              <a:latin typeface="Verdana"/>
              <a:cs typeface="Verdana"/>
            </a:endParaRPr>
          </a:p>
        </p:txBody>
      </p:sp>
      <p:pic>
        <p:nvPicPr>
          <p:cNvPr id="10" name="Afbeelding 9" descr="UBR_PP 2014 begin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52"/>
            <a:ext cx="9144000" cy="6858000"/>
          </a:xfrm>
          <a:prstGeom prst="rect">
            <a:avLst/>
          </a:prstGeom>
        </p:spPr>
      </p:pic>
      <p:sp>
        <p:nvSpPr>
          <p:cNvPr id="7" name="Tekstvak 6"/>
          <p:cNvSpPr txBox="1"/>
          <p:nvPr/>
        </p:nvSpPr>
        <p:spPr>
          <a:xfrm>
            <a:off x="4882521" y="2744045"/>
            <a:ext cx="4050175" cy="1631216"/>
          </a:xfrm>
          <a:prstGeom prst="rect">
            <a:avLst/>
          </a:prstGeom>
          <a:noFill/>
        </p:spPr>
        <p:txBody>
          <a:bodyPr wrap="square" rtlCol="0">
            <a:spAutoFit/>
          </a:bodyPr>
          <a:lstStyle/>
          <a:p>
            <a:r>
              <a:rPr lang="nl-NL" sz="2000" b="1" dirty="0">
                <a:latin typeface="Verdana"/>
                <a:cs typeface="Verdana"/>
              </a:rPr>
              <a:t>KOOP</a:t>
            </a:r>
          </a:p>
          <a:p>
            <a:pPr>
              <a:lnSpc>
                <a:spcPct val="100000"/>
              </a:lnSpc>
            </a:pPr>
            <a:r>
              <a:rPr lang="nl-NL" sz="2000" spc="-1" dirty="0" err="1">
                <a:solidFill>
                  <a:srgbClr val="000000"/>
                </a:solidFill>
                <a:uFill>
                  <a:solidFill>
                    <a:srgbClr val="FFFFFF"/>
                  </a:solidFill>
                </a:uFill>
                <a:latin typeface="Verdana"/>
                <a:ea typeface="DejaVu Sans"/>
              </a:rPr>
              <a:t>PoC</a:t>
            </a:r>
            <a:r>
              <a:rPr lang="nl-NL" sz="2000" spc="-1" dirty="0">
                <a:solidFill>
                  <a:srgbClr val="000000"/>
                </a:solidFill>
                <a:uFill>
                  <a:solidFill>
                    <a:srgbClr val="FFFFFF"/>
                  </a:solidFill>
                </a:uFill>
                <a:latin typeface="Verdana"/>
                <a:ea typeface="DejaVu Sans"/>
              </a:rPr>
              <a:t> Referentiedata </a:t>
            </a:r>
          </a:p>
          <a:p>
            <a:pPr>
              <a:lnSpc>
                <a:spcPct val="100000"/>
              </a:lnSpc>
            </a:pPr>
            <a:r>
              <a:rPr lang="nl-NL" sz="2000" spc="-1" dirty="0">
                <a:solidFill>
                  <a:srgbClr val="000000"/>
                </a:solidFill>
                <a:uFill>
                  <a:solidFill>
                    <a:srgbClr val="FFFFFF"/>
                  </a:solidFill>
                </a:uFill>
                <a:latin typeface="Verdana"/>
                <a:ea typeface="DejaVu Sans"/>
              </a:rPr>
              <a:t>(werk in uitvoering)</a:t>
            </a:r>
          </a:p>
          <a:p>
            <a:pPr>
              <a:lnSpc>
                <a:spcPct val="100000"/>
              </a:lnSpc>
            </a:pPr>
            <a:endParaRPr lang="nl-NL" sz="2000" spc="-1" dirty="0">
              <a:solidFill>
                <a:srgbClr val="000000"/>
              </a:solidFill>
              <a:uFill>
                <a:solidFill>
                  <a:srgbClr val="FFFFFF"/>
                </a:solidFill>
              </a:uFill>
              <a:latin typeface="Verdana"/>
              <a:ea typeface="DejaVu Sans"/>
            </a:endParaRPr>
          </a:p>
          <a:p>
            <a:endParaRPr lang="nl-NL" sz="2000" dirty="0">
              <a:latin typeface="Verdana"/>
              <a:cs typeface="Verdana"/>
            </a:endParaRPr>
          </a:p>
        </p:txBody>
      </p:sp>
      <p:sp>
        <p:nvSpPr>
          <p:cNvPr id="11" name="Tekstvak 10"/>
          <p:cNvSpPr txBox="1"/>
          <p:nvPr/>
        </p:nvSpPr>
        <p:spPr>
          <a:xfrm>
            <a:off x="4882521" y="6117929"/>
            <a:ext cx="4050175" cy="276999"/>
          </a:xfrm>
          <a:prstGeom prst="rect">
            <a:avLst/>
          </a:prstGeom>
          <a:noFill/>
        </p:spPr>
        <p:txBody>
          <a:bodyPr wrap="square" rtlCol="0">
            <a:spAutoFit/>
          </a:bodyPr>
          <a:lstStyle/>
          <a:p>
            <a:r>
              <a:rPr lang="nl-NL" sz="1200" dirty="0">
                <a:latin typeface="Verdana"/>
                <a:cs typeface="Verdana"/>
              </a:rPr>
              <a:t>Den Haag | juni 2018	  	     UBR|KOOP</a:t>
            </a:r>
          </a:p>
        </p:txBody>
      </p:sp>
    </p:spTree>
    <p:extLst>
      <p:ext uri="{BB962C8B-B14F-4D97-AF65-F5344CB8AC3E}">
        <p14:creationId xmlns:p14="http://schemas.microsoft.com/office/powerpoint/2010/main" val="1204035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231A3-8DC0-4419-95BE-FE0D486A9E12}"/>
              </a:ext>
            </a:extLst>
          </p:cNvPr>
          <p:cNvSpPr>
            <a:spLocks noGrp="1"/>
          </p:cNvSpPr>
          <p:nvPr>
            <p:ph type="title"/>
          </p:nvPr>
        </p:nvSpPr>
        <p:spPr/>
        <p:txBody>
          <a:bodyPr/>
          <a:lstStyle/>
          <a:p>
            <a:r>
              <a:rPr lang="nl-NL" dirty="0"/>
              <a:t>data.gov.uk </a:t>
            </a:r>
            <a:r>
              <a:rPr lang="nl-NL" dirty="0" err="1"/>
              <a:t>registry</a:t>
            </a:r>
            <a:r>
              <a:rPr lang="nl-NL" dirty="0"/>
              <a:t> </a:t>
            </a:r>
            <a:r>
              <a:rPr lang="nl-NL" dirty="0" err="1"/>
              <a:t>core</a:t>
            </a:r>
            <a:endParaRPr lang="en-US" dirty="0"/>
          </a:p>
        </p:txBody>
      </p:sp>
      <p:sp>
        <p:nvSpPr>
          <p:cNvPr id="3" name="Tijdelijke aanduiding voor inhoud 2">
            <a:extLst>
              <a:ext uri="{FF2B5EF4-FFF2-40B4-BE49-F238E27FC236}">
                <a16:creationId xmlns:a16="http://schemas.microsoft.com/office/drawing/2014/main" id="{F687B455-B9FA-4603-AAE9-22234B98265D}"/>
              </a:ext>
            </a:extLst>
          </p:cNvPr>
          <p:cNvSpPr>
            <a:spLocks noGrp="1"/>
          </p:cNvSpPr>
          <p:nvPr>
            <p:ph idx="1"/>
          </p:nvPr>
        </p:nvSpPr>
        <p:spPr/>
        <p:txBody>
          <a:bodyPr/>
          <a:lstStyle/>
          <a:p>
            <a:r>
              <a:rPr lang="en-US" dirty="0"/>
              <a:t>Open source</a:t>
            </a:r>
          </a:p>
          <a:p>
            <a:r>
              <a:rPr lang="en-US" dirty="0"/>
              <a:t>Out-of-the-box</a:t>
            </a:r>
          </a:p>
          <a:p>
            <a:r>
              <a:rPr lang="en-US" dirty="0"/>
              <a:t>Data-driven</a:t>
            </a:r>
          </a:p>
          <a:p>
            <a:r>
              <a:rPr lang="en-US" dirty="0"/>
              <a:t>Linked data </a:t>
            </a:r>
            <a:r>
              <a:rPr lang="en-US" dirty="0" err="1"/>
              <a:t>technologie</a:t>
            </a:r>
            <a:endParaRPr lang="en-US" dirty="0"/>
          </a:p>
          <a:p>
            <a:endParaRPr lang="en-US" dirty="0"/>
          </a:p>
        </p:txBody>
      </p:sp>
    </p:spTree>
    <p:extLst>
      <p:ext uri="{BB962C8B-B14F-4D97-AF65-F5344CB8AC3E}">
        <p14:creationId xmlns:p14="http://schemas.microsoft.com/office/powerpoint/2010/main" val="823007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Eisen KOOP</a:t>
            </a:r>
          </a:p>
        </p:txBody>
      </p:sp>
      <p:sp>
        <p:nvSpPr>
          <p:cNvPr id="3" name="Tijdelijke aanduiding voor inhoud 2"/>
          <p:cNvSpPr>
            <a:spLocks noGrp="1"/>
          </p:cNvSpPr>
          <p:nvPr>
            <p:ph idx="1"/>
          </p:nvPr>
        </p:nvSpPr>
        <p:spPr>
          <a:xfrm>
            <a:off x="457200" y="1600200"/>
            <a:ext cx="8500188" cy="4983162"/>
          </a:xfrm>
        </p:spPr>
        <p:txBody>
          <a:bodyPr>
            <a:normAutofit lnSpcReduction="10000"/>
          </a:bodyPr>
          <a:lstStyle/>
          <a:p>
            <a:pPr lvl="0"/>
            <a:r>
              <a:rPr lang="nl-NL" sz="1800" dirty="0"/>
              <a:t>Kunnen registreren van verschillende typen entiteiten (bijv. organisaties,  documenttypen en classificatieschema’s)</a:t>
            </a:r>
            <a:endParaRPr lang="en-US" sz="1800" dirty="0"/>
          </a:p>
          <a:p>
            <a:pPr lvl="0"/>
            <a:r>
              <a:rPr lang="nl-NL" sz="1800" dirty="0"/>
              <a:t>Kunnen modelleren van de onderlinge relaties tussen de entiteiten</a:t>
            </a:r>
            <a:endParaRPr lang="en-US" sz="1800" dirty="0"/>
          </a:p>
          <a:p>
            <a:pPr lvl="0"/>
            <a:r>
              <a:rPr lang="nl-NL" sz="1800" dirty="0"/>
              <a:t>Toekennen van een unieke identificatie van de geregistreerde entiteiten m.b.v. persistente </a:t>
            </a:r>
            <a:r>
              <a:rPr lang="nl-NL" sz="1800" dirty="0" err="1"/>
              <a:t>URI’s</a:t>
            </a:r>
            <a:r>
              <a:rPr lang="nl-NL" sz="1800" dirty="0"/>
              <a:t> volgens een zelf te kiezen schema</a:t>
            </a:r>
            <a:endParaRPr lang="en-US" sz="1800" dirty="0"/>
          </a:p>
          <a:p>
            <a:r>
              <a:rPr lang="nl-NL" sz="1800" dirty="0"/>
              <a:t>Hiërarchische ordening (register met </a:t>
            </a:r>
            <a:r>
              <a:rPr lang="nl-NL" sz="1800" dirty="0" err="1"/>
              <a:t>subregisters</a:t>
            </a:r>
            <a:r>
              <a:rPr lang="nl-NL" sz="1800" dirty="0"/>
              <a:t>) moet mogelijk zijn</a:t>
            </a:r>
            <a:endParaRPr lang="en-US" sz="1800" dirty="0"/>
          </a:p>
          <a:p>
            <a:r>
              <a:rPr lang="nl-NL" sz="1800" dirty="0"/>
              <a:t>Voor ieder (deel)register een eigen set van relevante eigenschappen kunnen definiëren</a:t>
            </a:r>
            <a:endParaRPr lang="en-US" sz="1800" dirty="0"/>
          </a:p>
          <a:p>
            <a:pPr lvl="0"/>
            <a:r>
              <a:rPr lang="nl-NL" sz="1800" dirty="0"/>
              <a:t>Eén entiteit moet in meer registers kunnen voorkomen, waarbij één register de authentieke bron is, maar vanuit de andere registers wel verwezen kan worden naar deze bron (al dan niet aangevuld met voor die context relevante extra eigenschappen), ook extern beheerde bronregisters</a:t>
            </a:r>
            <a:endParaRPr lang="en-US" sz="1800" dirty="0"/>
          </a:p>
          <a:p>
            <a:pPr lvl="0"/>
            <a:r>
              <a:rPr lang="nl-NL" sz="1800" dirty="0"/>
              <a:t>De status van een aangeboden entry kunnen beheren (bijv. voorgesteld/ geaccepteerd/verworpen/vervallen)</a:t>
            </a:r>
            <a:endParaRPr lang="en-US" sz="1800" dirty="0"/>
          </a:p>
          <a:p>
            <a:r>
              <a:rPr lang="nl-NL" sz="1800" dirty="0"/>
              <a:t>Tijdsgebonden versies van een register of entiteit kunnen bewaren en opvragen (tijdreizen)</a:t>
            </a:r>
            <a:endParaRPr lang="en-US" sz="1800" dirty="0"/>
          </a:p>
          <a:p>
            <a:pPr lvl="0"/>
            <a:r>
              <a:rPr lang="nl-NL" sz="1800" dirty="0"/>
              <a:t>Centrale publicatie en beschikbaarstelling d.m.v. API</a:t>
            </a:r>
            <a:endParaRPr lang="en-US" sz="1800" dirty="0"/>
          </a:p>
        </p:txBody>
      </p:sp>
    </p:spTree>
    <p:extLst>
      <p:ext uri="{BB962C8B-B14F-4D97-AF65-F5344CB8AC3E}">
        <p14:creationId xmlns:p14="http://schemas.microsoft.com/office/powerpoint/2010/main" val="403296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D9C4F-65CF-43C5-92E2-05BDBF5C574B}"/>
              </a:ext>
            </a:extLst>
          </p:cNvPr>
          <p:cNvSpPr>
            <a:spLocks noGrp="1"/>
          </p:cNvSpPr>
          <p:nvPr>
            <p:ph type="title"/>
          </p:nvPr>
        </p:nvSpPr>
        <p:spPr/>
        <p:txBody>
          <a:bodyPr/>
          <a:lstStyle/>
          <a:p>
            <a:r>
              <a:rPr lang="en-US" dirty="0"/>
              <a:t>Register met </a:t>
            </a:r>
            <a:r>
              <a:rPr lang="en-US" dirty="0" err="1"/>
              <a:t>subregisters</a:t>
            </a:r>
            <a:endParaRPr lang="en-US" dirty="0"/>
          </a:p>
        </p:txBody>
      </p:sp>
      <p:sp>
        <p:nvSpPr>
          <p:cNvPr id="3" name="Tijdelijke aanduiding voor inhoud 2">
            <a:extLst>
              <a:ext uri="{FF2B5EF4-FFF2-40B4-BE49-F238E27FC236}">
                <a16:creationId xmlns:a16="http://schemas.microsoft.com/office/drawing/2014/main" id="{7AD6EA55-8E19-4D6F-8B2F-A47C49161BFA}"/>
              </a:ext>
            </a:extLst>
          </p:cNvPr>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2200" dirty="0">
                <a:hlinkClick r:id="rId2"/>
              </a:rPr>
              <a:t>http://identifier.overheid.nl/akn/ontology/organization/nl</a:t>
            </a:r>
            <a:endParaRPr lang="en-US" sz="2200" dirty="0"/>
          </a:p>
          <a:p>
            <a:pPr marL="0" indent="0">
              <a:buNone/>
            </a:pPr>
            <a:endParaRPr lang="en-US" sz="2200" dirty="0"/>
          </a:p>
        </p:txBody>
      </p:sp>
      <p:pic>
        <p:nvPicPr>
          <p:cNvPr id="5" name="Tijdelijke aanduiding voor inhoud 3">
            <a:extLst>
              <a:ext uri="{FF2B5EF4-FFF2-40B4-BE49-F238E27FC236}">
                <a16:creationId xmlns:a16="http://schemas.microsoft.com/office/drawing/2014/main" id="{03DD5A3F-55D5-4DDD-8224-B6980A70B18D}"/>
              </a:ext>
            </a:extLst>
          </p:cNvPr>
          <p:cNvPicPr>
            <a:picLocks noChangeAspect="1"/>
          </p:cNvPicPr>
          <p:nvPr/>
        </p:nvPicPr>
        <p:blipFill>
          <a:blip r:embed="rId3"/>
          <a:stretch>
            <a:fillRect/>
          </a:stretch>
        </p:blipFill>
        <p:spPr>
          <a:xfrm>
            <a:off x="30360" y="1716587"/>
            <a:ext cx="9024032" cy="3848190"/>
          </a:xfrm>
          <a:prstGeom prst="rect">
            <a:avLst/>
          </a:prstGeom>
        </p:spPr>
      </p:pic>
    </p:spTree>
    <p:extLst>
      <p:ext uri="{BB962C8B-B14F-4D97-AF65-F5344CB8AC3E}">
        <p14:creationId xmlns:p14="http://schemas.microsoft.com/office/powerpoint/2010/main" val="3663666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2474" y="92385"/>
            <a:ext cx="8391525" cy="1143000"/>
          </a:xfrm>
        </p:spPr>
        <p:txBody>
          <a:bodyPr/>
          <a:lstStyle/>
          <a:p>
            <a:r>
              <a:rPr lang="nl-NL" sz="3600" dirty="0"/>
              <a:t>Impressie in nieuwe </a:t>
            </a:r>
            <a:br>
              <a:rPr lang="nl-NL" sz="3600" dirty="0"/>
            </a:br>
            <a:r>
              <a:rPr lang="nl-NL" sz="3600" dirty="0" err="1"/>
              <a:t>overheid.nl</a:t>
            </a:r>
            <a:r>
              <a:rPr lang="nl-NL" sz="3600" dirty="0"/>
              <a:t> look </a:t>
            </a:r>
            <a:r>
              <a:rPr lang="nl-NL" sz="3600" dirty="0" err="1"/>
              <a:t>and</a:t>
            </a:r>
            <a:r>
              <a:rPr lang="nl-NL" sz="3600" dirty="0"/>
              <a:t> feel </a:t>
            </a:r>
          </a:p>
        </p:txBody>
      </p:sp>
      <p:sp>
        <p:nvSpPr>
          <p:cNvPr id="3" name="Tijdelijke aanduiding voor datum 2"/>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CA6EBB0-04AD-194B-9EC1-0FBD4436AB32}" type="datetime1">
              <a:rPr kumimoji="0" lang="nl-NL" sz="1050" b="0" i="0" u="none" strike="noStrike" kern="1200" cap="none" spc="0" normalizeH="0" baseline="0" noProof="0" smtClean="0">
                <a:ln>
                  <a:noFill/>
                </a:ln>
                <a:solidFill>
                  <a:srgbClr val="FFFFFF"/>
                </a:solidFill>
                <a:effectLst/>
                <a:uLnTx/>
                <a:uFillTx/>
                <a:latin typeface="Calibri"/>
                <a:ea typeface="+mn-ea"/>
              </a:rPr>
              <a:pPr marL="0" marR="0" lvl="0" indent="0" algn="ctr" defTabSz="457200" rtl="0" eaLnBrk="1" fontAlgn="auto" latinLnBrk="0" hangingPunct="1">
                <a:lnSpc>
                  <a:spcPct val="100000"/>
                </a:lnSpc>
                <a:spcBef>
                  <a:spcPts val="0"/>
                </a:spcBef>
                <a:spcAft>
                  <a:spcPts val="0"/>
                </a:spcAft>
                <a:buClrTx/>
                <a:buSzTx/>
                <a:buFontTx/>
                <a:buNone/>
                <a:tabLst/>
                <a:defRPr/>
              </a:pPr>
              <a:t>22-6-2018</a:t>
            </a:fld>
            <a:endParaRPr kumimoji="0" lang="nl-NL" sz="1050" b="0" i="0" u="none" strike="noStrike" kern="1200" cap="none" spc="0" normalizeH="0" baseline="0" noProof="0">
              <a:ln>
                <a:noFill/>
              </a:ln>
              <a:solidFill>
                <a:srgbClr val="FFFFFF"/>
              </a:solidFill>
              <a:effectLst/>
              <a:uLnTx/>
              <a:uFillTx/>
              <a:latin typeface="Calibri"/>
              <a:ea typeface="+mn-ea"/>
            </a:endParaRPr>
          </a:p>
        </p:txBody>
      </p:sp>
      <p:sp>
        <p:nvSpPr>
          <p:cNvPr id="4" name="Tijdelijke aanduiding voor dianumm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C3DFF9-C627-294B-919A-68C9A476292C}" type="slidenum">
              <a:rPr kumimoji="0" lang="nl-NL" sz="1200" b="0" i="0" u="none" strike="noStrike" kern="1200" cap="none" spc="0" normalizeH="0" baseline="0" noProof="0" smtClean="0">
                <a:ln>
                  <a:noFill/>
                </a:ln>
                <a:solidFill>
                  <a:srgbClr val="FFFFFF"/>
                </a:solidFill>
                <a:effectLst/>
                <a:uLnTx/>
                <a:uFillTx/>
                <a:latin typeface="Calibri"/>
                <a:ea typeface="+mn-ea"/>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srgbClr val="FFFFFF"/>
              </a:solidFill>
              <a:effectLst/>
              <a:uLnTx/>
              <a:uFillTx/>
              <a:latin typeface="Calibri"/>
              <a:ea typeface="+mn-ea"/>
            </a:endParaRPr>
          </a:p>
        </p:txBody>
      </p:sp>
      <p:pic>
        <p:nvPicPr>
          <p:cNvPr id="5" name="Afbeelding 4"/>
          <p:cNvPicPr>
            <a:picLocks noChangeAspect="1"/>
          </p:cNvPicPr>
          <p:nvPr/>
        </p:nvPicPr>
        <p:blipFill>
          <a:blip r:embed="rId2"/>
          <a:stretch>
            <a:fillRect/>
          </a:stretch>
        </p:blipFill>
        <p:spPr>
          <a:xfrm>
            <a:off x="0" y="1250261"/>
            <a:ext cx="9144000" cy="5634633"/>
          </a:xfrm>
          <a:prstGeom prst="rect">
            <a:avLst/>
          </a:prstGeom>
        </p:spPr>
      </p:pic>
    </p:spTree>
    <p:extLst>
      <p:ext uri="{BB962C8B-B14F-4D97-AF65-F5344CB8AC3E}">
        <p14:creationId xmlns:p14="http://schemas.microsoft.com/office/powerpoint/2010/main" val="134730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EEC09A-04C7-4875-835F-B4069A6860EC}"/>
              </a:ext>
            </a:extLst>
          </p:cNvPr>
          <p:cNvSpPr>
            <a:spLocks noGrp="1"/>
          </p:cNvSpPr>
          <p:nvPr>
            <p:ph type="title"/>
          </p:nvPr>
        </p:nvSpPr>
        <p:spPr/>
        <p:txBody>
          <a:bodyPr/>
          <a:lstStyle/>
          <a:p>
            <a:r>
              <a:rPr lang="en-US" dirty="0" err="1"/>
              <a:t>Datamodel</a:t>
            </a:r>
            <a:endParaRPr lang="en-US" dirty="0"/>
          </a:p>
        </p:txBody>
      </p:sp>
      <p:sp>
        <p:nvSpPr>
          <p:cNvPr id="3" name="Tijdelijke aanduiding voor inhoud 2">
            <a:extLst>
              <a:ext uri="{FF2B5EF4-FFF2-40B4-BE49-F238E27FC236}">
                <a16:creationId xmlns:a16="http://schemas.microsoft.com/office/drawing/2014/main" id="{DA842F67-8197-4794-BEC0-DE2599D4520B}"/>
              </a:ext>
            </a:extLst>
          </p:cNvPr>
          <p:cNvSpPr>
            <a:spLocks noGrp="1"/>
          </p:cNvSpPr>
          <p:nvPr>
            <p:ph idx="1"/>
          </p:nvPr>
        </p:nvSpPr>
        <p:spPr/>
        <p:txBody>
          <a:bodyPr>
            <a:normAutofit fontScale="85000" lnSpcReduction="20000"/>
          </a:bodyPr>
          <a:lstStyle/>
          <a:p>
            <a:r>
              <a:rPr lang="en-US" dirty="0"/>
              <a:t>Register</a:t>
            </a:r>
          </a:p>
          <a:p>
            <a:pPr lvl="1"/>
            <a:r>
              <a:rPr lang="en-US" dirty="0"/>
              <a:t>a controlled list of items</a:t>
            </a:r>
          </a:p>
          <a:p>
            <a:pPr lvl="1"/>
            <a:r>
              <a:rPr lang="en-US" dirty="0"/>
              <a:t>can contain registers or simple items</a:t>
            </a:r>
          </a:p>
          <a:p>
            <a:pPr lvl="1"/>
            <a:r>
              <a:rPr lang="en-US" dirty="0"/>
              <a:t>each (sub)register has a URI</a:t>
            </a:r>
          </a:p>
          <a:p>
            <a:r>
              <a:rPr lang="en-US" dirty="0"/>
              <a:t>Register items: </a:t>
            </a:r>
          </a:p>
          <a:p>
            <a:pPr lvl="1"/>
            <a:r>
              <a:rPr lang="en-US" dirty="0"/>
              <a:t>A definition of something identified by URI</a:t>
            </a:r>
          </a:p>
          <a:p>
            <a:pPr lvl="1"/>
            <a:r>
              <a:rPr lang="en-US" dirty="0"/>
              <a:t>Described as a set of property value pairs (triples)</a:t>
            </a:r>
          </a:p>
          <a:p>
            <a:pPr lvl="2"/>
            <a:r>
              <a:rPr lang="en-US" dirty="0"/>
              <a:t>No constraints (schema-less)</a:t>
            </a:r>
          </a:p>
          <a:p>
            <a:pPr lvl="2"/>
            <a:r>
              <a:rPr lang="en-US" dirty="0"/>
              <a:t>Type and label required</a:t>
            </a:r>
          </a:p>
          <a:p>
            <a:pPr lvl="2"/>
            <a:r>
              <a:rPr lang="en-US" dirty="0"/>
              <a:t>Properties are URIs</a:t>
            </a:r>
          </a:p>
          <a:p>
            <a:pPr lvl="2"/>
            <a:r>
              <a:rPr lang="en-US" dirty="0"/>
              <a:t>Values can be simple or URIs</a:t>
            </a:r>
          </a:p>
          <a:p>
            <a:pPr lvl="2"/>
            <a:r>
              <a:rPr lang="en-US" dirty="0"/>
              <a:t>Standard patterns: SKOS concept, ORG organization</a:t>
            </a:r>
          </a:p>
          <a:p>
            <a:pPr marL="457200" lvl="1" indent="0">
              <a:buNone/>
            </a:pPr>
            <a:endParaRPr lang="en-US" dirty="0"/>
          </a:p>
        </p:txBody>
      </p:sp>
    </p:spTree>
    <p:extLst>
      <p:ext uri="{BB962C8B-B14F-4D97-AF65-F5344CB8AC3E}">
        <p14:creationId xmlns:p14="http://schemas.microsoft.com/office/powerpoint/2010/main" val="2143913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8B293-AB44-47ED-8EB6-80BD8DD733A7}"/>
              </a:ext>
            </a:extLst>
          </p:cNvPr>
          <p:cNvSpPr>
            <a:spLocks noGrp="1"/>
          </p:cNvSpPr>
          <p:nvPr>
            <p:ph type="title"/>
          </p:nvPr>
        </p:nvSpPr>
        <p:spPr/>
        <p:txBody>
          <a:bodyPr/>
          <a:lstStyle/>
          <a:p>
            <a:r>
              <a:rPr lang="en-US" dirty="0" err="1"/>
              <a:t>Voorbeeld</a:t>
            </a:r>
            <a:r>
              <a:rPr lang="en-US" dirty="0"/>
              <a:t>: </a:t>
            </a:r>
            <a:r>
              <a:rPr lang="en-US" dirty="0" err="1"/>
              <a:t>gemeenteregister</a:t>
            </a:r>
            <a:endParaRPr lang="en-US" dirty="0"/>
          </a:p>
        </p:txBody>
      </p:sp>
      <p:pic>
        <p:nvPicPr>
          <p:cNvPr id="4" name="Tijdelijke aanduiding voor inhoud 3">
            <a:extLst>
              <a:ext uri="{FF2B5EF4-FFF2-40B4-BE49-F238E27FC236}">
                <a16:creationId xmlns:a16="http://schemas.microsoft.com/office/drawing/2014/main" id="{CD7B3474-0342-41C9-A229-E652E21A2534}"/>
              </a:ext>
            </a:extLst>
          </p:cNvPr>
          <p:cNvPicPr>
            <a:picLocks noGrp="1" noChangeAspect="1"/>
          </p:cNvPicPr>
          <p:nvPr>
            <p:ph idx="1"/>
          </p:nvPr>
        </p:nvPicPr>
        <p:blipFill>
          <a:blip r:embed="rId2"/>
          <a:stretch>
            <a:fillRect/>
          </a:stretch>
        </p:blipFill>
        <p:spPr>
          <a:xfrm>
            <a:off x="755779" y="1473007"/>
            <a:ext cx="5762621" cy="5145827"/>
          </a:xfrm>
          <a:prstGeom prst="rect">
            <a:avLst/>
          </a:prstGeom>
        </p:spPr>
      </p:pic>
    </p:spTree>
    <p:extLst>
      <p:ext uri="{BB962C8B-B14F-4D97-AF65-F5344CB8AC3E}">
        <p14:creationId xmlns:p14="http://schemas.microsoft.com/office/powerpoint/2010/main" val="382246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9AE76-E118-40C3-86A6-16DD081C700F}"/>
              </a:ext>
            </a:extLst>
          </p:cNvPr>
          <p:cNvSpPr>
            <a:spLocks noGrp="1"/>
          </p:cNvSpPr>
          <p:nvPr>
            <p:ph type="title"/>
          </p:nvPr>
        </p:nvSpPr>
        <p:spPr/>
        <p:txBody>
          <a:bodyPr/>
          <a:lstStyle/>
          <a:p>
            <a:r>
              <a:rPr lang="en-US" dirty="0"/>
              <a:t>Resolvable URI’s</a:t>
            </a:r>
          </a:p>
        </p:txBody>
      </p:sp>
      <p:sp>
        <p:nvSpPr>
          <p:cNvPr id="3" name="Tijdelijke aanduiding voor inhoud 2">
            <a:extLst>
              <a:ext uri="{FF2B5EF4-FFF2-40B4-BE49-F238E27FC236}">
                <a16:creationId xmlns:a16="http://schemas.microsoft.com/office/drawing/2014/main" id="{760B6E46-6EEC-4412-A60F-8650D55CAFDD}"/>
              </a:ext>
            </a:extLst>
          </p:cNvPr>
          <p:cNvSpPr>
            <a:spLocks noGrp="1"/>
          </p:cNvSpPr>
          <p:nvPr>
            <p:ph idx="1"/>
          </p:nvPr>
        </p:nvSpPr>
        <p:spPr/>
        <p:txBody>
          <a:bodyPr/>
          <a:lstStyle/>
          <a:p>
            <a:r>
              <a:rPr lang="en-US" dirty="0"/>
              <a:t>Access through a browser you see a web page</a:t>
            </a:r>
          </a:p>
          <a:p>
            <a:r>
              <a:rPr lang="en-US" dirty="0"/>
              <a:t>A machine can request specific format like JSON, RDF-XML or CSV directly</a:t>
            </a:r>
          </a:p>
        </p:txBody>
      </p:sp>
    </p:spTree>
    <p:extLst>
      <p:ext uri="{BB962C8B-B14F-4D97-AF65-F5344CB8AC3E}">
        <p14:creationId xmlns:p14="http://schemas.microsoft.com/office/powerpoint/2010/main" val="450247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666AE-C49B-4BE4-8DD5-22671240BA66}"/>
              </a:ext>
            </a:extLst>
          </p:cNvPr>
          <p:cNvSpPr>
            <a:spLocks noGrp="1"/>
          </p:cNvSpPr>
          <p:nvPr>
            <p:ph type="title"/>
          </p:nvPr>
        </p:nvSpPr>
        <p:spPr/>
        <p:txBody>
          <a:bodyPr>
            <a:normAutofit fontScale="90000"/>
          </a:bodyPr>
          <a:lstStyle/>
          <a:p>
            <a:r>
              <a:rPr lang="en-US" dirty="0" err="1"/>
              <a:t>Ontwerpkeuze</a:t>
            </a:r>
            <a:r>
              <a:rPr lang="en-US" dirty="0"/>
              <a:t>: URI-</a:t>
            </a:r>
            <a:r>
              <a:rPr lang="en-US" dirty="0" err="1"/>
              <a:t>strategie</a:t>
            </a:r>
            <a:br>
              <a:rPr lang="en-US" dirty="0"/>
            </a:br>
            <a:r>
              <a:rPr lang="en-US" dirty="0" err="1"/>
              <a:t>AkN</a:t>
            </a:r>
            <a:r>
              <a:rPr lang="en-US" dirty="0"/>
              <a:t> naming convention</a:t>
            </a:r>
          </a:p>
        </p:txBody>
      </p:sp>
      <p:sp>
        <p:nvSpPr>
          <p:cNvPr id="3" name="Tijdelijke aanduiding voor inhoud 2">
            <a:extLst>
              <a:ext uri="{FF2B5EF4-FFF2-40B4-BE49-F238E27FC236}">
                <a16:creationId xmlns:a16="http://schemas.microsoft.com/office/drawing/2014/main" id="{F5566592-909E-43ED-B882-712E775DE4A8}"/>
              </a:ext>
            </a:extLst>
          </p:cNvPr>
          <p:cNvSpPr>
            <a:spLocks noGrp="1"/>
          </p:cNvSpPr>
          <p:nvPr>
            <p:ph idx="1"/>
          </p:nvPr>
        </p:nvSpPr>
        <p:spPr/>
        <p:txBody>
          <a:bodyPr>
            <a:normAutofit fontScale="85000" lnSpcReduction="10000"/>
          </a:bodyPr>
          <a:lstStyle/>
          <a:p>
            <a:r>
              <a:rPr lang="nl-NL" dirty="0" err="1"/>
              <a:t>Akoma</a:t>
            </a:r>
            <a:r>
              <a:rPr lang="nl-NL" dirty="0"/>
              <a:t> </a:t>
            </a:r>
            <a:r>
              <a:rPr lang="nl-NL" dirty="0" err="1"/>
              <a:t>Ntoso</a:t>
            </a:r>
            <a:r>
              <a:rPr lang="nl-NL" dirty="0"/>
              <a:t> is een OASIS-standaard voor identificatie, metadata en XML-documentstructuren voor parlementaire, legislatieve en judiciële bronnen.</a:t>
            </a:r>
          </a:p>
          <a:p>
            <a:r>
              <a:rPr lang="nl-NL" dirty="0" err="1"/>
              <a:t>Akoma</a:t>
            </a:r>
            <a:r>
              <a:rPr lang="nl-NL" dirty="0"/>
              <a:t> </a:t>
            </a:r>
            <a:r>
              <a:rPr lang="nl-NL" dirty="0" err="1"/>
              <a:t>Ntoso</a:t>
            </a:r>
            <a:r>
              <a:rPr lang="nl-NL" dirty="0"/>
              <a:t> wordt onder meer gebruikt door de Italiaanse senaat en het Europees Parlement.</a:t>
            </a:r>
            <a:endParaRPr lang="en-US" dirty="0"/>
          </a:p>
          <a:p>
            <a:r>
              <a:rPr lang="nl-NL" dirty="0"/>
              <a:t>‘</a:t>
            </a:r>
            <a:r>
              <a:rPr lang="nl-NL" dirty="0" err="1"/>
              <a:t>Akoma</a:t>
            </a:r>
            <a:r>
              <a:rPr lang="nl-NL" dirty="0"/>
              <a:t> </a:t>
            </a:r>
            <a:r>
              <a:rPr lang="nl-NL" dirty="0" err="1"/>
              <a:t>Ntoso</a:t>
            </a:r>
            <a:r>
              <a:rPr lang="nl-NL" dirty="0"/>
              <a:t>’ betekent ‘verbonden harten’ in het </a:t>
            </a:r>
            <a:r>
              <a:rPr lang="nl-NL" dirty="0" err="1"/>
              <a:t>Akan</a:t>
            </a:r>
            <a:r>
              <a:rPr lang="nl-NL" dirty="0"/>
              <a:t> (een Afrikaanse taal) en is ook een acroniem voor Architecture </a:t>
            </a:r>
            <a:r>
              <a:rPr lang="nl-NL" dirty="0" err="1"/>
              <a:t>for</a:t>
            </a:r>
            <a:r>
              <a:rPr lang="nl-NL" dirty="0"/>
              <a:t> Knowledge-</a:t>
            </a:r>
            <a:r>
              <a:rPr lang="nl-NL" dirty="0" err="1"/>
              <a:t>Oriented</a:t>
            </a:r>
            <a:r>
              <a:rPr lang="nl-NL" dirty="0"/>
              <a:t> Management of </a:t>
            </a:r>
            <a:r>
              <a:rPr lang="nl-NL" dirty="0" err="1"/>
              <a:t>African</a:t>
            </a:r>
            <a:r>
              <a:rPr lang="nl-NL" dirty="0"/>
              <a:t> </a:t>
            </a:r>
            <a:r>
              <a:rPr lang="nl-NL" dirty="0" err="1"/>
              <a:t>Normative</a:t>
            </a:r>
            <a:r>
              <a:rPr lang="nl-NL" dirty="0"/>
              <a:t> </a:t>
            </a:r>
            <a:r>
              <a:rPr lang="nl-NL" dirty="0" err="1"/>
              <a:t>Texts</a:t>
            </a:r>
            <a:r>
              <a:rPr lang="nl-NL" dirty="0"/>
              <a:t> </a:t>
            </a:r>
            <a:r>
              <a:rPr lang="nl-NL" dirty="0" err="1"/>
              <a:t>using</a:t>
            </a:r>
            <a:r>
              <a:rPr lang="nl-NL" dirty="0"/>
              <a:t> Open Standards </a:t>
            </a:r>
            <a:r>
              <a:rPr lang="nl-NL" dirty="0" err="1"/>
              <a:t>and</a:t>
            </a:r>
            <a:r>
              <a:rPr lang="nl-NL" dirty="0"/>
              <a:t> </a:t>
            </a:r>
            <a:r>
              <a:rPr lang="nl-NL" dirty="0" err="1"/>
              <a:t>Ontologies</a:t>
            </a:r>
            <a:r>
              <a:rPr lang="nl-NL" dirty="0"/>
              <a:t>.</a:t>
            </a:r>
          </a:p>
          <a:p>
            <a:r>
              <a:rPr lang="nl-NL" dirty="0"/>
              <a:t>Voorbeelden</a:t>
            </a:r>
            <a:endParaRPr lang="en-US" sz="2100" dirty="0"/>
          </a:p>
          <a:p>
            <a:endParaRPr lang="en-US" dirty="0"/>
          </a:p>
        </p:txBody>
      </p:sp>
    </p:spTree>
    <p:extLst>
      <p:ext uri="{BB962C8B-B14F-4D97-AF65-F5344CB8AC3E}">
        <p14:creationId xmlns:p14="http://schemas.microsoft.com/office/powerpoint/2010/main" val="271380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C559B-FC7A-46A7-93C6-68B63814533D}"/>
              </a:ext>
            </a:extLst>
          </p:cNvPr>
          <p:cNvSpPr>
            <a:spLocks noGrp="1"/>
          </p:cNvSpPr>
          <p:nvPr>
            <p:ph type="title"/>
          </p:nvPr>
        </p:nvSpPr>
        <p:spPr/>
        <p:txBody>
          <a:bodyPr/>
          <a:lstStyle/>
          <a:p>
            <a:r>
              <a:rPr lang="en-US" dirty="0"/>
              <a:t>URI-</a:t>
            </a:r>
            <a:r>
              <a:rPr lang="en-US" dirty="0" err="1"/>
              <a:t>strategie</a:t>
            </a:r>
            <a:r>
              <a:rPr lang="en-US" dirty="0"/>
              <a:t>: </a:t>
            </a:r>
            <a:r>
              <a:rPr lang="en-US" dirty="0" err="1"/>
              <a:t>voorbeelden</a:t>
            </a:r>
            <a:endParaRPr lang="en-US" dirty="0"/>
          </a:p>
        </p:txBody>
      </p:sp>
      <p:sp>
        <p:nvSpPr>
          <p:cNvPr id="3" name="Tijdelijke aanduiding voor inhoud 2">
            <a:extLst>
              <a:ext uri="{FF2B5EF4-FFF2-40B4-BE49-F238E27FC236}">
                <a16:creationId xmlns:a16="http://schemas.microsoft.com/office/drawing/2014/main" id="{3B764A86-0277-4858-9C01-58830F8925F6}"/>
              </a:ext>
            </a:extLst>
          </p:cNvPr>
          <p:cNvSpPr>
            <a:spLocks noGrp="1"/>
          </p:cNvSpPr>
          <p:nvPr>
            <p:ph idx="1"/>
          </p:nvPr>
        </p:nvSpPr>
        <p:spPr/>
        <p:txBody>
          <a:bodyPr>
            <a:normAutofit lnSpcReduction="10000"/>
          </a:bodyPr>
          <a:lstStyle/>
          <a:p>
            <a:r>
              <a:rPr lang="en-US" dirty="0" err="1"/>
              <a:t>Bestaande</a:t>
            </a:r>
            <a:r>
              <a:rPr lang="en-US" dirty="0"/>
              <a:t> </a:t>
            </a:r>
            <a:r>
              <a:rPr lang="en-US" dirty="0" err="1"/>
              <a:t>unieke</a:t>
            </a:r>
            <a:r>
              <a:rPr lang="en-US" dirty="0"/>
              <a:t> identifiers/codes, </a:t>
            </a:r>
            <a:r>
              <a:rPr lang="en-US" dirty="0" err="1"/>
              <a:t>bijv</a:t>
            </a:r>
            <a:r>
              <a:rPr lang="en-US" dirty="0"/>
              <a:t>. CBS-codes </a:t>
            </a:r>
            <a:r>
              <a:rPr lang="en-US" dirty="0" err="1"/>
              <a:t>voor</a:t>
            </a:r>
            <a:r>
              <a:rPr lang="en-US" dirty="0"/>
              <a:t> </a:t>
            </a:r>
            <a:r>
              <a:rPr lang="en-US" dirty="0" err="1"/>
              <a:t>gemeentes</a:t>
            </a:r>
            <a:r>
              <a:rPr lang="en-US" dirty="0"/>
              <a:t>, </a:t>
            </a:r>
            <a:r>
              <a:rPr lang="en-US" dirty="0" err="1"/>
              <a:t>provincies</a:t>
            </a:r>
            <a:r>
              <a:rPr lang="en-US" dirty="0"/>
              <a:t>, </a:t>
            </a:r>
            <a:r>
              <a:rPr lang="en-US" dirty="0" err="1"/>
              <a:t>waterschappen</a:t>
            </a:r>
            <a:endParaRPr lang="en-US" dirty="0"/>
          </a:p>
          <a:p>
            <a:pPr lvl="1"/>
            <a:r>
              <a:rPr lang="en-US" sz="1600" dirty="0">
                <a:hlinkClick r:id="rId2"/>
              </a:rPr>
              <a:t>http://identifier.overheid.nl/akn/ontology/organization/nl/provincie/nl.PV20</a:t>
            </a:r>
            <a:endParaRPr lang="en-US" sz="1600" dirty="0"/>
          </a:p>
          <a:p>
            <a:pPr lvl="1"/>
            <a:r>
              <a:rPr lang="en-US" sz="1600" dirty="0">
                <a:hlinkClick r:id="rId3"/>
              </a:rPr>
              <a:t>http://identifier.overheid.nl/akn/ontology/organization/nl/gemeente/nl.GM0014</a:t>
            </a:r>
            <a:endParaRPr lang="en-US" sz="1600" dirty="0"/>
          </a:p>
          <a:p>
            <a:r>
              <a:rPr lang="en-US" dirty="0" err="1"/>
              <a:t>Nieuwe</a:t>
            </a:r>
            <a:r>
              <a:rPr lang="en-US" dirty="0"/>
              <a:t> (</a:t>
            </a:r>
            <a:r>
              <a:rPr lang="en-US" dirty="0" err="1"/>
              <a:t>betekenisloze</a:t>
            </a:r>
            <a:r>
              <a:rPr lang="en-US" dirty="0"/>
              <a:t>) codes, </a:t>
            </a:r>
            <a:r>
              <a:rPr lang="en-US" dirty="0" err="1"/>
              <a:t>bijv</a:t>
            </a:r>
            <a:r>
              <a:rPr lang="en-US" dirty="0"/>
              <a:t>. </a:t>
            </a:r>
            <a:r>
              <a:rPr lang="en-US" dirty="0" err="1"/>
              <a:t>voor</a:t>
            </a:r>
            <a:r>
              <a:rPr lang="en-US" dirty="0"/>
              <a:t> </a:t>
            </a:r>
            <a:r>
              <a:rPr lang="en-US" dirty="0" err="1"/>
              <a:t>ministeries</a:t>
            </a:r>
            <a:endParaRPr lang="en-US" dirty="0"/>
          </a:p>
          <a:p>
            <a:pPr lvl="1"/>
            <a:r>
              <a:rPr lang="en-US" sz="1800" dirty="0">
                <a:hlinkClick r:id="rId2"/>
              </a:rPr>
              <a:t>http://identifier.overheid.nl/akn/ontology/organization/nl/provincie/nl.PV20</a:t>
            </a:r>
            <a:endParaRPr lang="en-US" sz="1800" dirty="0"/>
          </a:p>
          <a:p>
            <a:r>
              <a:rPr lang="en-US" dirty="0" err="1"/>
              <a:t>Bestaande</a:t>
            </a:r>
            <a:r>
              <a:rPr lang="en-US" dirty="0"/>
              <a:t> </a:t>
            </a:r>
            <a:r>
              <a:rPr lang="en-US" dirty="0" err="1"/>
              <a:t>gezaghebbende</a:t>
            </a:r>
            <a:r>
              <a:rPr lang="en-US" dirty="0"/>
              <a:t> URI’s, </a:t>
            </a:r>
            <a:r>
              <a:rPr lang="en-US" dirty="0" err="1"/>
              <a:t>bijv</a:t>
            </a:r>
            <a:r>
              <a:rPr lang="en-US" dirty="0"/>
              <a:t>.</a:t>
            </a:r>
          </a:p>
          <a:p>
            <a:pPr lvl="1"/>
            <a:r>
              <a:rPr lang="en-US" sz="2000" dirty="0">
                <a:hlinkClick r:id="rId4"/>
              </a:rPr>
              <a:t>http://publications.europa.eu/mdr/authority/file-type/</a:t>
            </a:r>
            <a:r>
              <a:rPr lang="en-US" sz="2000" dirty="0"/>
              <a:t> </a:t>
            </a:r>
          </a:p>
          <a:p>
            <a:pPr lvl="1"/>
            <a:r>
              <a:rPr lang="en-US" sz="2000" dirty="0">
                <a:hlinkClick r:id="rId5"/>
              </a:rPr>
              <a:t>http://publications.europa.eu/resource/authority/file-type/ZIP</a:t>
            </a:r>
            <a:endParaRPr lang="en-US" sz="1800" dirty="0"/>
          </a:p>
          <a:p>
            <a:pPr lvl="1"/>
            <a:endParaRPr lang="en-US" dirty="0"/>
          </a:p>
        </p:txBody>
      </p:sp>
    </p:spTree>
    <p:extLst>
      <p:ext uri="{BB962C8B-B14F-4D97-AF65-F5344CB8AC3E}">
        <p14:creationId xmlns:p14="http://schemas.microsoft.com/office/powerpoint/2010/main" val="3179148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6BEEE9-EBEF-49E4-B674-A6D5FF77F2B4}"/>
              </a:ext>
            </a:extLst>
          </p:cNvPr>
          <p:cNvSpPr>
            <a:spLocks noGrp="1"/>
          </p:cNvSpPr>
          <p:nvPr>
            <p:ph type="title"/>
          </p:nvPr>
        </p:nvSpPr>
        <p:spPr/>
        <p:txBody>
          <a:bodyPr/>
          <a:lstStyle/>
          <a:p>
            <a:r>
              <a:rPr lang="en-US" dirty="0" err="1"/>
              <a:t>Datamodel</a:t>
            </a:r>
            <a:endParaRPr lang="en-US" dirty="0"/>
          </a:p>
        </p:txBody>
      </p:sp>
      <p:pic>
        <p:nvPicPr>
          <p:cNvPr id="4" name="Tijdelijke aanduiding voor inhoud 3">
            <a:extLst>
              <a:ext uri="{FF2B5EF4-FFF2-40B4-BE49-F238E27FC236}">
                <a16:creationId xmlns:a16="http://schemas.microsoft.com/office/drawing/2014/main" id="{D54631D2-B727-4A36-9EEF-80E24BF1663D}"/>
              </a:ext>
            </a:extLst>
          </p:cNvPr>
          <p:cNvPicPr>
            <a:picLocks noGrp="1" noChangeAspect="1"/>
          </p:cNvPicPr>
          <p:nvPr>
            <p:ph idx="1"/>
          </p:nvPr>
        </p:nvPicPr>
        <p:blipFill>
          <a:blip r:embed="rId2"/>
          <a:stretch>
            <a:fillRect/>
          </a:stretch>
        </p:blipFill>
        <p:spPr>
          <a:xfrm>
            <a:off x="1452562" y="1986756"/>
            <a:ext cx="6238875" cy="3752850"/>
          </a:xfrm>
          <a:prstGeom prst="rect">
            <a:avLst/>
          </a:prstGeom>
        </p:spPr>
      </p:pic>
    </p:spTree>
    <p:extLst>
      <p:ext uri="{BB962C8B-B14F-4D97-AF65-F5344CB8AC3E}">
        <p14:creationId xmlns:p14="http://schemas.microsoft.com/office/powerpoint/2010/main" val="83394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5CF19-FE39-4BD0-97E5-7AC32506C280}"/>
              </a:ext>
            </a:extLst>
          </p:cNvPr>
          <p:cNvSpPr>
            <a:spLocks noGrp="1"/>
          </p:cNvSpPr>
          <p:nvPr>
            <p:ph type="title"/>
          </p:nvPr>
        </p:nvSpPr>
        <p:spPr/>
        <p:txBody>
          <a:bodyPr/>
          <a:lstStyle/>
          <a:p>
            <a:r>
              <a:rPr lang="en-US" dirty="0" err="1"/>
              <a:t>Referentiedata</a:t>
            </a:r>
            <a:endParaRPr lang="en-US" dirty="0"/>
          </a:p>
        </p:txBody>
      </p:sp>
      <p:sp>
        <p:nvSpPr>
          <p:cNvPr id="3" name="Tijdelijke aanduiding voor inhoud 2">
            <a:extLst>
              <a:ext uri="{FF2B5EF4-FFF2-40B4-BE49-F238E27FC236}">
                <a16:creationId xmlns:a16="http://schemas.microsoft.com/office/drawing/2014/main" id="{2411CF03-D1A0-495B-8C5F-692B5E60C26B}"/>
              </a:ext>
            </a:extLst>
          </p:cNvPr>
          <p:cNvSpPr>
            <a:spLocks noGrp="1"/>
          </p:cNvSpPr>
          <p:nvPr>
            <p:ph idx="1"/>
          </p:nvPr>
        </p:nvSpPr>
        <p:spPr/>
        <p:txBody>
          <a:bodyPr>
            <a:normAutofit fontScale="70000" lnSpcReduction="20000"/>
          </a:bodyPr>
          <a:lstStyle/>
          <a:p>
            <a:r>
              <a:rPr lang="nl-NL" dirty="0"/>
              <a:t>Referentiedata is een bijzonder soort data: ze bepalen de toegestane waarden voor bepaalde gegevens, en zijn onmisbaar om andere gegevens betekenis/context te geven, te categoriseren en om informatie uit heel diverse bronnen op een ondubbelzinnige manier met elkaar te kunnen verbinden. </a:t>
            </a:r>
          </a:p>
          <a:p>
            <a:endParaRPr lang="en-US" dirty="0"/>
          </a:p>
          <a:p>
            <a:r>
              <a:rPr lang="nl-NL" dirty="0"/>
              <a:t>Vaak verwijzen referentiedata naar de werkelijkheid buiten de eigen organisatie. Sommige  referentiedatasets worden dan ook door andere organisaties beheerd  (denk bijvoorbeeld aan de ISO lijsten voor landencodes en taalcodes).</a:t>
            </a:r>
          </a:p>
          <a:p>
            <a:endParaRPr lang="en-US" dirty="0"/>
          </a:p>
          <a:p>
            <a:r>
              <a:rPr lang="nl-NL" dirty="0"/>
              <a:t>“Referentiedata” worden ook wel aangeduid als waardenlijsten of </a:t>
            </a:r>
            <a:r>
              <a:rPr lang="nl-NL" dirty="0" err="1"/>
              <a:t>controlled</a:t>
            </a:r>
            <a:r>
              <a:rPr lang="nl-NL" dirty="0"/>
              <a:t> </a:t>
            </a:r>
            <a:r>
              <a:rPr lang="nl-NL" dirty="0" err="1"/>
              <a:t>vocabularies</a:t>
            </a:r>
            <a:r>
              <a:rPr lang="nl-NL" dirty="0"/>
              <a:t>, maar de term “referentiedata” geeft het best de functie weer (data waaraan gerefereerd kan worden) en laat ruimte voor een complexer model dan een platte lijst. </a:t>
            </a:r>
            <a:endParaRPr lang="en-US" dirty="0"/>
          </a:p>
        </p:txBody>
      </p:sp>
    </p:spTree>
    <p:extLst>
      <p:ext uri="{BB962C8B-B14F-4D97-AF65-F5344CB8AC3E}">
        <p14:creationId xmlns:p14="http://schemas.microsoft.com/office/powerpoint/2010/main" val="4169547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8012D-5C25-4CDD-8EB6-E839A9FCAB80}"/>
              </a:ext>
            </a:extLst>
          </p:cNvPr>
          <p:cNvSpPr>
            <a:spLocks noGrp="1"/>
          </p:cNvSpPr>
          <p:nvPr>
            <p:ph type="title"/>
          </p:nvPr>
        </p:nvSpPr>
        <p:spPr/>
        <p:txBody>
          <a:bodyPr>
            <a:normAutofit fontScale="90000"/>
          </a:bodyPr>
          <a:lstStyle/>
          <a:p>
            <a:r>
              <a:rPr lang="en-US" dirty="0" err="1"/>
              <a:t>Ontwerpkeuzes</a:t>
            </a:r>
            <a:r>
              <a:rPr lang="en-US" dirty="0"/>
              <a:t>: </a:t>
            </a:r>
            <a:r>
              <a:rPr lang="en-US" dirty="0" err="1"/>
              <a:t>representatie</a:t>
            </a:r>
            <a:r>
              <a:rPr lang="en-US" dirty="0"/>
              <a:t> </a:t>
            </a:r>
            <a:r>
              <a:rPr lang="en-US" dirty="0" err="1"/>
              <a:t>en</a:t>
            </a:r>
            <a:r>
              <a:rPr lang="en-US" dirty="0"/>
              <a:t> </a:t>
            </a:r>
            <a:r>
              <a:rPr lang="en-US" dirty="0" err="1"/>
              <a:t>vocabulaires</a:t>
            </a:r>
            <a:endParaRPr lang="en-US" dirty="0"/>
          </a:p>
        </p:txBody>
      </p:sp>
      <p:sp>
        <p:nvSpPr>
          <p:cNvPr id="3" name="Tijdelijke aanduiding voor inhoud 2">
            <a:extLst>
              <a:ext uri="{FF2B5EF4-FFF2-40B4-BE49-F238E27FC236}">
                <a16:creationId xmlns:a16="http://schemas.microsoft.com/office/drawing/2014/main" id="{5C6FB11D-2810-434A-BF8E-7028E8DDB639}"/>
              </a:ext>
            </a:extLst>
          </p:cNvPr>
          <p:cNvSpPr>
            <a:spLocks noGrp="1"/>
          </p:cNvSpPr>
          <p:nvPr>
            <p:ph idx="1"/>
          </p:nvPr>
        </p:nvSpPr>
        <p:spPr/>
        <p:txBody>
          <a:bodyPr/>
          <a:lstStyle/>
          <a:p>
            <a:r>
              <a:rPr lang="en-US" dirty="0"/>
              <a:t>Wat: </a:t>
            </a:r>
            <a:r>
              <a:rPr lang="en-US" dirty="0" err="1"/>
              <a:t>welke</a:t>
            </a:r>
            <a:r>
              <a:rPr lang="en-US" dirty="0"/>
              <a:t> properties</a:t>
            </a:r>
          </a:p>
          <a:p>
            <a:r>
              <a:rPr lang="en-US" dirty="0"/>
              <a:t>Hoe: </a:t>
            </a:r>
            <a:r>
              <a:rPr lang="en-US" dirty="0" err="1"/>
              <a:t>welke</a:t>
            </a:r>
            <a:r>
              <a:rPr lang="en-US" dirty="0"/>
              <a:t> </a:t>
            </a:r>
            <a:r>
              <a:rPr lang="en-US" dirty="0" err="1"/>
              <a:t>vocabulaires</a:t>
            </a:r>
            <a:endParaRPr lang="en-US" dirty="0"/>
          </a:p>
        </p:txBody>
      </p:sp>
      <p:pic>
        <p:nvPicPr>
          <p:cNvPr id="5" name="Afbeelding 4">
            <a:extLst>
              <a:ext uri="{FF2B5EF4-FFF2-40B4-BE49-F238E27FC236}">
                <a16:creationId xmlns:a16="http://schemas.microsoft.com/office/drawing/2014/main" id="{5989C9D1-8325-4B49-9A15-D6EF72E25528}"/>
              </a:ext>
            </a:extLst>
          </p:cNvPr>
          <p:cNvPicPr>
            <a:picLocks noChangeAspect="1"/>
          </p:cNvPicPr>
          <p:nvPr/>
        </p:nvPicPr>
        <p:blipFill>
          <a:blip r:embed="rId2"/>
          <a:stretch>
            <a:fillRect/>
          </a:stretch>
        </p:blipFill>
        <p:spPr>
          <a:xfrm>
            <a:off x="966652" y="2973435"/>
            <a:ext cx="6635931" cy="3152728"/>
          </a:xfrm>
          <a:prstGeom prst="rect">
            <a:avLst/>
          </a:prstGeom>
          <a:ln>
            <a:solidFill>
              <a:schemeClr val="accent1"/>
            </a:solidFill>
          </a:ln>
        </p:spPr>
      </p:pic>
    </p:spTree>
    <p:extLst>
      <p:ext uri="{BB962C8B-B14F-4D97-AF65-F5344CB8AC3E}">
        <p14:creationId xmlns:p14="http://schemas.microsoft.com/office/powerpoint/2010/main" val="3322951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8C160-BD58-4ABA-9F8E-114AFDAAC15C}"/>
              </a:ext>
            </a:extLst>
          </p:cNvPr>
          <p:cNvSpPr>
            <a:spLocks noGrp="1"/>
          </p:cNvSpPr>
          <p:nvPr>
            <p:ph type="title"/>
          </p:nvPr>
        </p:nvSpPr>
        <p:spPr>
          <a:xfrm>
            <a:off x="457200" y="274638"/>
            <a:ext cx="8229600" cy="1143000"/>
          </a:xfrm>
        </p:spPr>
        <p:txBody>
          <a:bodyPr>
            <a:normAutofit fontScale="90000"/>
          </a:bodyPr>
          <a:lstStyle/>
          <a:p>
            <a:r>
              <a:rPr lang="en-US" dirty="0" err="1"/>
              <a:t>Voorbeeld</a:t>
            </a:r>
            <a:r>
              <a:rPr lang="en-US" dirty="0"/>
              <a:t>: </a:t>
            </a:r>
            <a:r>
              <a:rPr lang="en-US" dirty="0" err="1"/>
              <a:t>beschrijving</a:t>
            </a:r>
            <a:r>
              <a:rPr lang="en-US" dirty="0"/>
              <a:t> </a:t>
            </a:r>
            <a:r>
              <a:rPr lang="en-US" dirty="0" err="1"/>
              <a:t>gemeente</a:t>
            </a:r>
            <a:br>
              <a:rPr lang="en-US" dirty="0"/>
            </a:br>
            <a:endParaRPr lang="en-US" dirty="0"/>
          </a:p>
        </p:txBody>
      </p:sp>
      <p:pic>
        <p:nvPicPr>
          <p:cNvPr id="4" name="Tijdelijke aanduiding voor inhoud 3">
            <a:extLst>
              <a:ext uri="{FF2B5EF4-FFF2-40B4-BE49-F238E27FC236}">
                <a16:creationId xmlns:a16="http://schemas.microsoft.com/office/drawing/2014/main" id="{2B7CF58B-1AC4-4AA6-9B5B-78914032ED41}"/>
              </a:ext>
            </a:extLst>
          </p:cNvPr>
          <p:cNvPicPr>
            <a:picLocks noGrp="1" noChangeAspect="1"/>
          </p:cNvPicPr>
          <p:nvPr>
            <p:ph idx="1"/>
          </p:nvPr>
        </p:nvPicPr>
        <p:blipFill>
          <a:blip r:embed="rId2"/>
          <a:stretch>
            <a:fillRect/>
          </a:stretch>
        </p:blipFill>
        <p:spPr>
          <a:xfrm>
            <a:off x="509458" y="1600200"/>
            <a:ext cx="8125084" cy="4525963"/>
          </a:xfrm>
          <a:prstGeom prst="rect">
            <a:avLst/>
          </a:prstGeom>
        </p:spPr>
      </p:pic>
    </p:spTree>
    <p:extLst>
      <p:ext uri="{BB962C8B-B14F-4D97-AF65-F5344CB8AC3E}">
        <p14:creationId xmlns:p14="http://schemas.microsoft.com/office/powerpoint/2010/main" val="2734972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A76832-25F9-488C-AD60-3717C0EA1360}"/>
              </a:ext>
            </a:extLst>
          </p:cNvPr>
          <p:cNvSpPr>
            <a:spLocks noGrp="1"/>
          </p:cNvSpPr>
          <p:nvPr>
            <p:ph type="title"/>
          </p:nvPr>
        </p:nvSpPr>
        <p:spPr/>
        <p:txBody>
          <a:bodyPr/>
          <a:lstStyle/>
          <a:p>
            <a:r>
              <a:rPr lang="en-US" dirty="0" err="1"/>
              <a:t>Uitgangspunten</a:t>
            </a:r>
            <a:r>
              <a:rPr lang="en-US" dirty="0"/>
              <a:t>/</a:t>
            </a:r>
            <a:r>
              <a:rPr lang="en-US" dirty="0" err="1"/>
              <a:t>ontwerpkeuzes</a:t>
            </a:r>
            <a:endParaRPr lang="en-US" dirty="0"/>
          </a:p>
        </p:txBody>
      </p:sp>
      <p:sp>
        <p:nvSpPr>
          <p:cNvPr id="3" name="Tijdelijke aanduiding voor inhoud 2">
            <a:extLst>
              <a:ext uri="{FF2B5EF4-FFF2-40B4-BE49-F238E27FC236}">
                <a16:creationId xmlns:a16="http://schemas.microsoft.com/office/drawing/2014/main" id="{70C6DF20-2B3D-49B4-B0B0-E797FBF83D97}"/>
              </a:ext>
            </a:extLst>
          </p:cNvPr>
          <p:cNvSpPr>
            <a:spLocks noGrp="1"/>
          </p:cNvSpPr>
          <p:nvPr>
            <p:ph idx="1"/>
          </p:nvPr>
        </p:nvSpPr>
        <p:spPr/>
        <p:txBody>
          <a:bodyPr>
            <a:normAutofit fontScale="92500" lnSpcReduction="20000"/>
          </a:bodyPr>
          <a:lstStyle/>
          <a:p>
            <a:r>
              <a:rPr lang="nl-NL" dirty="0"/>
              <a:t>Zo veel mogelijk gebruik maken van standaard vocabulaires: </a:t>
            </a:r>
            <a:r>
              <a:rPr lang="nl-NL" dirty="0" err="1"/>
              <a:t>skos</a:t>
            </a:r>
            <a:r>
              <a:rPr lang="nl-NL" dirty="0"/>
              <a:t>, </a:t>
            </a:r>
            <a:r>
              <a:rPr lang="nl-NL" dirty="0" err="1"/>
              <a:t>dct</a:t>
            </a:r>
            <a:r>
              <a:rPr lang="nl-NL" dirty="0"/>
              <a:t>, </a:t>
            </a:r>
            <a:r>
              <a:rPr lang="nl-NL" dirty="0" err="1"/>
              <a:t>rdfs</a:t>
            </a:r>
            <a:endParaRPr lang="nl-NL" dirty="0"/>
          </a:p>
          <a:p>
            <a:r>
              <a:rPr lang="nl-NL" dirty="0"/>
              <a:t>Redundante gegevensopslag vermijden</a:t>
            </a:r>
          </a:p>
          <a:p>
            <a:r>
              <a:rPr lang="nl-NL" dirty="0"/>
              <a:t>Feitelijke objectieve data, “de waarheid”</a:t>
            </a:r>
          </a:p>
          <a:p>
            <a:r>
              <a:rPr lang="nl-NL" dirty="0"/>
              <a:t>KISS: complexiteit vermijden</a:t>
            </a:r>
          </a:p>
          <a:p>
            <a:pPr lvl="1"/>
            <a:r>
              <a:rPr lang="nl-NL" dirty="0"/>
              <a:t>Geen onderscheid tussen begrippen en instanties/exemplaren van een klasse, tenzij …</a:t>
            </a:r>
          </a:p>
          <a:p>
            <a:endParaRPr lang="nl-NL" dirty="0"/>
          </a:p>
          <a:p>
            <a:r>
              <a:rPr lang="en-US" dirty="0"/>
              <a:t>A register is just the data. It is the role of services to present data in a variety of different ways.</a:t>
            </a:r>
          </a:p>
          <a:p>
            <a:endParaRPr lang="en-US" dirty="0"/>
          </a:p>
        </p:txBody>
      </p:sp>
    </p:spTree>
    <p:extLst>
      <p:ext uri="{BB962C8B-B14F-4D97-AF65-F5344CB8AC3E}">
        <p14:creationId xmlns:p14="http://schemas.microsoft.com/office/powerpoint/2010/main" val="2697460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87E10-F405-43E7-9255-478EC33D6053}"/>
              </a:ext>
            </a:extLst>
          </p:cNvPr>
          <p:cNvSpPr>
            <a:spLocks noGrp="1"/>
          </p:cNvSpPr>
          <p:nvPr>
            <p:ph type="title"/>
          </p:nvPr>
        </p:nvSpPr>
        <p:spPr/>
        <p:txBody>
          <a:bodyPr>
            <a:normAutofit fontScale="90000"/>
          </a:bodyPr>
          <a:lstStyle/>
          <a:p>
            <a:r>
              <a:rPr lang="nl-NL" dirty="0"/>
              <a:t> Ondersteuning voor vastleggen geschiedenis</a:t>
            </a:r>
            <a:endParaRPr lang="en-US" dirty="0"/>
          </a:p>
        </p:txBody>
      </p:sp>
      <p:sp>
        <p:nvSpPr>
          <p:cNvPr id="3" name="Tijdelijke aanduiding voor inhoud 2">
            <a:extLst>
              <a:ext uri="{FF2B5EF4-FFF2-40B4-BE49-F238E27FC236}">
                <a16:creationId xmlns:a16="http://schemas.microsoft.com/office/drawing/2014/main" id="{58F083EE-B205-4E1A-A6A1-72A375B63B73}"/>
              </a:ext>
            </a:extLst>
          </p:cNvPr>
          <p:cNvSpPr>
            <a:spLocks noGrp="1"/>
          </p:cNvSpPr>
          <p:nvPr>
            <p:ph idx="1"/>
          </p:nvPr>
        </p:nvSpPr>
        <p:spPr/>
        <p:txBody>
          <a:bodyPr>
            <a:normAutofit lnSpcReduction="10000"/>
          </a:bodyPr>
          <a:lstStyle/>
          <a:p>
            <a:r>
              <a:rPr lang="nl-NL" dirty="0"/>
              <a:t>Sommige afnemende systemen nemen de huidige vorm van een </a:t>
            </a:r>
            <a:r>
              <a:rPr lang="nl-NL" dirty="0" err="1"/>
              <a:t>waardelijst</a:t>
            </a:r>
            <a:r>
              <a:rPr lang="nl-NL" dirty="0"/>
              <a:t> af, bijvoorbeeld ten behoeve van gegevensinvoer (selectielijsten).</a:t>
            </a:r>
          </a:p>
          <a:p>
            <a:r>
              <a:rPr lang="nl-NL" dirty="0"/>
              <a:t>Andere afnemende systemen willen de vereniging alle versies van een </a:t>
            </a:r>
            <a:r>
              <a:rPr lang="nl-NL" dirty="0" err="1"/>
              <a:t>waardelijst</a:t>
            </a:r>
            <a:r>
              <a:rPr lang="nl-NL" dirty="0"/>
              <a:t>, bijvoorbeeld ter ondersteuning van zoekfuncties. </a:t>
            </a:r>
          </a:p>
          <a:p>
            <a:r>
              <a:rPr lang="nl-NL" dirty="0"/>
              <a:t>Ondersteuning voor tijdreizen/</a:t>
            </a:r>
            <a:r>
              <a:rPr lang="nl-NL" dirty="0" err="1"/>
              <a:t>bitemporaliteit</a:t>
            </a:r>
            <a:endParaRPr lang="nl-NL" dirty="0"/>
          </a:p>
          <a:p>
            <a:endParaRPr lang="en-US" dirty="0"/>
          </a:p>
        </p:txBody>
      </p:sp>
    </p:spTree>
    <p:extLst>
      <p:ext uri="{BB962C8B-B14F-4D97-AF65-F5344CB8AC3E}">
        <p14:creationId xmlns:p14="http://schemas.microsoft.com/office/powerpoint/2010/main" val="4027277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05FF6-F47C-4A6B-BB33-D69A35D9F953}"/>
              </a:ext>
            </a:extLst>
          </p:cNvPr>
          <p:cNvSpPr>
            <a:spLocks noGrp="1"/>
          </p:cNvSpPr>
          <p:nvPr>
            <p:ph type="title"/>
          </p:nvPr>
        </p:nvSpPr>
        <p:spPr/>
        <p:txBody>
          <a:bodyPr/>
          <a:lstStyle/>
          <a:p>
            <a:r>
              <a:rPr lang="en-US" dirty="0" err="1"/>
              <a:t>Geschiedenis</a:t>
            </a:r>
            <a:r>
              <a:rPr lang="en-US" dirty="0"/>
              <a:t>: </a:t>
            </a:r>
            <a:r>
              <a:rPr lang="en-US" dirty="0" err="1"/>
              <a:t>voorbeeld</a:t>
            </a:r>
            <a:r>
              <a:rPr lang="en-US" dirty="0"/>
              <a:t> 1</a:t>
            </a:r>
          </a:p>
        </p:txBody>
      </p:sp>
      <p:pic>
        <p:nvPicPr>
          <p:cNvPr id="4" name="Tijdelijke aanduiding voor inhoud 3">
            <a:extLst>
              <a:ext uri="{FF2B5EF4-FFF2-40B4-BE49-F238E27FC236}">
                <a16:creationId xmlns:a16="http://schemas.microsoft.com/office/drawing/2014/main" id="{A17B7237-E22E-4171-A4AB-1BC327E5CFC9}"/>
              </a:ext>
            </a:extLst>
          </p:cNvPr>
          <p:cNvPicPr>
            <a:picLocks noGrp="1" noChangeAspect="1"/>
          </p:cNvPicPr>
          <p:nvPr>
            <p:ph idx="1"/>
          </p:nvPr>
        </p:nvPicPr>
        <p:blipFill>
          <a:blip r:embed="rId2"/>
          <a:stretch>
            <a:fillRect/>
          </a:stretch>
        </p:blipFill>
        <p:spPr>
          <a:xfrm>
            <a:off x="664410" y="1600200"/>
            <a:ext cx="7815180" cy="4525963"/>
          </a:xfrm>
          <a:prstGeom prst="rect">
            <a:avLst/>
          </a:prstGeom>
        </p:spPr>
      </p:pic>
    </p:spTree>
    <p:extLst>
      <p:ext uri="{BB962C8B-B14F-4D97-AF65-F5344CB8AC3E}">
        <p14:creationId xmlns:p14="http://schemas.microsoft.com/office/powerpoint/2010/main" val="3114666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167EB-F7CD-49F2-BE87-FEE2E2BAAD8C}"/>
              </a:ext>
            </a:extLst>
          </p:cNvPr>
          <p:cNvSpPr>
            <a:spLocks noGrp="1"/>
          </p:cNvSpPr>
          <p:nvPr>
            <p:ph type="title"/>
          </p:nvPr>
        </p:nvSpPr>
        <p:spPr/>
        <p:txBody>
          <a:bodyPr/>
          <a:lstStyle/>
          <a:p>
            <a:r>
              <a:rPr lang="en-US" dirty="0" err="1"/>
              <a:t>Geschiedenis</a:t>
            </a:r>
            <a:r>
              <a:rPr lang="en-US" dirty="0"/>
              <a:t>: </a:t>
            </a:r>
            <a:r>
              <a:rPr lang="en-US" dirty="0" err="1"/>
              <a:t>voorbeeld</a:t>
            </a:r>
            <a:r>
              <a:rPr lang="en-US" dirty="0"/>
              <a:t> 1</a:t>
            </a:r>
          </a:p>
        </p:txBody>
      </p:sp>
      <p:pic>
        <p:nvPicPr>
          <p:cNvPr id="4" name="Tijdelijke aanduiding voor inhoud 3">
            <a:extLst>
              <a:ext uri="{FF2B5EF4-FFF2-40B4-BE49-F238E27FC236}">
                <a16:creationId xmlns:a16="http://schemas.microsoft.com/office/drawing/2014/main" id="{43A30DCF-E425-458C-A0D3-0C72C88B1605}"/>
              </a:ext>
            </a:extLst>
          </p:cNvPr>
          <p:cNvPicPr>
            <a:picLocks noGrp="1" noChangeAspect="1"/>
          </p:cNvPicPr>
          <p:nvPr>
            <p:ph idx="1"/>
          </p:nvPr>
        </p:nvPicPr>
        <p:blipFill>
          <a:blip r:embed="rId2"/>
          <a:stretch>
            <a:fillRect/>
          </a:stretch>
        </p:blipFill>
        <p:spPr>
          <a:xfrm>
            <a:off x="457200" y="1796109"/>
            <a:ext cx="8229600" cy="4134144"/>
          </a:xfrm>
          <a:prstGeom prst="rect">
            <a:avLst/>
          </a:prstGeom>
        </p:spPr>
      </p:pic>
    </p:spTree>
    <p:extLst>
      <p:ext uri="{BB962C8B-B14F-4D97-AF65-F5344CB8AC3E}">
        <p14:creationId xmlns:p14="http://schemas.microsoft.com/office/powerpoint/2010/main" val="3411401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2806E8-D6A9-4747-8151-4EE2E76DECEC}"/>
              </a:ext>
            </a:extLst>
          </p:cNvPr>
          <p:cNvSpPr>
            <a:spLocks noGrp="1"/>
          </p:cNvSpPr>
          <p:nvPr>
            <p:ph type="title"/>
          </p:nvPr>
        </p:nvSpPr>
        <p:spPr/>
        <p:txBody>
          <a:bodyPr/>
          <a:lstStyle/>
          <a:p>
            <a:r>
              <a:rPr lang="en-US" dirty="0" err="1"/>
              <a:t>Geschiedenis</a:t>
            </a:r>
            <a:r>
              <a:rPr lang="en-US" dirty="0"/>
              <a:t>: </a:t>
            </a:r>
            <a:r>
              <a:rPr lang="en-US" dirty="0" err="1"/>
              <a:t>voorbeeld</a:t>
            </a:r>
            <a:r>
              <a:rPr lang="en-US" dirty="0"/>
              <a:t> 1</a:t>
            </a:r>
          </a:p>
        </p:txBody>
      </p:sp>
      <p:pic>
        <p:nvPicPr>
          <p:cNvPr id="4" name="Tijdelijke aanduiding voor inhoud 3">
            <a:extLst>
              <a:ext uri="{FF2B5EF4-FFF2-40B4-BE49-F238E27FC236}">
                <a16:creationId xmlns:a16="http://schemas.microsoft.com/office/drawing/2014/main" id="{13D92D89-B7AC-4446-95AB-9D5A0BEB1F97}"/>
              </a:ext>
            </a:extLst>
          </p:cNvPr>
          <p:cNvPicPr>
            <a:picLocks noGrp="1" noChangeAspect="1"/>
          </p:cNvPicPr>
          <p:nvPr>
            <p:ph idx="1"/>
          </p:nvPr>
        </p:nvPicPr>
        <p:blipFill>
          <a:blip r:embed="rId2"/>
          <a:stretch>
            <a:fillRect/>
          </a:stretch>
        </p:blipFill>
        <p:spPr>
          <a:xfrm>
            <a:off x="799521" y="1600200"/>
            <a:ext cx="7544957" cy="4525963"/>
          </a:xfrm>
          <a:prstGeom prst="rect">
            <a:avLst/>
          </a:prstGeom>
        </p:spPr>
      </p:pic>
    </p:spTree>
    <p:extLst>
      <p:ext uri="{BB962C8B-B14F-4D97-AF65-F5344CB8AC3E}">
        <p14:creationId xmlns:p14="http://schemas.microsoft.com/office/powerpoint/2010/main" val="2098715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16739-D1E5-4631-9FE9-A5D4722ABD05}"/>
              </a:ext>
            </a:extLst>
          </p:cNvPr>
          <p:cNvSpPr>
            <a:spLocks noGrp="1"/>
          </p:cNvSpPr>
          <p:nvPr>
            <p:ph type="title"/>
          </p:nvPr>
        </p:nvSpPr>
        <p:spPr/>
        <p:txBody>
          <a:bodyPr/>
          <a:lstStyle/>
          <a:p>
            <a:r>
              <a:rPr lang="en-US" dirty="0" err="1"/>
              <a:t>Geschiedenis</a:t>
            </a:r>
            <a:r>
              <a:rPr lang="en-US" dirty="0"/>
              <a:t>: </a:t>
            </a:r>
            <a:r>
              <a:rPr lang="en-US" dirty="0" err="1"/>
              <a:t>voorbeeld</a:t>
            </a:r>
            <a:r>
              <a:rPr lang="en-US" dirty="0"/>
              <a:t> 2</a:t>
            </a:r>
          </a:p>
        </p:txBody>
      </p:sp>
      <p:pic>
        <p:nvPicPr>
          <p:cNvPr id="4" name="Tijdelijke aanduiding voor inhoud 3">
            <a:extLst>
              <a:ext uri="{FF2B5EF4-FFF2-40B4-BE49-F238E27FC236}">
                <a16:creationId xmlns:a16="http://schemas.microsoft.com/office/drawing/2014/main" id="{F088C06F-BBD7-4A0D-BE27-7EEF0F6D96B9}"/>
              </a:ext>
            </a:extLst>
          </p:cNvPr>
          <p:cNvPicPr>
            <a:picLocks noGrp="1" noChangeAspect="1"/>
          </p:cNvPicPr>
          <p:nvPr>
            <p:ph idx="1"/>
          </p:nvPr>
        </p:nvPicPr>
        <p:blipFill>
          <a:blip r:embed="rId2"/>
          <a:stretch>
            <a:fillRect/>
          </a:stretch>
        </p:blipFill>
        <p:spPr>
          <a:xfrm>
            <a:off x="613114" y="1600200"/>
            <a:ext cx="7917772" cy="4525963"/>
          </a:xfrm>
          <a:prstGeom prst="rect">
            <a:avLst/>
          </a:prstGeom>
        </p:spPr>
      </p:pic>
    </p:spTree>
    <p:extLst>
      <p:ext uri="{BB962C8B-B14F-4D97-AF65-F5344CB8AC3E}">
        <p14:creationId xmlns:p14="http://schemas.microsoft.com/office/powerpoint/2010/main" val="3927123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CC116-F91D-4E6F-89C1-4B12C70AC113}"/>
              </a:ext>
            </a:extLst>
          </p:cNvPr>
          <p:cNvSpPr>
            <a:spLocks noGrp="1"/>
          </p:cNvSpPr>
          <p:nvPr>
            <p:ph type="title"/>
          </p:nvPr>
        </p:nvSpPr>
        <p:spPr/>
        <p:txBody>
          <a:bodyPr/>
          <a:lstStyle/>
          <a:p>
            <a:r>
              <a:rPr lang="en-US" dirty="0" err="1"/>
              <a:t>Geschiedenis</a:t>
            </a:r>
            <a:r>
              <a:rPr lang="en-US" dirty="0"/>
              <a:t>: </a:t>
            </a:r>
            <a:r>
              <a:rPr lang="en-US" dirty="0" err="1"/>
              <a:t>voorbeeld</a:t>
            </a:r>
            <a:r>
              <a:rPr lang="en-US" dirty="0"/>
              <a:t> 2</a:t>
            </a:r>
          </a:p>
        </p:txBody>
      </p:sp>
      <p:pic>
        <p:nvPicPr>
          <p:cNvPr id="4" name="Tijdelijke aanduiding voor inhoud 3">
            <a:extLst>
              <a:ext uri="{FF2B5EF4-FFF2-40B4-BE49-F238E27FC236}">
                <a16:creationId xmlns:a16="http://schemas.microsoft.com/office/drawing/2014/main" id="{BA579D5F-0CCB-4B4E-BB66-BA7431AF7D8A}"/>
              </a:ext>
            </a:extLst>
          </p:cNvPr>
          <p:cNvPicPr>
            <a:picLocks noGrp="1" noChangeAspect="1"/>
          </p:cNvPicPr>
          <p:nvPr>
            <p:ph idx="1"/>
          </p:nvPr>
        </p:nvPicPr>
        <p:blipFill>
          <a:blip r:embed="rId2"/>
          <a:stretch>
            <a:fillRect/>
          </a:stretch>
        </p:blipFill>
        <p:spPr>
          <a:xfrm>
            <a:off x="1639937" y="1600200"/>
            <a:ext cx="5864125" cy="4525963"/>
          </a:xfrm>
          <a:prstGeom prst="rect">
            <a:avLst/>
          </a:prstGeom>
        </p:spPr>
      </p:pic>
    </p:spTree>
    <p:extLst>
      <p:ext uri="{BB962C8B-B14F-4D97-AF65-F5344CB8AC3E}">
        <p14:creationId xmlns:p14="http://schemas.microsoft.com/office/powerpoint/2010/main" val="72625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89A30-70B5-4B08-8742-FD8F5B11CFF1}"/>
              </a:ext>
            </a:extLst>
          </p:cNvPr>
          <p:cNvSpPr>
            <a:spLocks noGrp="1"/>
          </p:cNvSpPr>
          <p:nvPr>
            <p:ph type="title"/>
          </p:nvPr>
        </p:nvSpPr>
        <p:spPr/>
        <p:txBody>
          <a:bodyPr/>
          <a:lstStyle/>
          <a:p>
            <a:r>
              <a:rPr lang="en-US" dirty="0" err="1"/>
              <a:t>Geschiedenis</a:t>
            </a:r>
            <a:r>
              <a:rPr lang="en-US" dirty="0"/>
              <a:t>: </a:t>
            </a:r>
            <a:r>
              <a:rPr lang="en-US" dirty="0" err="1"/>
              <a:t>voorbeeld</a:t>
            </a:r>
            <a:r>
              <a:rPr lang="en-US" dirty="0"/>
              <a:t> 2</a:t>
            </a:r>
          </a:p>
        </p:txBody>
      </p:sp>
      <p:pic>
        <p:nvPicPr>
          <p:cNvPr id="4" name="Tijdelijke aanduiding voor inhoud 3">
            <a:extLst>
              <a:ext uri="{FF2B5EF4-FFF2-40B4-BE49-F238E27FC236}">
                <a16:creationId xmlns:a16="http://schemas.microsoft.com/office/drawing/2014/main" id="{24AE8DE8-CE2C-4879-9635-394F46A7C096}"/>
              </a:ext>
            </a:extLst>
          </p:cNvPr>
          <p:cNvPicPr>
            <a:picLocks noGrp="1" noChangeAspect="1"/>
          </p:cNvPicPr>
          <p:nvPr>
            <p:ph idx="1"/>
          </p:nvPr>
        </p:nvPicPr>
        <p:blipFill>
          <a:blip r:embed="rId2"/>
          <a:stretch>
            <a:fillRect/>
          </a:stretch>
        </p:blipFill>
        <p:spPr>
          <a:xfrm>
            <a:off x="1423362" y="1600200"/>
            <a:ext cx="6297275" cy="4525963"/>
          </a:xfrm>
          <a:prstGeom prst="rect">
            <a:avLst/>
          </a:prstGeom>
        </p:spPr>
      </p:pic>
    </p:spTree>
    <p:extLst>
      <p:ext uri="{BB962C8B-B14F-4D97-AF65-F5344CB8AC3E}">
        <p14:creationId xmlns:p14="http://schemas.microsoft.com/office/powerpoint/2010/main" val="162248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KOOP </a:t>
            </a:r>
            <a:r>
              <a:rPr lang="nl-NL" dirty="0" err="1"/>
              <a:t>PoC</a:t>
            </a:r>
            <a:endParaRPr lang="nl-NL" dirty="0"/>
          </a:p>
        </p:txBody>
      </p:sp>
      <p:sp>
        <p:nvSpPr>
          <p:cNvPr id="3" name="Tijdelijke aanduiding voor inhoud 2"/>
          <p:cNvSpPr>
            <a:spLocks noGrp="1"/>
          </p:cNvSpPr>
          <p:nvPr>
            <p:ph idx="1"/>
          </p:nvPr>
        </p:nvSpPr>
        <p:spPr/>
        <p:txBody>
          <a:bodyPr>
            <a:normAutofit fontScale="92500"/>
          </a:bodyPr>
          <a:lstStyle/>
          <a:p>
            <a:pPr lvl="0"/>
            <a:r>
              <a:rPr lang="nl-NL" dirty="0"/>
              <a:t>centrale voorziening voor referentiedata:</a:t>
            </a:r>
          </a:p>
          <a:p>
            <a:pPr lvl="1"/>
            <a:r>
              <a:rPr lang="nl-NL" dirty="0"/>
              <a:t>identificatie van termen/begrippen en hun onderlinge relaties (begrippenkader)</a:t>
            </a:r>
          </a:p>
          <a:p>
            <a:pPr lvl="1"/>
            <a:r>
              <a:rPr lang="nl-NL" dirty="0"/>
              <a:t>unieke persistente </a:t>
            </a:r>
            <a:r>
              <a:rPr lang="nl-NL" dirty="0" err="1"/>
              <a:t>identifier</a:t>
            </a:r>
            <a:r>
              <a:rPr lang="nl-NL" dirty="0"/>
              <a:t> (HTTP-URI) voor elk geregistreerd begrip: gezaghebbende </a:t>
            </a:r>
            <a:r>
              <a:rPr lang="nl-NL" dirty="0" err="1"/>
              <a:t>resolvable</a:t>
            </a:r>
            <a:r>
              <a:rPr lang="nl-NL" dirty="0"/>
              <a:t> </a:t>
            </a:r>
            <a:r>
              <a:rPr lang="nl-NL" dirty="0" err="1"/>
              <a:t>URI’s</a:t>
            </a:r>
            <a:endParaRPr lang="nl-NL" dirty="0"/>
          </a:p>
          <a:p>
            <a:pPr lvl="1"/>
            <a:r>
              <a:rPr lang="nl-NL" dirty="0"/>
              <a:t>geschiedenis</a:t>
            </a:r>
          </a:p>
          <a:p>
            <a:pPr lvl="1"/>
            <a:endParaRPr lang="nl-NL" dirty="0"/>
          </a:p>
          <a:p>
            <a:pPr lvl="0"/>
            <a:r>
              <a:rPr lang="nl-NL" dirty="0"/>
              <a:t>digitale registers die toegankelijk en doorzoekbaar zijn voor mensen en machines</a:t>
            </a:r>
            <a:endParaRPr lang="en-US" dirty="0"/>
          </a:p>
          <a:p>
            <a:pPr marL="0" lvl="0" indent="0">
              <a:buNone/>
            </a:pPr>
            <a:endParaRPr lang="en-US" dirty="0"/>
          </a:p>
        </p:txBody>
      </p:sp>
    </p:spTree>
    <p:extLst>
      <p:ext uri="{BB962C8B-B14F-4D97-AF65-F5344CB8AC3E}">
        <p14:creationId xmlns:p14="http://schemas.microsoft.com/office/powerpoint/2010/main" val="2114618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B1A82-5268-4128-80FE-454ADEBD665C}"/>
              </a:ext>
            </a:extLst>
          </p:cNvPr>
          <p:cNvSpPr>
            <a:spLocks noGrp="1"/>
          </p:cNvSpPr>
          <p:nvPr>
            <p:ph type="title"/>
          </p:nvPr>
        </p:nvSpPr>
        <p:spPr/>
        <p:txBody>
          <a:bodyPr/>
          <a:lstStyle/>
          <a:p>
            <a:r>
              <a:rPr lang="en-US" dirty="0" err="1"/>
              <a:t>Geschiedenis</a:t>
            </a:r>
            <a:r>
              <a:rPr lang="en-US" dirty="0"/>
              <a:t>: </a:t>
            </a:r>
            <a:r>
              <a:rPr lang="en-US" dirty="0" err="1"/>
              <a:t>voorbeeld</a:t>
            </a:r>
            <a:r>
              <a:rPr lang="en-US" dirty="0"/>
              <a:t> 2</a:t>
            </a:r>
          </a:p>
        </p:txBody>
      </p:sp>
      <p:pic>
        <p:nvPicPr>
          <p:cNvPr id="4" name="Tijdelijke aanduiding voor inhoud 3">
            <a:extLst>
              <a:ext uri="{FF2B5EF4-FFF2-40B4-BE49-F238E27FC236}">
                <a16:creationId xmlns:a16="http://schemas.microsoft.com/office/drawing/2014/main" id="{23C01A17-2FDF-43ED-85BD-92EBA3F49A5A}"/>
              </a:ext>
            </a:extLst>
          </p:cNvPr>
          <p:cNvPicPr>
            <a:picLocks noGrp="1" noChangeAspect="1"/>
          </p:cNvPicPr>
          <p:nvPr>
            <p:ph idx="1"/>
          </p:nvPr>
        </p:nvPicPr>
        <p:blipFill>
          <a:blip r:embed="rId2"/>
          <a:stretch>
            <a:fillRect/>
          </a:stretch>
        </p:blipFill>
        <p:spPr>
          <a:xfrm>
            <a:off x="1735504" y="1600200"/>
            <a:ext cx="5672992" cy="4525963"/>
          </a:xfrm>
          <a:prstGeom prst="rect">
            <a:avLst/>
          </a:prstGeom>
        </p:spPr>
      </p:pic>
    </p:spTree>
    <p:extLst>
      <p:ext uri="{BB962C8B-B14F-4D97-AF65-F5344CB8AC3E}">
        <p14:creationId xmlns:p14="http://schemas.microsoft.com/office/powerpoint/2010/main" val="263002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2130C8-0CCF-4DA9-BFDA-B5AC60AA5FE0}"/>
              </a:ext>
            </a:extLst>
          </p:cNvPr>
          <p:cNvSpPr>
            <a:spLocks noGrp="1"/>
          </p:cNvSpPr>
          <p:nvPr>
            <p:ph type="title"/>
          </p:nvPr>
        </p:nvSpPr>
        <p:spPr/>
        <p:txBody>
          <a:bodyPr/>
          <a:lstStyle/>
          <a:p>
            <a:r>
              <a:rPr lang="en-US" dirty="0"/>
              <a:t>History and versioning</a:t>
            </a:r>
          </a:p>
        </p:txBody>
      </p:sp>
      <p:sp>
        <p:nvSpPr>
          <p:cNvPr id="3" name="Tijdelijke aanduiding voor inhoud 2">
            <a:extLst>
              <a:ext uri="{FF2B5EF4-FFF2-40B4-BE49-F238E27FC236}">
                <a16:creationId xmlns:a16="http://schemas.microsoft.com/office/drawing/2014/main" id="{0379E053-421D-4C5F-881F-116E165D395E}"/>
              </a:ext>
            </a:extLst>
          </p:cNvPr>
          <p:cNvSpPr>
            <a:spLocks noGrp="1"/>
          </p:cNvSpPr>
          <p:nvPr>
            <p:ph idx="1"/>
          </p:nvPr>
        </p:nvSpPr>
        <p:spPr/>
        <p:txBody>
          <a:bodyPr>
            <a:normAutofit fontScale="92500"/>
          </a:bodyPr>
          <a:lstStyle/>
          <a:p>
            <a:r>
              <a:rPr lang="en-US" dirty="0"/>
              <a:t>Each thing in the registry is versioned</a:t>
            </a:r>
          </a:p>
          <a:p>
            <a:pPr lvl="1"/>
            <a:r>
              <a:rPr lang="en-US" dirty="0"/>
              <a:t>Entity (code)</a:t>
            </a:r>
          </a:p>
          <a:p>
            <a:pPr lvl="1"/>
            <a:r>
              <a:rPr lang="en-US" dirty="0"/>
              <a:t>Item (metadata)</a:t>
            </a:r>
          </a:p>
          <a:p>
            <a:pPr lvl="1"/>
            <a:r>
              <a:rPr lang="en-US" dirty="0"/>
              <a:t>Registers</a:t>
            </a:r>
          </a:p>
          <a:p>
            <a:r>
              <a:rPr lang="en-US" dirty="0"/>
              <a:t>Version management is done behind the scenes</a:t>
            </a:r>
          </a:p>
          <a:p>
            <a:r>
              <a:rPr lang="en-US" dirty="0"/>
              <a:t>Normal requests show the current version</a:t>
            </a:r>
          </a:p>
          <a:p>
            <a:r>
              <a:rPr lang="en-US" dirty="0"/>
              <a:t>The URI for the current version does not change</a:t>
            </a:r>
          </a:p>
          <a:p>
            <a:r>
              <a:rPr lang="en-US" dirty="0"/>
              <a:t>If the code changes meaning – create a new code</a:t>
            </a:r>
          </a:p>
          <a:p>
            <a:pPr lvl="1"/>
            <a:endParaRPr lang="en-US" dirty="0"/>
          </a:p>
        </p:txBody>
      </p:sp>
    </p:spTree>
    <p:extLst>
      <p:ext uri="{BB962C8B-B14F-4D97-AF65-F5344CB8AC3E}">
        <p14:creationId xmlns:p14="http://schemas.microsoft.com/office/powerpoint/2010/main" val="1902605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AF9BC-B8EF-41AB-A829-DAB72F2246F4}"/>
              </a:ext>
            </a:extLst>
          </p:cNvPr>
          <p:cNvSpPr>
            <a:spLocks noGrp="1"/>
          </p:cNvSpPr>
          <p:nvPr>
            <p:ph type="title"/>
          </p:nvPr>
        </p:nvSpPr>
        <p:spPr/>
        <p:txBody>
          <a:bodyPr/>
          <a:lstStyle/>
          <a:p>
            <a:r>
              <a:rPr lang="en-US" dirty="0" err="1"/>
              <a:t>Datamodel</a:t>
            </a:r>
            <a:endParaRPr lang="en-US" dirty="0"/>
          </a:p>
        </p:txBody>
      </p:sp>
      <p:pic>
        <p:nvPicPr>
          <p:cNvPr id="5" name="Tijdelijke aanduiding voor inhoud 4">
            <a:extLst>
              <a:ext uri="{FF2B5EF4-FFF2-40B4-BE49-F238E27FC236}">
                <a16:creationId xmlns:a16="http://schemas.microsoft.com/office/drawing/2014/main" id="{E1B8DB47-04AE-424F-83CE-81A976ECD897}"/>
              </a:ext>
            </a:extLst>
          </p:cNvPr>
          <p:cNvPicPr>
            <a:picLocks noGrp="1" noChangeAspect="1"/>
          </p:cNvPicPr>
          <p:nvPr>
            <p:ph idx="1"/>
          </p:nvPr>
        </p:nvPicPr>
        <p:blipFill>
          <a:blip r:embed="rId2"/>
          <a:stretch>
            <a:fillRect/>
          </a:stretch>
        </p:blipFill>
        <p:spPr>
          <a:xfrm>
            <a:off x="923925" y="2343944"/>
            <a:ext cx="7296150" cy="3038475"/>
          </a:xfrm>
          <a:prstGeom prst="rect">
            <a:avLst/>
          </a:prstGeom>
        </p:spPr>
      </p:pic>
    </p:spTree>
    <p:extLst>
      <p:ext uri="{BB962C8B-B14F-4D97-AF65-F5344CB8AC3E}">
        <p14:creationId xmlns:p14="http://schemas.microsoft.com/office/powerpoint/2010/main" val="3314365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4FA448-D34C-48B1-9ECE-B644DD897C1E}"/>
              </a:ext>
            </a:extLst>
          </p:cNvPr>
          <p:cNvSpPr>
            <a:spLocks noGrp="1"/>
          </p:cNvSpPr>
          <p:nvPr>
            <p:ph type="title"/>
          </p:nvPr>
        </p:nvSpPr>
        <p:spPr/>
        <p:txBody>
          <a:bodyPr/>
          <a:lstStyle/>
          <a:p>
            <a:r>
              <a:rPr lang="en-US" dirty="0"/>
              <a:t>Simplified (default) view</a:t>
            </a:r>
          </a:p>
        </p:txBody>
      </p:sp>
      <p:sp>
        <p:nvSpPr>
          <p:cNvPr id="3" name="Tijdelijke aanduiding voor inhoud 2">
            <a:extLst>
              <a:ext uri="{FF2B5EF4-FFF2-40B4-BE49-F238E27FC236}">
                <a16:creationId xmlns:a16="http://schemas.microsoft.com/office/drawing/2014/main" id="{7EEA7A7D-CB1B-4450-9D22-C75FBC4FA2DE}"/>
              </a:ext>
            </a:extLst>
          </p:cNvPr>
          <p:cNvSpPr>
            <a:spLocks noGrp="1"/>
          </p:cNvSpPr>
          <p:nvPr>
            <p:ph idx="1"/>
          </p:nvPr>
        </p:nvSpPr>
        <p:spPr/>
        <p:txBody>
          <a:bodyPr/>
          <a:lstStyle/>
          <a:p>
            <a:r>
              <a:rPr lang="en-US" dirty="0"/>
              <a:t>Hide the complexity </a:t>
            </a:r>
          </a:p>
          <a:p>
            <a:pPr marL="0" indent="0">
              <a:buNone/>
            </a:pPr>
            <a:r>
              <a:rPr lang="en-US" dirty="0"/>
              <a:t>	(versioning and metadata)</a:t>
            </a:r>
          </a:p>
        </p:txBody>
      </p:sp>
      <p:pic>
        <p:nvPicPr>
          <p:cNvPr id="4" name="Afbeelding 3">
            <a:extLst>
              <a:ext uri="{FF2B5EF4-FFF2-40B4-BE49-F238E27FC236}">
                <a16:creationId xmlns:a16="http://schemas.microsoft.com/office/drawing/2014/main" id="{8C0FF2F8-4F46-4B8F-8A88-C85F772B5319}"/>
              </a:ext>
            </a:extLst>
          </p:cNvPr>
          <p:cNvPicPr>
            <a:picLocks noChangeAspect="1"/>
          </p:cNvPicPr>
          <p:nvPr/>
        </p:nvPicPr>
        <p:blipFill>
          <a:blip r:embed="rId2"/>
          <a:stretch>
            <a:fillRect/>
          </a:stretch>
        </p:blipFill>
        <p:spPr>
          <a:xfrm>
            <a:off x="1113356" y="3542036"/>
            <a:ext cx="6562725" cy="2181225"/>
          </a:xfrm>
          <a:prstGeom prst="rect">
            <a:avLst/>
          </a:prstGeom>
        </p:spPr>
      </p:pic>
    </p:spTree>
    <p:extLst>
      <p:ext uri="{BB962C8B-B14F-4D97-AF65-F5344CB8AC3E}">
        <p14:creationId xmlns:p14="http://schemas.microsoft.com/office/powerpoint/2010/main" val="3099298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8595F2-399A-4D13-8209-72B53230B178}"/>
              </a:ext>
            </a:extLst>
          </p:cNvPr>
          <p:cNvSpPr>
            <a:spLocks noGrp="1"/>
          </p:cNvSpPr>
          <p:nvPr>
            <p:ph type="title"/>
          </p:nvPr>
        </p:nvSpPr>
        <p:spPr/>
        <p:txBody>
          <a:bodyPr/>
          <a:lstStyle/>
          <a:p>
            <a:r>
              <a:rPr lang="en-US" dirty="0" err="1"/>
              <a:t>Beheer</a:t>
            </a:r>
            <a:r>
              <a:rPr lang="en-US" dirty="0"/>
              <a:t> </a:t>
            </a:r>
            <a:r>
              <a:rPr lang="en-US" dirty="0" err="1"/>
              <a:t>entiteit</a:t>
            </a:r>
            <a:r>
              <a:rPr lang="en-US" dirty="0"/>
              <a:t> (</a:t>
            </a:r>
            <a:r>
              <a:rPr lang="en-US" dirty="0" err="1"/>
              <a:t>ministerie</a:t>
            </a:r>
            <a:r>
              <a:rPr lang="en-US" dirty="0"/>
              <a:t>)</a:t>
            </a:r>
          </a:p>
        </p:txBody>
      </p:sp>
      <p:pic>
        <p:nvPicPr>
          <p:cNvPr id="4" name="Tijdelijke aanduiding voor inhoud 3">
            <a:extLst>
              <a:ext uri="{FF2B5EF4-FFF2-40B4-BE49-F238E27FC236}">
                <a16:creationId xmlns:a16="http://schemas.microsoft.com/office/drawing/2014/main" id="{676A539A-0327-4ECB-9608-4D277B8C89E9}"/>
              </a:ext>
            </a:extLst>
          </p:cNvPr>
          <p:cNvPicPr>
            <a:picLocks noGrp="1" noChangeAspect="1"/>
          </p:cNvPicPr>
          <p:nvPr>
            <p:ph idx="1"/>
          </p:nvPr>
        </p:nvPicPr>
        <p:blipFill>
          <a:blip r:embed="rId2"/>
          <a:stretch>
            <a:fillRect/>
          </a:stretch>
        </p:blipFill>
        <p:spPr>
          <a:xfrm>
            <a:off x="1464584" y="1600200"/>
            <a:ext cx="6214832" cy="4525963"/>
          </a:xfrm>
          <a:prstGeom prst="rect">
            <a:avLst/>
          </a:prstGeom>
        </p:spPr>
      </p:pic>
    </p:spTree>
    <p:extLst>
      <p:ext uri="{BB962C8B-B14F-4D97-AF65-F5344CB8AC3E}">
        <p14:creationId xmlns:p14="http://schemas.microsoft.com/office/powerpoint/2010/main" val="1556306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05A9D-944D-4439-8BAD-21DE53EC3E77}"/>
              </a:ext>
            </a:extLst>
          </p:cNvPr>
          <p:cNvSpPr>
            <a:spLocks noGrp="1"/>
          </p:cNvSpPr>
          <p:nvPr>
            <p:ph type="title"/>
          </p:nvPr>
        </p:nvSpPr>
        <p:spPr/>
        <p:txBody>
          <a:bodyPr/>
          <a:lstStyle/>
          <a:p>
            <a:r>
              <a:rPr lang="en-US" dirty="0" err="1"/>
              <a:t>Beheer</a:t>
            </a:r>
            <a:r>
              <a:rPr lang="en-US" dirty="0"/>
              <a:t> </a:t>
            </a:r>
            <a:r>
              <a:rPr lang="en-US" dirty="0" err="1"/>
              <a:t>vermelding</a:t>
            </a:r>
            <a:endParaRPr lang="en-US" dirty="0"/>
          </a:p>
        </p:txBody>
      </p:sp>
      <p:pic>
        <p:nvPicPr>
          <p:cNvPr id="4" name="Tijdelijke aanduiding voor inhoud 3">
            <a:extLst>
              <a:ext uri="{FF2B5EF4-FFF2-40B4-BE49-F238E27FC236}">
                <a16:creationId xmlns:a16="http://schemas.microsoft.com/office/drawing/2014/main" id="{C29C7E05-1A2A-4BB0-BF8B-0DDBF3E5EA77}"/>
              </a:ext>
            </a:extLst>
          </p:cNvPr>
          <p:cNvPicPr>
            <a:picLocks noGrp="1" noChangeAspect="1"/>
          </p:cNvPicPr>
          <p:nvPr>
            <p:ph idx="1"/>
          </p:nvPr>
        </p:nvPicPr>
        <p:blipFill>
          <a:blip r:embed="rId2"/>
          <a:stretch>
            <a:fillRect/>
          </a:stretch>
        </p:blipFill>
        <p:spPr>
          <a:xfrm>
            <a:off x="457200" y="1821174"/>
            <a:ext cx="8229600" cy="4084015"/>
          </a:xfrm>
          <a:prstGeom prst="rect">
            <a:avLst/>
          </a:prstGeom>
        </p:spPr>
      </p:pic>
    </p:spTree>
    <p:extLst>
      <p:ext uri="{BB962C8B-B14F-4D97-AF65-F5344CB8AC3E}">
        <p14:creationId xmlns:p14="http://schemas.microsoft.com/office/powerpoint/2010/main" val="3487308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8A4DC-F1B0-4CE2-8088-96A4F8FC0520}"/>
              </a:ext>
            </a:extLst>
          </p:cNvPr>
          <p:cNvSpPr>
            <a:spLocks noGrp="1"/>
          </p:cNvSpPr>
          <p:nvPr>
            <p:ph type="title"/>
          </p:nvPr>
        </p:nvSpPr>
        <p:spPr/>
        <p:txBody>
          <a:bodyPr/>
          <a:lstStyle/>
          <a:p>
            <a:r>
              <a:rPr lang="en-US" dirty="0" err="1"/>
              <a:t>Beheer</a:t>
            </a:r>
            <a:r>
              <a:rPr lang="en-US" dirty="0"/>
              <a:t>: </a:t>
            </a:r>
            <a:r>
              <a:rPr lang="en-US" dirty="0" err="1"/>
              <a:t>nieuwe</a:t>
            </a:r>
            <a:r>
              <a:rPr lang="en-US" dirty="0"/>
              <a:t> </a:t>
            </a:r>
            <a:r>
              <a:rPr lang="en-US" dirty="0" err="1"/>
              <a:t>entiteit</a:t>
            </a:r>
            <a:endParaRPr lang="en-US" dirty="0"/>
          </a:p>
        </p:txBody>
      </p:sp>
      <p:pic>
        <p:nvPicPr>
          <p:cNvPr id="4" name="Tijdelijke aanduiding voor inhoud 3">
            <a:extLst>
              <a:ext uri="{FF2B5EF4-FFF2-40B4-BE49-F238E27FC236}">
                <a16:creationId xmlns:a16="http://schemas.microsoft.com/office/drawing/2014/main" id="{B29AA1B2-F285-46A8-A6C2-A48FA307B752}"/>
              </a:ext>
            </a:extLst>
          </p:cNvPr>
          <p:cNvPicPr>
            <a:picLocks noGrp="1" noChangeAspect="1"/>
          </p:cNvPicPr>
          <p:nvPr>
            <p:ph idx="1"/>
          </p:nvPr>
        </p:nvPicPr>
        <p:blipFill>
          <a:blip r:embed="rId2"/>
          <a:stretch>
            <a:fillRect/>
          </a:stretch>
        </p:blipFill>
        <p:spPr>
          <a:xfrm>
            <a:off x="457200" y="1630792"/>
            <a:ext cx="8229600" cy="4464778"/>
          </a:xfrm>
          <a:prstGeom prst="rect">
            <a:avLst/>
          </a:prstGeom>
        </p:spPr>
      </p:pic>
    </p:spTree>
    <p:extLst>
      <p:ext uri="{BB962C8B-B14F-4D97-AF65-F5344CB8AC3E}">
        <p14:creationId xmlns:p14="http://schemas.microsoft.com/office/powerpoint/2010/main" val="3509754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42F66-37D1-4048-995E-BCFA715B40BD}"/>
              </a:ext>
            </a:extLst>
          </p:cNvPr>
          <p:cNvSpPr>
            <a:spLocks noGrp="1"/>
          </p:cNvSpPr>
          <p:nvPr>
            <p:ph type="title"/>
          </p:nvPr>
        </p:nvSpPr>
        <p:spPr/>
        <p:txBody>
          <a:bodyPr>
            <a:normAutofit/>
          </a:bodyPr>
          <a:lstStyle/>
          <a:p>
            <a:r>
              <a:rPr lang="en-US" dirty="0" err="1"/>
              <a:t>Ondersteuning</a:t>
            </a:r>
            <a:r>
              <a:rPr lang="en-US" dirty="0"/>
              <a:t> </a:t>
            </a:r>
            <a:r>
              <a:rPr lang="en-US" dirty="0" err="1"/>
              <a:t>voor</a:t>
            </a:r>
            <a:r>
              <a:rPr lang="en-US" dirty="0"/>
              <a:t> </a:t>
            </a:r>
            <a:r>
              <a:rPr lang="en-US" dirty="0" err="1"/>
              <a:t>statusbeheer</a:t>
            </a:r>
            <a:endParaRPr lang="en-US" dirty="0"/>
          </a:p>
        </p:txBody>
      </p:sp>
      <p:sp>
        <p:nvSpPr>
          <p:cNvPr id="3" name="Tijdelijke aanduiding voor inhoud 2">
            <a:extLst>
              <a:ext uri="{FF2B5EF4-FFF2-40B4-BE49-F238E27FC236}">
                <a16:creationId xmlns:a16="http://schemas.microsoft.com/office/drawing/2014/main" id="{60A81ADA-857C-47DD-B6D1-2C482C1B091B}"/>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sz="2000" dirty="0"/>
              <a:t>Life cycle of item status transitions</a:t>
            </a:r>
          </a:p>
        </p:txBody>
      </p:sp>
      <p:pic>
        <p:nvPicPr>
          <p:cNvPr id="5" name="Tijdelijke aanduiding voor inhoud 3">
            <a:extLst>
              <a:ext uri="{FF2B5EF4-FFF2-40B4-BE49-F238E27FC236}">
                <a16:creationId xmlns:a16="http://schemas.microsoft.com/office/drawing/2014/main" id="{B609B534-0C8A-45A5-869D-0848EC6CD5F6}"/>
              </a:ext>
            </a:extLst>
          </p:cNvPr>
          <p:cNvPicPr>
            <a:picLocks noChangeAspect="1"/>
          </p:cNvPicPr>
          <p:nvPr/>
        </p:nvPicPr>
        <p:blipFill>
          <a:blip r:embed="rId2"/>
          <a:stretch>
            <a:fillRect/>
          </a:stretch>
        </p:blipFill>
        <p:spPr>
          <a:xfrm>
            <a:off x="755779" y="1417638"/>
            <a:ext cx="8229600" cy="4000986"/>
          </a:xfrm>
          <a:prstGeom prst="rect">
            <a:avLst/>
          </a:prstGeom>
        </p:spPr>
      </p:pic>
    </p:spTree>
    <p:extLst>
      <p:ext uri="{BB962C8B-B14F-4D97-AF65-F5344CB8AC3E}">
        <p14:creationId xmlns:p14="http://schemas.microsoft.com/office/powerpoint/2010/main" val="769249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0E251-FEA0-47B2-AE25-4DC072258294}"/>
              </a:ext>
            </a:extLst>
          </p:cNvPr>
          <p:cNvSpPr>
            <a:spLocks noGrp="1"/>
          </p:cNvSpPr>
          <p:nvPr>
            <p:ph type="title"/>
          </p:nvPr>
        </p:nvSpPr>
        <p:spPr/>
        <p:txBody>
          <a:bodyPr>
            <a:noAutofit/>
          </a:bodyPr>
          <a:lstStyle/>
          <a:p>
            <a:pPr algn="l"/>
            <a:r>
              <a:rPr lang="en-US" sz="1800" dirty="0"/>
              <a:t>The full internal information model is described by the </a:t>
            </a:r>
            <a:r>
              <a:rPr lang="en-US" sz="1800" b="1" dirty="0"/>
              <a:t>reg</a:t>
            </a:r>
            <a:r>
              <a:rPr lang="en-US" sz="1800" dirty="0"/>
              <a:t> ontology </a:t>
            </a:r>
            <a:r>
              <a:rPr lang="en-US" sz="1800" dirty="0">
                <a:hlinkClick r:id="rId2"/>
              </a:rPr>
              <a:t>http://purl.org/linked-data/registry#</a:t>
            </a:r>
            <a:r>
              <a:rPr lang="en-US" sz="1800" dirty="0"/>
              <a:t> </a:t>
            </a:r>
            <a:r>
              <a:rPr lang="en-US" sz="1800" dirty="0">
                <a:hlinkClick r:id="rId3"/>
              </a:rPr>
              <a:t>[doc]</a:t>
            </a:r>
            <a:r>
              <a:rPr lang="en-US" sz="1800" dirty="0"/>
              <a:t> which is </a:t>
            </a:r>
            <a:r>
              <a:rPr lang="en-US" sz="1800" dirty="0" err="1"/>
              <a:t>summarised</a:t>
            </a:r>
            <a:r>
              <a:rPr lang="en-US" sz="1800" dirty="0"/>
              <a:t> in the diagram below:</a:t>
            </a:r>
          </a:p>
        </p:txBody>
      </p:sp>
      <p:pic>
        <p:nvPicPr>
          <p:cNvPr id="2050" name="Picture 2" descr="https://github.com/UKGovLD/ukl-registry-poc/wiki/images/registry-diagram.png">
            <a:extLst>
              <a:ext uri="{FF2B5EF4-FFF2-40B4-BE49-F238E27FC236}">
                <a16:creationId xmlns:a16="http://schemas.microsoft.com/office/drawing/2014/main" id="{8B0A2C70-1E1F-4A00-AFCB-EB8D4F59BA4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37719" y="1600200"/>
            <a:ext cx="566856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346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78561-E3F5-4831-A30A-7DE74056E105}"/>
              </a:ext>
            </a:extLst>
          </p:cNvPr>
          <p:cNvSpPr>
            <a:spLocks noGrp="1"/>
          </p:cNvSpPr>
          <p:nvPr>
            <p:ph type="title"/>
          </p:nvPr>
        </p:nvSpPr>
        <p:spPr/>
        <p:txBody>
          <a:bodyPr>
            <a:normAutofit fontScale="90000"/>
          </a:bodyPr>
          <a:lstStyle/>
          <a:p>
            <a:r>
              <a:rPr lang="en-US" dirty="0" err="1"/>
              <a:t>Ondersteuning</a:t>
            </a:r>
            <a:r>
              <a:rPr lang="en-US" dirty="0"/>
              <a:t> </a:t>
            </a:r>
            <a:r>
              <a:rPr lang="en-US" dirty="0" err="1"/>
              <a:t>voor</a:t>
            </a:r>
            <a:r>
              <a:rPr lang="en-US" dirty="0"/>
              <a:t> </a:t>
            </a:r>
            <a:r>
              <a:rPr lang="en-US" dirty="0" err="1"/>
              <a:t>meervoudige</a:t>
            </a:r>
            <a:r>
              <a:rPr lang="en-US" dirty="0"/>
              <a:t> </a:t>
            </a:r>
            <a:r>
              <a:rPr lang="en-US" dirty="0" err="1"/>
              <a:t>vermelding</a:t>
            </a:r>
            <a:endParaRPr lang="en-US" dirty="0"/>
          </a:p>
        </p:txBody>
      </p:sp>
      <p:sp>
        <p:nvSpPr>
          <p:cNvPr id="3" name="Tijdelijke aanduiding voor inhoud 2">
            <a:extLst>
              <a:ext uri="{FF2B5EF4-FFF2-40B4-BE49-F238E27FC236}">
                <a16:creationId xmlns:a16="http://schemas.microsoft.com/office/drawing/2014/main" id="{ACC7A0C8-2C31-4A76-94D5-7EA00E7CBB8E}"/>
              </a:ext>
            </a:extLst>
          </p:cNvPr>
          <p:cNvSpPr>
            <a:spLocks noGrp="1"/>
          </p:cNvSpPr>
          <p:nvPr>
            <p:ph idx="1"/>
          </p:nvPr>
        </p:nvSpPr>
        <p:spPr/>
        <p:txBody>
          <a:bodyPr/>
          <a:lstStyle/>
          <a:p>
            <a:r>
              <a:rPr lang="en-US" dirty="0"/>
              <a:t>Managed entity</a:t>
            </a:r>
          </a:p>
          <a:p>
            <a:pPr lvl="1"/>
            <a:r>
              <a:rPr lang="en-US" dirty="0"/>
              <a:t>URL in registry namespace</a:t>
            </a:r>
          </a:p>
          <a:p>
            <a:pPr lvl="1"/>
            <a:r>
              <a:rPr lang="en-US" dirty="0"/>
              <a:t>Register holds master copy of the entity data</a:t>
            </a:r>
          </a:p>
          <a:p>
            <a:r>
              <a:rPr lang="en-US" dirty="0"/>
              <a:t>Referenced entity</a:t>
            </a:r>
          </a:p>
          <a:p>
            <a:pPr lvl="1"/>
            <a:r>
              <a:rPr lang="en-US" dirty="0"/>
              <a:t>URL external to register</a:t>
            </a:r>
          </a:p>
          <a:p>
            <a:pPr lvl="1"/>
            <a:r>
              <a:rPr lang="en-US" dirty="0"/>
              <a:t>Register holds minimal copy of data</a:t>
            </a:r>
          </a:p>
          <a:p>
            <a:endParaRPr lang="en-US" dirty="0"/>
          </a:p>
          <a:p>
            <a:endParaRPr lang="en-US" dirty="0"/>
          </a:p>
        </p:txBody>
      </p:sp>
    </p:spTree>
    <p:extLst>
      <p:ext uri="{BB962C8B-B14F-4D97-AF65-F5344CB8AC3E}">
        <p14:creationId xmlns:p14="http://schemas.microsoft.com/office/powerpoint/2010/main" val="199682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1F5C0-718D-4473-8CCC-D201DFCE78C1}"/>
              </a:ext>
            </a:extLst>
          </p:cNvPr>
          <p:cNvSpPr>
            <a:spLocks noGrp="1"/>
          </p:cNvSpPr>
          <p:nvPr>
            <p:ph type="title"/>
          </p:nvPr>
        </p:nvSpPr>
        <p:spPr/>
        <p:txBody>
          <a:bodyPr/>
          <a:lstStyle/>
          <a:p>
            <a:r>
              <a:rPr lang="en-US" dirty="0" err="1"/>
              <a:t>Voorbeeld</a:t>
            </a:r>
            <a:r>
              <a:rPr lang="en-US" dirty="0"/>
              <a:t>: </a:t>
            </a:r>
            <a:r>
              <a:rPr lang="en-US" dirty="0" err="1"/>
              <a:t>gemeentes</a:t>
            </a:r>
            <a:endParaRPr lang="en-US" dirty="0"/>
          </a:p>
        </p:txBody>
      </p:sp>
      <p:sp>
        <p:nvSpPr>
          <p:cNvPr id="3" name="Tijdelijke aanduiding voor inhoud 2">
            <a:extLst>
              <a:ext uri="{FF2B5EF4-FFF2-40B4-BE49-F238E27FC236}">
                <a16:creationId xmlns:a16="http://schemas.microsoft.com/office/drawing/2014/main" id="{7BB9BE8F-E22E-4EB7-A143-7E56AF419961}"/>
              </a:ext>
            </a:extLst>
          </p:cNvPr>
          <p:cNvSpPr>
            <a:spLocks noGrp="1"/>
          </p:cNvSpPr>
          <p:nvPr>
            <p:ph idx="1"/>
          </p:nvPr>
        </p:nvSpPr>
        <p:spPr/>
        <p:txBody>
          <a:bodyPr>
            <a:normAutofit fontScale="250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err="1"/>
              <a:t>Bron</a:t>
            </a:r>
            <a:r>
              <a:rPr lang="en-US" dirty="0"/>
              <a:t>: </a:t>
            </a:r>
            <a:r>
              <a:rPr lang="en-US" dirty="0">
                <a:hlinkClick r:id="rId2"/>
              </a:rPr>
              <a:t>https://www.cbs.nl/nl-nl/onze-diensten/methoden/classificaties/overig/gemeentelijke-indelingen-per-jaar/indeling%20per%20jaar/gemeentelijke-indeling-op-1-januari-2018</a:t>
            </a:r>
            <a:endParaRPr lang="en-US" dirty="0"/>
          </a:p>
        </p:txBody>
      </p:sp>
      <p:pic>
        <p:nvPicPr>
          <p:cNvPr id="6" name="Tijdelijke aanduiding voor inhoud 4">
            <a:extLst>
              <a:ext uri="{FF2B5EF4-FFF2-40B4-BE49-F238E27FC236}">
                <a16:creationId xmlns:a16="http://schemas.microsoft.com/office/drawing/2014/main" id="{CE5D15DF-B5CB-44EA-B4C4-8E989213477D}"/>
              </a:ext>
            </a:extLst>
          </p:cNvPr>
          <p:cNvPicPr>
            <a:picLocks noChangeAspect="1"/>
          </p:cNvPicPr>
          <p:nvPr/>
        </p:nvPicPr>
        <p:blipFill>
          <a:blip r:embed="rId3"/>
          <a:stretch>
            <a:fillRect/>
          </a:stretch>
        </p:blipFill>
        <p:spPr>
          <a:xfrm>
            <a:off x="457200" y="1600200"/>
            <a:ext cx="8229600" cy="4095610"/>
          </a:xfrm>
          <a:prstGeom prst="rect">
            <a:avLst/>
          </a:prstGeom>
        </p:spPr>
      </p:pic>
    </p:spTree>
    <p:extLst>
      <p:ext uri="{BB962C8B-B14F-4D97-AF65-F5344CB8AC3E}">
        <p14:creationId xmlns:p14="http://schemas.microsoft.com/office/powerpoint/2010/main" val="1773703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a:t>Requirements</a:t>
            </a:r>
            <a:endParaRPr lang="nl-NL" dirty="0"/>
          </a:p>
        </p:txBody>
      </p:sp>
      <p:sp>
        <p:nvSpPr>
          <p:cNvPr id="3" name="Tijdelijke aanduiding voor inhoud 2"/>
          <p:cNvSpPr>
            <a:spLocks noGrp="1"/>
          </p:cNvSpPr>
          <p:nvPr>
            <p:ph idx="1"/>
          </p:nvPr>
        </p:nvSpPr>
        <p:spPr>
          <a:xfrm>
            <a:off x="457200" y="1600200"/>
            <a:ext cx="8500188" cy="4983162"/>
          </a:xfrm>
        </p:spPr>
        <p:txBody>
          <a:bodyPr>
            <a:normAutofit fontScale="92500" lnSpcReduction="10000"/>
          </a:bodyPr>
          <a:lstStyle/>
          <a:p>
            <a:pPr lvl="0">
              <a:buFont typeface="Wingdings" panose="05000000000000000000" pitchFamily="2" charset="2"/>
              <a:buChar char="ü"/>
            </a:pPr>
            <a:r>
              <a:rPr lang="nl-NL" sz="1800" dirty="0"/>
              <a:t>Kunnen registreren van verschillende typen entiteiten (bijv. organisaties,  documenttypen en classificatieschema’s)</a:t>
            </a:r>
            <a:endParaRPr lang="en-US" sz="1800" dirty="0"/>
          </a:p>
          <a:p>
            <a:pPr lvl="0">
              <a:buFont typeface="Wingdings" panose="05000000000000000000" pitchFamily="2" charset="2"/>
              <a:buChar char="ü"/>
            </a:pPr>
            <a:r>
              <a:rPr lang="nl-NL" sz="1800" dirty="0"/>
              <a:t>Kunnen modelleren van de onderlinge relaties tussen de entiteiten</a:t>
            </a:r>
            <a:endParaRPr lang="en-US" sz="1800" dirty="0"/>
          </a:p>
          <a:p>
            <a:pPr lvl="0">
              <a:buFont typeface="Wingdings" panose="05000000000000000000" pitchFamily="2" charset="2"/>
              <a:buChar char="ü"/>
            </a:pPr>
            <a:r>
              <a:rPr lang="nl-NL" sz="1800" dirty="0"/>
              <a:t>Toekennen van een unieke identificatie van de geregistreerde entiteiten m.b.v. persistente </a:t>
            </a:r>
            <a:r>
              <a:rPr lang="nl-NL" sz="1800" dirty="0" err="1"/>
              <a:t>URI’s</a:t>
            </a:r>
            <a:r>
              <a:rPr lang="nl-NL" sz="1800" dirty="0"/>
              <a:t> volgens een zelf te kiezen schema (</a:t>
            </a:r>
            <a:r>
              <a:rPr lang="nl-NL" sz="1800" dirty="0" err="1"/>
              <a:t>AkN</a:t>
            </a:r>
            <a:r>
              <a:rPr lang="nl-NL" sz="1800" dirty="0"/>
              <a:t>)</a:t>
            </a:r>
            <a:endParaRPr lang="en-US" sz="1800" dirty="0"/>
          </a:p>
          <a:p>
            <a:pPr>
              <a:buFont typeface="Wingdings" panose="05000000000000000000" pitchFamily="2" charset="2"/>
              <a:buChar char="ü"/>
            </a:pPr>
            <a:r>
              <a:rPr lang="nl-NL" sz="1800" dirty="0"/>
              <a:t>Hiërarchische ordening (register met </a:t>
            </a:r>
            <a:r>
              <a:rPr lang="nl-NL" sz="1800" dirty="0" err="1"/>
              <a:t>subregisters</a:t>
            </a:r>
            <a:r>
              <a:rPr lang="nl-NL" sz="1800" dirty="0"/>
              <a:t>) moet mogelijk zijn</a:t>
            </a:r>
            <a:endParaRPr lang="en-US" sz="1800" dirty="0"/>
          </a:p>
          <a:p>
            <a:pPr>
              <a:buFont typeface="Wingdings" panose="05000000000000000000" pitchFamily="2" charset="2"/>
              <a:buChar char="ü"/>
            </a:pPr>
            <a:r>
              <a:rPr lang="nl-NL" sz="1800" dirty="0"/>
              <a:t>Voor ieder (deel)register een eigen set van relevante eigenschappen kunnen definiëren</a:t>
            </a:r>
            <a:endParaRPr lang="en-US" sz="1800" dirty="0"/>
          </a:p>
          <a:p>
            <a:pPr lvl="0">
              <a:buFont typeface="Wingdings" panose="05000000000000000000" pitchFamily="2" charset="2"/>
              <a:buChar char="ü"/>
            </a:pPr>
            <a:r>
              <a:rPr lang="nl-NL" sz="1800" dirty="0"/>
              <a:t>Eén entiteit moet in meer registers kunnen voorkomen, waarbij één register de authentieke bron is, maar vanuit de andere registers wel verwezen kan worden naar deze bron (al dan niet aangevuld met voor die context relevante extra eigenschappen), ook extern beheerde bronregisters</a:t>
            </a:r>
            <a:endParaRPr lang="en-US" sz="1800" dirty="0"/>
          </a:p>
          <a:p>
            <a:pPr lvl="0">
              <a:buFont typeface="Wingdings" panose="05000000000000000000" pitchFamily="2" charset="2"/>
              <a:buChar char="ü"/>
            </a:pPr>
            <a:r>
              <a:rPr lang="nl-NL" sz="1800" dirty="0"/>
              <a:t>De status van een aangeboden entry kunnen beheren (bijv. voorgesteld/ geaccepteerd/verworpen/vervallen)</a:t>
            </a:r>
            <a:endParaRPr lang="en-US" sz="1800" dirty="0"/>
          </a:p>
          <a:p>
            <a:pPr>
              <a:buFont typeface="Wingdings" panose="05000000000000000000" pitchFamily="2" charset="2"/>
              <a:buChar char="ü"/>
            </a:pPr>
            <a:r>
              <a:rPr lang="nl-NL" sz="1800" dirty="0"/>
              <a:t>Tijdsgebonden versies van een register of entiteit kunnen bewaren en opvragen (tijdreizen)</a:t>
            </a:r>
            <a:endParaRPr lang="en-US" sz="1800" dirty="0"/>
          </a:p>
          <a:p>
            <a:pPr lvl="0">
              <a:buFont typeface="Wingdings" panose="05000000000000000000" pitchFamily="2" charset="2"/>
              <a:buChar char="ü"/>
            </a:pPr>
            <a:r>
              <a:rPr lang="nl-NL" sz="1800" dirty="0"/>
              <a:t>Centrale publicatie en beschikbaarstelling d.m.v. API</a:t>
            </a:r>
          </a:p>
          <a:p>
            <a:pPr lvl="0"/>
            <a:endParaRPr lang="en-US" sz="1800" dirty="0"/>
          </a:p>
          <a:p>
            <a:pPr lvl="0"/>
            <a:r>
              <a:rPr lang="nl-NL" sz="1800" dirty="0"/>
              <a:t>Het beheer van (deel)registers kunnen delegeren aan geautoriseerde bronhouders</a:t>
            </a:r>
            <a:endParaRPr lang="en-US" sz="1400" dirty="0"/>
          </a:p>
        </p:txBody>
      </p:sp>
    </p:spTree>
    <p:extLst>
      <p:ext uri="{BB962C8B-B14F-4D97-AF65-F5344CB8AC3E}">
        <p14:creationId xmlns:p14="http://schemas.microsoft.com/office/powerpoint/2010/main" val="3597408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0186D-E574-44AB-8E71-FBEBCA94E9E8}"/>
              </a:ext>
            </a:extLst>
          </p:cNvPr>
          <p:cNvSpPr>
            <a:spLocks noGrp="1"/>
          </p:cNvSpPr>
          <p:nvPr>
            <p:ph type="title"/>
          </p:nvPr>
        </p:nvSpPr>
        <p:spPr/>
        <p:txBody>
          <a:bodyPr>
            <a:normAutofit fontScale="90000"/>
          </a:bodyPr>
          <a:lstStyle/>
          <a:p>
            <a:r>
              <a:rPr lang="en-US" dirty="0" err="1"/>
              <a:t>Ondersteuning</a:t>
            </a:r>
            <a:r>
              <a:rPr lang="en-US" dirty="0"/>
              <a:t> </a:t>
            </a:r>
            <a:r>
              <a:rPr lang="en-US" dirty="0" err="1"/>
              <a:t>voor</a:t>
            </a:r>
            <a:r>
              <a:rPr lang="en-US" dirty="0"/>
              <a:t> </a:t>
            </a:r>
            <a:r>
              <a:rPr lang="en-US" dirty="0" err="1"/>
              <a:t>authenticatie</a:t>
            </a:r>
            <a:r>
              <a:rPr lang="en-US" dirty="0"/>
              <a:t>/</a:t>
            </a:r>
            <a:r>
              <a:rPr lang="en-US" dirty="0" err="1"/>
              <a:t>autorisatie</a:t>
            </a:r>
            <a:endParaRPr lang="en-US" dirty="0"/>
          </a:p>
        </p:txBody>
      </p:sp>
      <p:sp>
        <p:nvSpPr>
          <p:cNvPr id="3" name="Tijdelijke aanduiding voor inhoud 2">
            <a:extLst>
              <a:ext uri="{FF2B5EF4-FFF2-40B4-BE49-F238E27FC236}">
                <a16:creationId xmlns:a16="http://schemas.microsoft.com/office/drawing/2014/main" id="{787F5ECD-567A-4F4F-898F-E5F98B396543}"/>
              </a:ext>
            </a:extLst>
          </p:cNvPr>
          <p:cNvSpPr>
            <a:spLocks noGrp="1"/>
          </p:cNvSpPr>
          <p:nvPr>
            <p:ph idx="1"/>
          </p:nvPr>
        </p:nvSpPr>
        <p:spPr/>
        <p:txBody>
          <a:bodyPr/>
          <a:lstStyle/>
          <a:p>
            <a:r>
              <a:rPr lang="en-US" dirty="0"/>
              <a:t>Rights granted on Register or Item</a:t>
            </a:r>
          </a:p>
          <a:p>
            <a:r>
              <a:rPr lang="en-US" dirty="0"/>
              <a:t>Rights on Register inherit to </a:t>
            </a:r>
            <a:r>
              <a:rPr lang="en-US" dirty="0" err="1"/>
              <a:t>subregisters</a:t>
            </a:r>
            <a:r>
              <a:rPr lang="en-US" dirty="0"/>
              <a:t>/items</a:t>
            </a:r>
          </a:p>
          <a:p>
            <a:r>
              <a:rPr lang="en-US" dirty="0"/>
              <a:t>Manager role – register, update, status-update, grant</a:t>
            </a:r>
          </a:p>
          <a:p>
            <a:r>
              <a:rPr lang="en-US" dirty="0"/>
              <a:t>Maintainer role – update, grant</a:t>
            </a:r>
          </a:p>
          <a:p>
            <a:r>
              <a:rPr lang="en-US" dirty="0"/>
              <a:t>Can set a Register fully open – any registered user can update</a:t>
            </a:r>
          </a:p>
        </p:txBody>
      </p:sp>
    </p:spTree>
    <p:extLst>
      <p:ext uri="{BB962C8B-B14F-4D97-AF65-F5344CB8AC3E}">
        <p14:creationId xmlns:p14="http://schemas.microsoft.com/office/powerpoint/2010/main" val="164801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0D63C-001D-4C1F-987C-A3F1D19F16EB}"/>
              </a:ext>
            </a:extLst>
          </p:cNvPr>
          <p:cNvSpPr>
            <a:spLocks noGrp="1"/>
          </p:cNvSpPr>
          <p:nvPr>
            <p:ph type="title"/>
          </p:nvPr>
        </p:nvSpPr>
        <p:spPr/>
        <p:txBody>
          <a:bodyPr/>
          <a:lstStyle/>
          <a:p>
            <a:r>
              <a:rPr lang="en-US" dirty="0" err="1"/>
              <a:t>Conceptuele</a:t>
            </a:r>
            <a:r>
              <a:rPr lang="en-US" dirty="0"/>
              <a:t> </a:t>
            </a:r>
            <a:r>
              <a:rPr lang="en-US" dirty="0" err="1"/>
              <a:t>architectuur</a:t>
            </a:r>
            <a:endParaRPr lang="en-US" dirty="0"/>
          </a:p>
        </p:txBody>
      </p:sp>
      <p:pic>
        <p:nvPicPr>
          <p:cNvPr id="4" name="Tijdelijke aanduiding voor inhoud 3">
            <a:extLst>
              <a:ext uri="{FF2B5EF4-FFF2-40B4-BE49-F238E27FC236}">
                <a16:creationId xmlns:a16="http://schemas.microsoft.com/office/drawing/2014/main" id="{F06C078F-52F8-4FD4-BB4D-D70555CDA1DC}"/>
              </a:ext>
            </a:extLst>
          </p:cNvPr>
          <p:cNvPicPr>
            <a:picLocks noGrp="1" noChangeAspect="1"/>
          </p:cNvPicPr>
          <p:nvPr>
            <p:ph idx="1"/>
          </p:nvPr>
        </p:nvPicPr>
        <p:blipFill>
          <a:blip r:embed="rId2"/>
          <a:stretch>
            <a:fillRect/>
          </a:stretch>
        </p:blipFill>
        <p:spPr>
          <a:xfrm>
            <a:off x="1014412" y="1758156"/>
            <a:ext cx="7115175" cy="4210050"/>
          </a:xfrm>
          <a:prstGeom prst="rect">
            <a:avLst/>
          </a:prstGeom>
        </p:spPr>
      </p:pic>
    </p:spTree>
    <p:extLst>
      <p:ext uri="{BB962C8B-B14F-4D97-AF65-F5344CB8AC3E}">
        <p14:creationId xmlns:p14="http://schemas.microsoft.com/office/powerpoint/2010/main" val="3952716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12339-2DD2-4206-AD7C-49BA7654EE0C}"/>
              </a:ext>
            </a:extLst>
          </p:cNvPr>
          <p:cNvSpPr>
            <a:spLocks noGrp="1"/>
          </p:cNvSpPr>
          <p:nvPr>
            <p:ph type="title"/>
          </p:nvPr>
        </p:nvSpPr>
        <p:spPr/>
        <p:txBody>
          <a:bodyPr/>
          <a:lstStyle/>
          <a:p>
            <a:endParaRPr lang="en-US"/>
          </a:p>
        </p:txBody>
      </p:sp>
      <p:pic>
        <p:nvPicPr>
          <p:cNvPr id="5" name="Tijdelijke aanduiding voor inhoud 4">
            <a:extLst>
              <a:ext uri="{FF2B5EF4-FFF2-40B4-BE49-F238E27FC236}">
                <a16:creationId xmlns:a16="http://schemas.microsoft.com/office/drawing/2014/main" id="{94CC3F76-AFB3-4B34-9520-17CA6F042564}"/>
              </a:ext>
            </a:extLst>
          </p:cNvPr>
          <p:cNvPicPr>
            <a:picLocks noGrp="1" noChangeAspect="1"/>
          </p:cNvPicPr>
          <p:nvPr>
            <p:ph idx="1"/>
          </p:nvPr>
        </p:nvPicPr>
        <p:blipFill>
          <a:blip r:embed="rId2"/>
          <a:stretch>
            <a:fillRect/>
          </a:stretch>
        </p:blipFill>
        <p:spPr>
          <a:xfrm>
            <a:off x="-44518" y="401216"/>
            <a:ext cx="9123203" cy="6841568"/>
          </a:xfrm>
        </p:spPr>
      </p:pic>
    </p:spTree>
    <p:extLst>
      <p:ext uri="{BB962C8B-B14F-4D97-AF65-F5344CB8AC3E}">
        <p14:creationId xmlns:p14="http://schemas.microsoft.com/office/powerpoint/2010/main" val="3381720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79C76-BD13-4FCF-84EB-2981B23DF2F5}"/>
              </a:ext>
            </a:extLst>
          </p:cNvPr>
          <p:cNvSpPr>
            <a:spLocks noGrp="1"/>
          </p:cNvSpPr>
          <p:nvPr>
            <p:ph type="title"/>
          </p:nvPr>
        </p:nvSpPr>
        <p:spPr/>
        <p:txBody>
          <a:bodyPr/>
          <a:lstStyle/>
          <a:p>
            <a:endParaRPr lang="en-US"/>
          </a:p>
        </p:txBody>
      </p:sp>
      <p:pic>
        <p:nvPicPr>
          <p:cNvPr id="4" name="Tijdelijke aanduiding voor inhoud 3">
            <a:extLst>
              <a:ext uri="{FF2B5EF4-FFF2-40B4-BE49-F238E27FC236}">
                <a16:creationId xmlns:a16="http://schemas.microsoft.com/office/drawing/2014/main" id="{CC8B66F1-3ACA-453E-BA96-9527550CAACF}"/>
              </a:ext>
            </a:extLst>
          </p:cNvPr>
          <p:cNvPicPr>
            <a:picLocks noGrp="1" noChangeAspect="1"/>
          </p:cNvPicPr>
          <p:nvPr>
            <p:ph idx="1"/>
          </p:nvPr>
        </p:nvPicPr>
        <p:blipFill>
          <a:blip r:embed="rId2"/>
          <a:stretch>
            <a:fillRect/>
          </a:stretch>
        </p:blipFill>
        <p:spPr>
          <a:xfrm>
            <a:off x="1873408" y="1600200"/>
            <a:ext cx="5397183" cy="4525963"/>
          </a:xfrm>
          <a:prstGeom prst="rect">
            <a:avLst/>
          </a:prstGeom>
          <a:ln>
            <a:solidFill>
              <a:schemeClr val="accent1"/>
            </a:solidFill>
          </a:ln>
        </p:spPr>
      </p:pic>
    </p:spTree>
    <p:extLst>
      <p:ext uri="{BB962C8B-B14F-4D97-AF65-F5344CB8AC3E}">
        <p14:creationId xmlns:p14="http://schemas.microsoft.com/office/powerpoint/2010/main" val="3980610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FBA01-69A6-4D2B-B495-C943A92E80ED}"/>
              </a:ext>
            </a:extLst>
          </p:cNvPr>
          <p:cNvSpPr>
            <a:spLocks noGrp="1"/>
          </p:cNvSpPr>
          <p:nvPr>
            <p:ph type="title"/>
          </p:nvPr>
        </p:nvSpPr>
        <p:spPr/>
        <p:txBody>
          <a:bodyPr/>
          <a:lstStyle/>
          <a:p>
            <a:endParaRPr lang="en-US"/>
          </a:p>
        </p:txBody>
      </p:sp>
      <p:pic>
        <p:nvPicPr>
          <p:cNvPr id="4" name="Tijdelijke aanduiding voor inhoud 3">
            <a:extLst>
              <a:ext uri="{FF2B5EF4-FFF2-40B4-BE49-F238E27FC236}">
                <a16:creationId xmlns:a16="http://schemas.microsoft.com/office/drawing/2014/main" id="{8890B925-6ED3-4A7E-B23E-815DC269A162}"/>
              </a:ext>
            </a:extLst>
          </p:cNvPr>
          <p:cNvPicPr>
            <a:picLocks noGrp="1" noChangeAspect="1"/>
          </p:cNvPicPr>
          <p:nvPr>
            <p:ph idx="1"/>
          </p:nvPr>
        </p:nvPicPr>
        <p:blipFill>
          <a:blip r:embed="rId2"/>
          <a:stretch>
            <a:fillRect/>
          </a:stretch>
        </p:blipFill>
        <p:spPr>
          <a:xfrm>
            <a:off x="274320" y="274638"/>
            <a:ext cx="8229600" cy="1849518"/>
          </a:xfrm>
          <a:prstGeom prst="rect">
            <a:avLst/>
          </a:prstGeom>
        </p:spPr>
      </p:pic>
      <p:pic>
        <p:nvPicPr>
          <p:cNvPr id="6" name="Afbeelding 5">
            <a:extLst>
              <a:ext uri="{FF2B5EF4-FFF2-40B4-BE49-F238E27FC236}">
                <a16:creationId xmlns:a16="http://schemas.microsoft.com/office/drawing/2014/main" id="{399F202E-D5A2-4843-9B5C-7E414C69A979}"/>
              </a:ext>
            </a:extLst>
          </p:cNvPr>
          <p:cNvPicPr>
            <a:picLocks noChangeAspect="1"/>
          </p:cNvPicPr>
          <p:nvPr/>
        </p:nvPicPr>
        <p:blipFill>
          <a:blip r:embed="rId3"/>
          <a:stretch>
            <a:fillRect/>
          </a:stretch>
        </p:blipFill>
        <p:spPr>
          <a:xfrm>
            <a:off x="615820" y="2282776"/>
            <a:ext cx="7912359" cy="4484477"/>
          </a:xfrm>
          <a:prstGeom prst="rect">
            <a:avLst/>
          </a:prstGeom>
          <a:ln>
            <a:solidFill>
              <a:schemeClr val="accent1"/>
            </a:solidFill>
          </a:ln>
        </p:spPr>
      </p:pic>
    </p:spTree>
    <p:extLst>
      <p:ext uri="{BB962C8B-B14F-4D97-AF65-F5344CB8AC3E}">
        <p14:creationId xmlns:p14="http://schemas.microsoft.com/office/powerpoint/2010/main" val="130702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F70C1-3263-4040-8028-5D533C51D8CD}"/>
              </a:ext>
            </a:extLst>
          </p:cNvPr>
          <p:cNvSpPr>
            <a:spLocks noGrp="1"/>
          </p:cNvSpPr>
          <p:nvPr>
            <p:ph type="title"/>
          </p:nvPr>
        </p:nvSpPr>
        <p:spPr/>
        <p:txBody>
          <a:bodyPr/>
          <a:lstStyle/>
          <a:p>
            <a:endParaRPr lang="en-US" dirty="0"/>
          </a:p>
        </p:txBody>
      </p:sp>
      <p:sp>
        <p:nvSpPr>
          <p:cNvPr id="3" name="Tijdelijke aanduiding voor inhoud 2">
            <a:extLst>
              <a:ext uri="{FF2B5EF4-FFF2-40B4-BE49-F238E27FC236}">
                <a16:creationId xmlns:a16="http://schemas.microsoft.com/office/drawing/2014/main" id="{D6CE658C-B83C-4ED2-8E3D-67445B00ADD0}"/>
              </a:ext>
            </a:extLst>
          </p:cNvPr>
          <p:cNvSpPr>
            <a:spLocks noGrp="1"/>
          </p:cNvSpPr>
          <p:nvPr>
            <p:ph idx="1"/>
          </p:nvPr>
        </p:nvSpPr>
        <p:spPr/>
        <p:txBody>
          <a:bodyPr>
            <a:normAutofit fontScale="55000" lnSpcReduction="20000"/>
          </a:bodyPr>
          <a:lstStyle/>
          <a:p>
            <a:pPr lvl="0"/>
            <a:r>
              <a:rPr lang="nl-NL" b="1" dirty="0"/>
              <a:t>OWMS</a:t>
            </a:r>
            <a:r>
              <a:rPr lang="nl-NL" dirty="0"/>
              <a:t> is een web metadata standaard voor de beschrijving van overheidsinformatie,  waarbij een aantal metagegevens verplicht gebruik maken van de binnen OWMS gedefinieerde </a:t>
            </a:r>
            <a:r>
              <a:rPr lang="nl-NL" dirty="0" err="1"/>
              <a:t>waardelijsten</a:t>
            </a:r>
            <a:r>
              <a:rPr lang="nl-NL" dirty="0"/>
              <a:t>  (overheidsorganisaties, organisatietypen, beleidsterreinen, rechtsgebieden, etc.). De OWMS </a:t>
            </a:r>
            <a:r>
              <a:rPr lang="nl-NL" dirty="0" err="1"/>
              <a:t>waardelijsten</a:t>
            </a:r>
            <a:r>
              <a:rPr lang="nl-NL" dirty="0"/>
              <a:t> maken formeel geen deel uit van de standaard. OWMS4 mist voor volwaardige referentiedata met name goede </a:t>
            </a:r>
            <a:r>
              <a:rPr lang="nl-NL" dirty="0" err="1"/>
              <a:t>versionering</a:t>
            </a:r>
            <a:r>
              <a:rPr lang="nl-NL" dirty="0"/>
              <a:t> en stabiele identificatie (de </a:t>
            </a:r>
            <a:r>
              <a:rPr lang="nl-NL" dirty="0" err="1"/>
              <a:t>URI’s</a:t>
            </a:r>
            <a:r>
              <a:rPr lang="nl-NL" dirty="0"/>
              <a:t> zijn naam-gebaseerd).</a:t>
            </a:r>
            <a:endParaRPr lang="en-US" dirty="0"/>
          </a:p>
          <a:p>
            <a:pPr lvl="0"/>
            <a:r>
              <a:rPr lang="nl-NL" dirty="0"/>
              <a:t>Een </a:t>
            </a:r>
            <a:r>
              <a:rPr lang="nl-NL" b="1" dirty="0"/>
              <a:t>thesaurus</a:t>
            </a:r>
            <a:r>
              <a:rPr lang="nl-NL" dirty="0"/>
              <a:t> wordt vaak gebruikt als “</a:t>
            </a:r>
            <a:r>
              <a:rPr lang="nl-NL" dirty="0" err="1"/>
              <a:t>controlled</a:t>
            </a:r>
            <a:r>
              <a:rPr lang="nl-NL" dirty="0"/>
              <a:t> </a:t>
            </a:r>
            <a:r>
              <a:rPr lang="nl-NL" dirty="0" err="1"/>
              <a:t>vocabulary</a:t>
            </a:r>
            <a:r>
              <a:rPr lang="nl-NL" dirty="0"/>
              <a:t>” voor de classificatie van informatie. Het is een netwerk van onderling gerelateerde begrippen. </a:t>
            </a:r>
            <a:endParaRPr lang="en-US" dirty="0"/>
          </a:p>
          <a:p>
            <a:pPr lvl="0"/>
            <a:r>
              <a:rPr lang="nl-NL" dirty="0"/>
              <a:t>Een </a:t>
            </a:r>
            <a:r>
              <a:rPr lang="nl-NL" b="1" dirty="0"/>
              <a:t>ontologie</a:t>
            </a:r>
            <a:r>
              <a:rPr lang="nl-NL" dirty="0"/>
              <a:t> is een omvattende beschrijving van objecten, relaties en eigenschappen in een domein, gericht op een formalisering van de kennis over het domein en op ‘</a:t>
            </a:r>
            <a:r>
              <a:rPr lang="nl-NL" dirty="0" err="1"/>
              <a:t>reasoning</a:t>
            </a:r>
            <a:r>
              <a:rPr lang="nl-NL" dirty="0"/>
              <a:t>’, het afleiden van meer informatie. </a:t>
            </a:r>
            <a:endParaRPr lang="en-US" dirty="0"/>
          </a:p>
          <a:p>
            <a:pPr lvl="0"/>
            <a:r>
              <a:rPr lang="nl-NL" b="1" dirty="0"/>
              <a:t>Almanak/ROI:</a:t>
            </a:r>
            <a:r>
              <a:rPr lang="nl-NL" dirty="0"/>
              <a:t> bevat veel zaken die ook in de referentiedata van KOOP een rol spelen (overheidsorganisaties), maar biedt daarnaast veel meer: onderliggende organisatiestructuur, beschrijvende informatie, adresgegevens, bemensing. </a:t>
            </a:r>
            <a:endParaRPr lang="en-US" dirty="0"/>
          </a:p>
        </p:txBody>
      </p:sp>
    </p:spTree>
    <p:extLst>
      <p:ext uri="{BB962C8B-B14F-4D97-AF65-F5344CB8AC3E}">
        <p14:creationId xmlns:p14="http://schemas.microsoft.com/office/powerpoint/2010/main" val="250832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BB0A3-6CFA-4689-A211-B1B9D59A529B}"/>
              </a:ext>
            </a:extLst>
          </p:cNvPr>
          <p:cNvSpPr>
            <a:spLocks noGrp="1"/>
          </p:cNvSpPr>
          <p:nvPr>
            <p:ph type="title"/>
          </p:nvPr>
        </p:nvSpPr>
        <p:spPr/>
        <p:txBody>
          <a:bodyPr>
            <a:normAutofit fontScale="90000"/>
          </a:bodyPr>
          <a:lstStyle/>
          <a:p>
            <a:r>
              <a:rPr lang="en-US" dirty="0"/>
              <a:t>KOOP: </a:t>
            </a:r>
            <a:r>
              <a:rPr lang="en-US" dirty="0" err="1"/>
              <a:t>contentgedreven</a:t>
            </a:r>
            <a:r>
              <a:rPr lang="en-US" dirty="0"/>
              <a:t> </a:t>
            </a:r>
            <a:r>
              <a:rPr lang="en-US" dirty="0" err="1"/>
              <a:t>architectuur</a:t>
            </a:r>
            <a:br>
              <a:rPr lang="en-US" dirty="0"/>
            </a:br>
            <a:r>
              <a:rPr lang="en-US" dirty="0" err="1"/>
              <a:t>principes</a:t>
            </a:r>
            <a:endParaRPr lang="en-US" dirty="0"/>
          </a:p>
        </p:txBody>
      </p:sp>
      <p:sp>
        <p:nvSpPr>
          <p:cNvPr id="3" name="Tijdelijke aanduiding voor inhoud 2">
            <a:extLst>
              <a:ext uri="{FF2B5EF4-FFF2-40B4-BE49-F238E27FC236}">
                <a16:creationId xmlns:a16="http://schemas.microsoft.com/office/drawing/2014/main" id="{5114222E-9977-4900-A8DA-08EE2C2E772F}"/>
              </a:ext>
            </a:extLst>
          </p:cNvPr>
          <p:cNvSpPr>
            <a:spLocks noGrp="1"/>
          </p:cNvSpPr>
          <p:nvPr>
            <p:ph idx="1"/>
          </p:nvPr>
        </p:nvSpPr>
        <p:spPr/>
        <p:txBody>
          <a:bodyPr>
            <a:normAutofit fontScale="92500" lnSpcReduction="10000"/>
          </a:bodyPr>
          <a:lstStyle/>
          <a:p>
            <a:pPr marL="514350" indent="-514350">
              <a:buFont typeface="+mj-lt"/>
              <a:buAutoNum type="arabicPeriod"/>
            </a:pPr>
            <a:r>
              <a:rPr lang="nl-NL" dirty="0"/>
              <a:t>Single source </a:t>
            </a:r>
            <a:r>
              <a:rPr lang="nl-NL" dirty="0" err="1"/>
              <a:t>publishing</a:t>
            </a:r>
            <a:r>
              <a:rPr lang="nl-NL" dirty="0"/>
              <a:t>;</a:t>
            </a:r>
          </a:p>
          <a:p>
            <a:pPr marL="514350" indent="-514350">
              <a:buFont typeface="+mj-lt"/>
              <a:buAutoNum type="arabicPeriod"/>
            </a:pPr>
            <a:r>
              <a:rPr lang="nl-NL" dirty="0"/>
              <a:t>Specificeren in plaats van programmeren;</a:t>
            </a:r>
          </a:p>
          <a:p>
            <a:pPr marL="514350" indent="-514350">
              <a:buFont typeface="+mj-lt"/>
              <a:buAutoNum type="arabicPeriod"/>
            </a:pPr>
            <a:r>
              <a:rPr lang="nl-NL" dirty="0"/>
              <a:t>Werk met authentieke bronnen;</a:t>
            </a:r>
          </a:p>
          <a:p>
            <a:pPr marL="514350" indent="-514350">
              <a:buFont typeface="+mj-lt"/>
              <a:buAutoNum type="arabicPeriod"/>
            </a:pPr>
            <a:r>
              <a:rPr lang="nl-NL" dirty="0"/>
              <a:t>Bewaar de context waarbinnen publicaties tot stand zijn gekomen;</a:t>
            </a:r>
          </a:p>
          <a:p>
            <a:pPr marL="514350" indent="-514350">
              <a:buFont typeface="+mj-lt"/>
              <a:buAutoNum type="arabicPeriod"/>
            </a:pPr>
            <a:r>
              <a:rPr lang="nl-NL" dirty="0"/>
              <a:t>Pipelines als mechanisme om processen in te richten;</a:t>
            </a:r>
          </a:p>
          <a:p>
            <a:pPr marL="514350" indent="-514350">
              <a:buFont typeface="+mj-lt"/>
              <a:buAutoNum type="arabicPeriod"/>
            </a:pPr>
            <a:r>
              <a:rPr lang="nl-NL" dirty="0"/>
              <a:t>Transparantie, beveiliging, traceerbaarheid zijn ingebouwd.</a:t>
            </a:r>
          </a:p>
        </p:txBody>
      </p:sp>
    </p:spTree>
    <p:extLst>
      <p:ext uri="{BB962C8B-B14F-4D97-AF65-F5344CB8AC3E}">
        <p14:creationId xmlns:p14="http://schemas.microsoft.com/office/powerpoint/2010/main" val="3034816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BAF706-F1EB-492E-90DE-99B1D8EB12E7}"/>
              </a:ext>
            </a:extLst>
          </p:cNvPr>
          <p:cNvSpPr>
            <a:spLocks noGrp="1"/>
          </p:cNvSpPr>
          <p:nvPr>
            <p:ph type="title"/>
          </p:nvPr>
        </p:nvSpPr>
        <p:spPr/>
        <p:txBody>
          <a:bodyPr>
            <a:normAutofit fontScale="90000"/>
          </a:bodyPr>
          <a:lstStyle/>
          <a:p>
            <a:r>
              <a:rPr lang="en-US" dirty="0"/>
              <a:t>KOOP </a:t>
            </a:r>
            <a:r>
              <a:rPr lang="en-US" dirty="0" err="1"/>
              <a:t>architectuurprincipe</a:t>
            </a:r>
            <a:r>
              <a:rPr lang="en-US" dirty="0"/>
              <a:t>: </a:t>
            </a:r>
            <a:r>
              <a:rPr lang="en-US" dirty="0" err="1"/>
              <a:t>werk</a:t>
            </a:r>
            <a:r>
              <a:rPr lang="en-US" dirty="0"/>
              <a:t> met </a:t>
            </a:r>
            <a:r>
              <a:rPr lang="en-US" dirty="0" err="1"/>
              <a:t>authentieke</a:t>
            </a:r>
            <a:r>
              <a:rPr lang="en-US" dirty="0"/>
              <a:t> </a:t>
            </a:r>
            <a:r>
              <a:rPr lang="en-US" dirty="0" err="1"/>
              <a:t>bronnen</a:t>
            </a:r>
            <a:endParaRPr lang="en-US" dirty="0"/>
          </a:p>
        </p:txBody>
      </p:sp>
      <p:sp>
        <p:nvSpPr>
          <p:cNvPr id="3" name="Tijdelijke aanduiding voor inhoud 2">
            <a:extLst>
              <a:ext uri="{FF2B5EF4-FFF2-40B4-BE49-F238E27FC236}">
                <a16:creationId xmlns:a16="http://schemas.microsoft.com/office/drawing/2014/main" id="{3F94D930-8A5D-4DED-B33E-8F80FDB5C45E}"/>
              </a:ext>
            </a:extLst>
          </p:cNvPr>
          <p:cNvSpPr>
            <a:spLocks noGrp="1"/>
          </p:cNvSpPr>
          <p:nvPr>
            <p:ph idx="1"/>
          </p:nvPr>
        </p:nvSpPr>
        <p:spPr/>
        <p:txBody>
          <a:bodyPr>
            <a:normAutofit fontScale="62500" lnSpcReduction="20000"/>
          </a:bodyPr>
          <a:lstStyle/>
          <a:p>
            <a:pPr marL="0" indent="0">
              <a:buNone/>
            </a:pPr>
            <a:r>
              <a:rPr lang="nl-NL" dirty="0"/>
              <a:t>Van alle gegevens moet duidelijk zijn wat de authentieke bron is en wie daarvoor verantwoordelijk is. Afnemers mogen kopieën trekken als ze dat handig vinden vanuit het oogpunt van performance/robuustheid, maar dat ontslaat ze niet van de plicht om een mechanisme in te bouwen dat wijzigingen in de bron doorkomen in hun omgeving.</a:t>
            </a:r>
          </a:p>
          <a:p>
            <a:endParaRPr lang="nl-NL" dirty="0"/>
          </a:p>
          <a:p>
            <a:pPr marL="0" indent="0">
              <a:buNone/>
            </a:pPr>
            <a:r>
              <a:rPr lang="nl-NL" dirty="0"/>
              <a:t>Implicaties</a:t>
            </a:r>
          </a:p>
          <a:p>
            <a:r>
              <a:rPr lang="nl-NL" dirty="0"/>
              <a:t>Beheer en verstrekking van waardenlijsten, schema’s en dergelijke wordt zoveel mogelijk gecentraliseerd;</a:t>
            </a:r>
            <a:endParaRPr lang="en-US" dirty="0"/>
          </a:p>
          <a:p>
            <a:r>
              <a:rPr lang="nl-NL" dirty="0"/>
              <a:t>De centrale voorziening ondersteunt </a:t>
            </a:r>
            <a:r>
              <a:rPr lang="nl-NL" dirty="0" err="1"/>
              <a:t>versionering</a:t>
            </a:r>
            <a:r>
              <a:rPr lang="nl-NL" dirty="0"/>
              <a:t> en actieve/voorlopige versies. </a:t>
            </a:r>
            <a:endParaRPr lang="en-US" dirty="0"/>
          </a:p>
          <a:p>
            <a:r>
              <a:rPr lang="nl-NL" dirty="0"/>
              <a:t>Systemen mogen lokaal een kopie opslaan, maar de bron is altijd leidend.</a:t>
            </a:r>
            <a:endParaRPr lang="en-US" dirty="0"/>
          </a:p>
          <a:p>
            <a:r>
              <a:rPr lang="nl-NL" dirty="0"/>
              <a:t>De uitwisseling tussen systeem en bron vindt plaats op basis van URL’s.</a:t>
            </a:r>
            <a:endParaRPr lang="en-US" dirty="0"/>
          </a:p>
        </p:txBody>
      </p:sp>
    </p:spTree>
    <p:extLst>
      <p:ext uri="{BB962C8B-B14F-4D97-AF65-F5344CB8AC3E}">
        <p14:creationId xmlns:p14="http://schemas.microsoft.com/office/powerpoint/2010/main" val="397815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DA1DC-F883-42E8-AE0B-4870327C7840}"/>
              </a:ext>
            </a:extLst>
          </p:cNvPr>
          <p:cNvSpPr>
            <a:spLocks noGrp="1"/>
          </p:cNvSpPr>
          <p:nvPr>
            <p:ph type="title"/>
          </p:nvPr>
        </p:nvSpPr>
        <p:spPr/>
        <p:txBody>
          <a:bodyPr/>
          <a:lstStyle/>
          <a:p>
            <a:r>
              <a:rPr lang="en-US" dirty="0"/>
              <a:t>GOV.UK Registers</a:t>
            </a:r>
          </a:p>
        </p:txBody>
      </p:sp>
      <p:sp>
        <p:nvSpPr>
          <p:cNvPr id="6" name="Tijdelijke aanduiding voor inhoud 5">
            <a:extLst>
              <a:ext uri="{FF2B5EF4-FFF2-40B4-BE49-F238E27FC236}">
                <a16:creationId xmlns:a16="http://schemas.microsoft.com/office/drawing/2014/main" id="{00394518-EC96-4CF2-9911-BF2CA90D22C4}"/>
              </a:ext>
            </a:extLst>
          </p:cNvPr>
          <p:cNvSpPr>
            <a:spLocks noGrp="1"/>
          </p:cNvSpPr>
          <p:nvPr>
            <p:ph idx="1"/>
          </p:nvPr>
        </p:nvSpPr>
        <p:spPr>
          <a:xfrm>
            <a:off x="457200" y="1600200"/>
            <a:ext cx="8229600" cy="4983162"/>
          </a:xfrm>
        </p:spPr>
        <p:txBody>
          <a:bodyPr>
            <a:normAutofit fontScale="550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err="1"/>
              <a:t>Bron</a:t>
            </a:r>
            <a:r>
              <a:rPr lang="en-US" dirty="0"/>
              <a:t>: </a:t>
            </a:r>
            <a:r>
              <a:rPr lang="en-US" dirty="0">
                <a:hlinkClick r:id="rId2"/>
              </a:rPr>
              <a:t>https://gds.blog.gov.uk/2016/03/11/getting-from-data-to-registers/</a:t>
            </a:r>
            <a:endParaRPr lang="en-US" dirty="0"/>
          </a:p>
        </p:txBody>
      </p:sp>
      <p:pic>
        <p:nvPicPr>
          <p:cNvPr id="7" name="Tijdelijke aanduiding voor inhoud 3" descr="Registers poster featuring list of characteristics available here: https://gds.blog.gov.uk/2015/10/13/the-characteristics-of-a-register/ ">
            <a:extLst>
              <a:ext uri="{FF2B5EF4-FFF2-40B4-BE49-F238E27FC236}">
                <a16:creationId xmlns:a16="http://schemas.microsoft.com/office/drawing/2014/main" id="{77641224-D951-4712-8948-4C28AA27C58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26571" y="1417638"/>
            <a:ext cx="8229600" cy="4708525"/>
          </a:xfrm>
          <a:prstGeom prst="rect">
            <a:avLst/>
          </a:prstGeom>
          <a:noFill/>
          <a:ln>
            <a:noFill/>
          </a:ln>
        </p:spPr>
      </p:pic>
    </p:spTree>
    <p:extLst>
      <p:ext uri="{BB962C8B-B14F-4D97-AF65-F5344CB8AC3E}">
        <p14:creationId xmlns:p14="http://schemas.microsoft.com/office/powerpoint/2010/main" val="174512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sp>
        <p:nvSpPr>
          <p:cNvPr id="3" name="Tijdelijke aanduiding voor inhoud 2"/>
          <p:cNvSpPr>
            <a:spLocks noGrp="1"/>
          </p:cNvSpPr>
          <p:nvPr>
            <p:ph idx="1"/>
          </p:nvPr>
        </p:nvSpPr>
        <p:spPr/>
        <p:txBody>
          <a:bodyPr>
            <a:normAutofit/>
          </a:bodyPr>
          <a:lstStyle/>
          <a:p>
            <a:pPr lvl="0"/>
            <a:r>
              <a:rPr lang="en-US" dirty="0"/>
              <a:t>Interne </a:t>
            </a:r>
            <a:r>
              <a:rPr lang="en-US" dirty="0" err="1"/>
              <a:t>behoefte</a:t>
            </a:r>
            <a:r>
              <a:rPr lang="en-US" dirty="0"/>
              <a:t> KOOP</a:t>
            </a:r>
          </a:p>
          <a:p>
            <a:pPr marL="0" lvl="0" indent="0">
              <a:buNone/>
            </a:pPr>
            <a:r>
              <a:rPr lang="en-US" dirty="0"/>
              <a:t>	=&gt; </a:t>
            </a:r>
            <a:r>
              <a:rPr lang="en-US" dirty="0" err="1"/>
              <a:t>centrale</a:t>
            </a:r>
            <a:r>
              <a:rPr lang="en-US" dirty="0"/>
              <a:t> </a:t>
            </a:r>
            <a:r>
              <a:rPr lang="en-US" dirty="0" err="1"/>
              <a:t>voorziening</a:t>
            </a:r>
            <a:r>
              <a:rPr lang="en-US" dirty="0"/>
              <a:t> </a:t>
            </a:r>
            <a:r>
              <a:rPr lang="en-US" dirty="0" err="1"/>
              <a:t>voor</a:t>
            </a:r>
            <a:r>
              <a:rPr lang="en-US" dirty="0"/>
              <a:t> </a:t>
            </a:r>
            <a:r>
              <a:rPr lang="en-US" dirty="0" err="1"/>
              <a:t>referentiedata</a:t>
            </a:r>
            <a:endParaRPr lang="en-US" dirty="0"/>
          </a:p>
          <a:p>
            <a:pPr marL="0" lvl="0" indent="0">
              <a:buNone/>
            </a:pPr>
            <a:endParaRPr lang="en-US" dirty="0"/>
          </a:p>
          <a:p>
            <a:pPr lvl="0"/>
            <a:r>
              <a:rPr lang="en-US" dirty="0" err="1"/>
              <a:t>Overeenkomstige</a:t>
            </a:r>
            <a:r>
              <a:rPr lang="en-US" dirty="0"/>
              <a:t> </a:t>
            </a:r>
            <a:r>
              <a:rPr lang="en-US" dirty="0" err="1"/>
              <a:t>behoeften</a:t>
            </a:r>
            <a:r>
              <a:rPr lang="en-US" dirty="0"/>
              <a:t> </a:t>
            </a:r>
            <a:r>
              <a:rPr lang="en-US" dirty="0" err="1"/>
              <a:t>bij</a:t>
            </a:r>
            <a:r>
              <a:rPr lang="en-US" dirty="0"/>
              <a:t> </a:t>
            </a:r>
            <a:r>
              <a:rPr lang="en-US" dirty="0" err="1"/>
              <a:t>andere</a:t>
            </a:r>
            <a:r>
              <a:rPr lang="en-US" dirty="0"/>
              <a:t> (</a:t>
            </a:r>
            <a:r>
              <a:rPr lang="en-US" dirty="0" err="1"/>
              <a:t>overheids</a:t>
            </a:r>
            <a:r>
              <a:rPr lang="en-US" dirty="0"/>
              <a:t>-)</a:t>
            </a:r>
            <a:r>
              <a:rPr lang="en-US" dirty="0" err="1"/>
              <a:t>partijen</a:t>
            </a:r>
            <a:endParaRPr lang="en-US" dirty="0"/>
          </a:p>
          <a:p>
            <a:pPr marL="0" lvl="0" indent="0">
              <a:buNone/>
            </a:pPr>
            <a:r>
              <a:rPr lang="en-US" dirty="0"/>
              <a:t>	</a:t>
            </a:r>
          </a:p>
        </p:txBody>
      </p:sp>
    </p:spTree>
    <p:extLst>
      <p:ext uri="{BB962C8B-B14F-4D97-AF65-F5344CB8AC3E}">
        <p14:creationId xmlns:p14="http://schemas.microsoft.com/office/powerpoint/2010/main" val="3090920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28F58-7679-404E-9A5D-6C20AEB31189}"/>
              </a:ext>
            </a:extLst>
          </p:cNvPr>
          <p:cNvSpPr>
            <a:spLocks noGrp="1"/>
          </p:cNvSpPr>
          <p:nvPr>
            <p:ph type="title"/>
          </p:nvPr>
        </p:nvSpPr>
        <p:spPr/>
        <p:txBody>
          <a:bodyPr>
            <a:normAutofit fontScale="90000"/>
          </a:bodyPr>
          <a:lstStyle/>
          <a:p>
            <a:r>
              <a:rPr lang="en-US" dirty="0"/>
              <a:t>PLDN ORKA </a:t>
            </a:r>
            <a:r>
              <a:rPr lang="en-US" dirty="0" err="1"/>
              <a:t>Referentiegegevens</a:t>
            </a:r>
            <a:r>
              <a:rPr lang="en-US" dirty="0"/>
              <a:t> </a:t>
            </a:r>
            <a:r>
              <a:rPr lang="en-US" dirty="0" err="1"/>
              <a:t>en</a:t>
            </a:r>
            <a:r>
              <a:rPr lang="en-US" dirty="0"/>
              <a:t> Linked Data </a:t>
            </a:r>
            <a:r>
              <a:rPr lang="en-US" dirty="0" err="1"/>
              <a:t>Werkgroep</a:t>
            </a:r>
            <a:br>
              <a:rPr lang="en-US" dirty="0"/>
            </a:br>
            <a:endParaRPr lang="en-US" dirty="0"/>
          </a:p>
        </p:txBody>
      </p:sp>
      <p:sp>
        <p:nvSpPr>
          <p:cNvPr id="3" name="Tijdelijke aanduiding voor inhoud 2">
            <a:extLst>
              <a:ext uri="{FF2B5EF4-FFF2-40B4-BE49-F238E27FC236}">
                <a16:creationId xmlns:a16="http://schemas.microsoft.com/office/drawing/2014/main" id="{F4667C29-A2DC-4FE7-A26F-C0F5D652F586}"/>
              </a:ext>
            </a:extLst>
          </p:cNvPr>
          <p:cNvSpPr>
            <a:spLocks noGrp="1"/>
          </p:cNvSpPr>
          <p:nvPr>
            <p:ph idx="1"/>
          </p:nvPr>
        </p:nvSpPr>
        <p:spPr/>
        <p:txBody>
          <a:bodyPr>
            <a:normAutofit fontScale="62500" lnSpcReduction="20000"/>
          </a:bodyPr>
          <a:lstStyle/>
          <a:p>
            <a:pPr marL="0" indent="0">
              <a:buNone/>
            </a:pPr>
            <a:r>
              <a:rPr lang="nl-NL" dirty="0"/>
              <a:t>Ambitie – Resultaten: </a:t>
            </a:r>
          </a:p>
          <a:p>
            <a:r>
              <a:rPr lang="nl-NL" dirty="0"/>
              <a:t>Begrippenkader: een binnen de Nederlandse overheid geaccepteerd, praktisch begrippenkader (ontologie) op het gebied van referentiegegevens. </a:t>
            </a:r>
          </a:p>
          <a:p>
            <a:r>
              <a:rPr lang="nl-NL" dirty="0"/>
              <a:t>Open source tools (</a:t>
            </a:r>
            <a:r>
              <a:rPr lang="nl-NL" dirty="0" err="1"/>
              <a:t>obv</a:t>
            </a:r>
            <a:r>
              <a:rPr lang="nl-NL" dirty="0"/>
              <a:t> LD technologie) waarmee referentiegegevens (zowel de eenvoudige waardenlijsten/enumeraties als de complexere) kunnen worden bijgehouden, gepresenteerd en beschikbaar gesteld. </a:t>
            </a:r>
          </a:p>
          <a:p>
            <a:r>
              <a:rPr lang="nl-NL" dirty="0"/>
              <a:t>Veilige, compliant service (gebaseerd op bovenstaande tools) die door overheidsinstanties (en daarbuiten) gebruikt kan worden om eigen referentiegegevens te beheren, te presenteren en (gecontroleerd) ter beschikking te stellen (in diverse vormen).</a:t>
            </a:r>
          </a:p>
          <a:p>
            <a:r>
              <a:rPr lang="nl-NL" dirty="0" err="1"/>
              <a:t>Roadmap</a:t>
            </a:r>
            <a:r>
              <a:rPr lang="nl-NL" dirty="0"/>
              <a:t> professionalisering: een stappenplan i.c.m. verzameling van best-</a:t>
            </a:r>
            <a:r>
              <a:rPr lang="nl-NL" dirty="0" err="1"/>
              <a:t>practices</a:t>
            </a:r>
            <a:r>
              <a:rPr lang="nl-NL" dirty="0"/>
              <a:t> om het referentiegegevensbeheer van een organisatie op orde te krijgen (met behulp van bovenstaande zaken). </a:t>
            </a:r>
          </a:p>
          <a:p>
            <a:endParaRPr lang="nl-NL" dirty="0"/>
          </a:p>
          <a:p>
            <a:pPr marL="0" indent="0">
              <a:buNone/>
            </a:pPr>
            <a:r>
              <a:rPr lang="nl-NL" dirty="0"/>
              <a:t>(bron: presentatie Jan </a:t>
            </a:r>
            <a:r>
              <a:rPr lang="nl-NL" dirty="0" err="1"/>
              <a:t>Campschroer</a:t>
            </a:r>
            <a:r>
              <a:rPr lang="nl-NL" dirty="0"/>
              <a:t> PLDN 6-12-2017) </a:t>
            </a:r>
            <a:endParaRPr lang="en-US" dirty="0"/>
          </a:p>
        </p:txBody>
      </p:sp>
      <p:pic>
        <p:nvPicPr>
          <p:cNvPr id="4" name="Afbeelding 3">
            <a:extLst>
              <a:ext uri="{FF2B5EF4-FFF2-40B4-BE49-F238E27FC236}">
                <a16:creationId xmlns:a16="http://schemas.microsoft.com/office/drawing/2014/main" id="{9E5E8AE3-FE45-4CE7-87AD-BAD7702CE485}"/>
              </a:ext>
            </a:extLst>
          </p:cNvPr>
          <p:cNvPicPr>
            <a:picLocks noChangeAspect="1"/>
          </p:cNvPicPr>
          <p:nvPr/>
        </p:nvPicPr>
        <p:blipFill>
          <a:blip r:embed="rId2"/>
          <a:stretch>
            <a:fillRect/>
          </a:stretch>
        </p:blipFill>
        <p:spPr>
          <a:xfrm>
            <a:off x="6051913" y="5354637"/>
            <a:ext cx="3105150" cy="1228725"/>
          </a:xfrm>
          <a:prstGeom prst="rect">
            <a:avLst/>
          </a:prstGeom>
        </p:spPr>
      </p:pic>
    </p:spTree>
    <p:extLst>
      <p:ext uri="{BB962C8B-B14F-4D97-AF65-F5344CB8AC3E}">
        <p14:creationId xmlns:p14="http://schemas.microsoft.com/office/powerpoint/2010/main" val="116681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sp>
        <p:nvSpPr>
          <p:cNvPr id="3" name="Tijdelijke aanduiding voor inhoud 2"/>
          <p:cNvSpPr>
            <a:spLocks noGrp="1"/>
          </p:cNvSpPr>
          <p:nvPr>
            <p:ph idx="1"/>
          </p:nvPr>
        </p:nvSpPr>
        <p:spPr/>
        <p:txBody>
          <a:bodyPr>
            <a:normAutofit fontScale="92500" lnSpcReduction="10000"/>
          </a:bodyPr>
          <a:lstStyle/>
          <a:p>
            <a:pPr lvl="0"/>
            <a:r>
              <a:rPr lang="en-US" dirty="0"/>
              <a:t>Interne </a:t>
            </a:r>
            <a:r>
              <a:rPr lang="en-US" dirty="0" err="1"/>
              <a:t>behoefte</a:t>
            </a:r>
            <a:r>
              <a:rPr lang="en-US" dirty="0"/>
              <a:t> KOOP</a:t>
            </a:r>
          </a:p>
          <a:p>
            <a:pPr marL="0" lvl="0" indent="0">
              <a:buNone/>
            </a:pPr>
            <a:r>
              <a:rPr lang="en-US" dirty="0"/>
              <a:t>	=&gt; </a:t>
            </a:r>
            <a:r>
              <a:rPr lang="en-US" dirty="0" err="1"/>
              <a:t>centrale</a:t>
            </a:r>
            <a:r>
              <a:rPr lang="en-US" dirty="0"/>
              <a:t> </a:t>
            </a:r>
            <a:r>
              <a:rPr lang="en-US" dirty="0" err="1"/>
              <a:t>voorziening</a:t>
            </a:r>
            <a:r>
              <a:rPr lang="en-US" dirty="0"/>
              <a:t> </a:t>
            </a:r>
            <a:r>
              <a:rPr lang="en-US" dirty="0" err="1"/>
              <a:t>voor</a:t>
            </a:r>
            <a:r>
              <a:rPr lang="en-US" dirty="0"/>
              <a:t> </a:t>
            </a:r>
            <a:r>
              <a:rPr lang="en-US" dirty="0" err="1"/>
              <a:t>referentiedata</a:t>
            </a:r>
            <a:endParaRPr lang="en-US" dirty="0"/>
          </a:p>
          <a:p>
            <a:pPr marL="0" lvl="0" indent="0">
              <a:buNone/>
            </a:pPr>
            <a:endParaRPr lang="en-US" dirty="0"/>
          </a:p>
          <a:p>
            <a:pPr lvl="0"/>
            <a:r>
              <a:rPr lang="en-US" dirty="0" err="1"/>
              <a:t>Overeenkomstige</a:t>
            </a:r>
            <a:r>
              <a:rPr lang="en-US" dirty="0"/>
              <a:t> </a:t>
            </a:r>
            <a:r>
              <a:rPr lang="en-US" dirty="0" err="1"/>
              <a:t>behoeften</a:t>
            </a:r>
            <a:r>
              <a:rPr lang="en-US" dirty="0"/>
              <a:t> </a:t>
            </a:r>
            <a:r>
              <a:rPr lang="en-US" dirty="0" err="1"/>
              <a:t>bij</a:t>
            </a:r>
            <a:r>
              <a:rPr lang="en-US" dirty="0"/>
              <a:t> </a:t>
            </a:r>
            <a:r>
              <a:rPr lang="en-US" dirty="0" err="1"/>
              <a:t>andere</a:t>
            </a:r>
            <a:r>
              <a:rPr lang="en-US" dirty="0"/>
              <a:t> (</a:t>
            </a:r>
            <a:r>
              <a:rPr lang="en-US" dirty="0" err="1"/>
              <a:t>overheids</a:t>
            </a:r>
            <a:r>
              <a:rPr lang="en-US" dirty="0"/>
              <a:t>-)</a:t>
            </a:r>
            <a:r>
              <a:rPr lang="en-US" dirty="0" err="1"/>
              <a:t>partijen</a:t>
            </a:r>
            <a:endParaRPr lang="en-US" dirty="0"/>
          </a:p>
          <a:p>
            <a:pPr marL="0" lvl="0" indent="0">
              <a:buNone/>
            </a:pPr>
            <a:r>
              <a:rPr lang="en-US" dirty="0"/>
              <a:t>	=&gt; </a:t>
            </a:r>
            <a:r>
              <a:rPr lang="en-US" dirty="0" err="1"/>
              <a:t>gemeenschappelijke</a:t>
            </a:r>
            <a:r>
              <a:rPr lang="en-US" dirty="0"/>
              <a:t> </a:t>
            </a:r>
            <a:r>
              <a:rPr lang="en-US" dirty="0" err="1"/>
              <a:t>voorziening</a:t>
            </a:r>
            <a:r>
              <a:rPr lang="en-US" dirty="0"/>
              <a:t> </a:t>
            </a:r>
            <a:r>
              <a:rPr lang="en-US" dirty="0" err="1"/>
              <a:t>voor</a:t>
            </a:r>
            <a:r>
              <a:rPr lang="en-US" dirty="0"/>
              <a:t> </a:t>
            </a:r>
          </a:p>
          <a:p>
            <a:pPr marL="0" lvl="0" indent="0">
              <a:buNone/>
            </a:pPr>
            <a:r>
              <a:rPr lang="en-US" dirty="0"/>
              <a:t>		</a:t>
            </a:r>
            <a:r>
              <a:rPr lang="en-US" dirty="0" err="1"/>
              <a:t>decentraal</a:t>
            </a:r>
            <a:r>
              <a:rPr lang="en-US" dirty="0"/>
              <a:t>/</a:t>
            </a:r>
            <a:r>
              <a:rPr lang="en-US" dirty="0" err="1"/>
              <a:t>federatief</a:t>
            </a:r>
            <a:r>
              <a:rPr lang="en-US" dirty="0"/>
              <a:t> </a:t>
            </a:r>
            <a:r>
              <a:rPr lang="en-US" dirty="0" err="1"/>
              <a:t>beheerde</a:t>
            </a:r>
            <a:endParaRPr lang="en-US" dirty="0"/>
          </a:p>
          <a:p>
            <a:pPr marL="0" lvl="0" indent="0">
              <a:buNone/>
            </a:pPr>
            <a:r>
              <a:rPr lang="en-US" dirty="0"/>
              <a:t>		</a:t>
            </a:r>
            <a:r>
              <a:rPr lang="en-US" dirty="0" err="1"/>
              <a:t>referentiedata</a:t>
            </a:r>
            <a:endParaRPr lang="en-US" dirty="0"/>
          </a:p>
          <a:p>
            <a:pPr marL="0" lvl="0" indent="0">
              <a:buNone/>
            </a:pPr>
            <a:r>
              <a:rPr lang="en-US" dirty="0"/>
              <a:t>		=&gt; </a:t>
            </a:r>
            <a:r>
              <a:rPr lang="en-US" dirty="0" err="1"/>
              <a:t>geautoriseerde</a:t>
            </a:r>
            <a:r>
              <a:rPr lang="en-US" dirty="0"/>
              <a:t> </a:t>
            </a:r>
            <a:r>
              <a:rPr lang="en-US" dirty="0" err="1"/>
              <a:t>bronhouders</a:t>
            </a:r>
            <a:endParaRPr lang="en-US" dirty="0"/>
          </a:p>
        </p:txBody>
      </p:sp>
    </p:spTree>
    <p:extLst>
      <p:ext uri="{BB962C8B-B14F-4D97-AF65-F5344CB8AC3E}">
        <p14:creationId xmlns:p14="http://schemas.microsoft.com/office/powerpoint/2010/main" val="2202018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a:t>PoC</a:t>
            </a:r>
            <a:r>
              <a:rPr lang="nl-NL" dirty="0"/>
              <a:t>: </a:t>
            </a:r>
            <a:r>
              <a:rPr lang="nl-NL" dirty="0" err="1"/>
              <a:t>tooling</a:t>
            </a:r>
            <a:endParaRPr lang="nl-NL" dirty="0"/>
          </a:p>
        </p:txBody>
      </p:sp>
      <p:sp>
        <p:nvSpPr>
          <p:cNvPr id="3" name="Tijdelijke aanduiding voor inhoud 2"/>
          <p:cNvSpPr>
            <a:spLocks noGrp="1"/>
          </p:cNvSpPr>
          <p:nvPr>
            <p:ph idx="1"/>
          </p:nvPr>
        </p:nvSpPr>
        <p:spPr/>
        <p:txBody>
          <a:bodyPr>
            <a:normAutofit fontScale="92500"/>
          </a:bodyPr>
          <a:lstStyle/>
          <a:p>
            <a:pPr lvl="0"/>
            <a:r>
              <a:rPr lang="en-US" dirty="0" err="1"/>
              <a:t>Kandidaat-oplossing</a:t>
            </a:r>
            <a:r>
              <a:rPr lang="en-US" dirty="0"/>
              <a:t> #1: </a:t>
            </a:r>
            <a:r>
              <a:rPr lang="nl-NL" dirty="0"/>
              <a:t>GOV.UK Open Registers </a:t>
            </a:r>
            <a:r>
              <a:rPr lang="en-US" dirty="0"/>
              <a:t> (</a:t>
            </a:r>
            <a:r>
              <a:rPr lang="en-US" dirty="0">
                <a:hlinkClick r:id="rId2"/>
              </a:rPr>
              <a:t>https://www.registers.service.gov.uk/registers</a:t>
            </a:r>
            <a:r>
              <a:rPr lang="en-US" dirty="0"/>
              <a:t>)</a:t>
            </a:r>
          </a:p>
          <a:p>
            <a:pPr lvl="1"/>
            <a:r>
              <a:rPr lang="en-US" dirty="0" err="1"/>
              <a:t>Oplossing</a:t>
            </a:r>
            <a:r>
              <a:rPr lang="en-US" dirty="0"/>
              <a:t> </a:t>
            </a:r>
            <a:r>
              <a:rPr lang="en-US" dirty="0" err="1"/>
              <a:t>voor</a:t>
            </a:r>
            <a:r>
              <a:rPr lang="en-US" dirty="0"/>
              <a:t> </a:t>
            </a:r>
            <a:r>
              <a:rPr lang="en-US" dirty="0" err="1"/>
              <a:t>beheer</a:t>
            </a:r>
            <a:r>
              <a:rPr lang="en-US" dirty="0"/>
              <a:t> </a:t>
            </a:r>
            <a:r>
              <a:rPr lang="en-US" dirty="0" err="1"/>
              <a:t>waardelijsten</a:t>
            </a:r>
            <a:r>
              <a:rPr lang="en-US" dirty="0"/>
              <a:t>: </a:t>
            </a:r>
            <a:r>
              <a:rPr lang="en-US" dirty="0" err="1"/>
              <a:t>termen</a:t>
            </a:r>
            <a:r>
              <a:rPr lang="en-US" dirty="0"/>
              <a:t> </a:t>
            </a:r>
            <a:r>
              <a:rPr lang="en-US" dirty="0" err="1"/>
              <a:t>vormen</a:t>
            </a:r>
            <a:r>
              <a:rPr lang="en-US" dirty="0"/>
              <a:t> </a:t>
            </a:r>
            <a:r>
              <a:rPr lang="en-US" dirty="0" err="1"/>
              <a:t>onlosmakelijk</a:t>
            </a:r>
            <a:r>
              <a:rPr lang="en-US" dirty="0"/>
              <a:t> </a:t>
            </a:r>
            <a:r>
              <a:rPr lang="en-US" dirty="0" err="1"/>
              <a:t>onderdeel</a:t>
            </a:r>
            <a:r>
              <a:rPr lang="en-US" dirty="0"/>
              <a:t> van </a:t>
            </a:r>
            <a:r>
              <a:rPr lang="en-US" dirty="0" err="1"/>
              <a:t>een</a:t>
            </a:r>
            <a:r>
              <a:rPr lang="en-US" dirty="0"/>
              <a:t> </a:t>
            </a:r>
            <a:r>
              <a:rPr lang="en-US" dirty="0" err="1"/>
              <a:t>lijst</a:t>
            </a:r>
            <a:r>
              <a:rPr lang="en-US" dirty="0"/>
              <a:t>/set</a:t>
            </a:r>
          </a:p>
          <a:p>
            <a:pPr lvl="0"/>
            <a:r>
              <a:rPr lang="en-US" dirty="0" err="1"/>
              <a:t>Kandidaat-oplossing</a:t>
            </a:r>
            <a:r>
              <a:rPr lang="en-US" dirty="0"/>
              <a:t> # 2: </a:t>
            </a:r>
            <a:r>
              <a:rPr lang="nl-NL" dirty="0"/>
              <a:t>data.gov.uk </a:t>
            </a:r>
            <a:r>
              <a:rPr lang="nl-NL" dirty="0" err="1"/>
              <a:t>registry</a:t>
            </a:r>
            <a:r>
              <a:rPr lang="nl-NL" dirty="0"/>
              <a:t> </a:t>
            </a:r>
            <a:r>
              <a:rPr lang="nl-NL" dirty="0" err="1"/>
              <a:t>core</a:t>
            </a:r>
            <a:r>
              <a:rPr lang="nl-NL" dirty="0"/>
              <a:t> (</a:t>
            </a:r>
            <a:r>
              <a:rPr lang="nl-NL" dirty="0">
                <a:hlinkClick r:id="rId3"/>
              </a:rPr>
              <a:t>http://environment.data.gov.uk/registry/</a:t>
            </a:r>
            <a:r>
              <a:rPr lang="nl-NL" dirty="0"/>
              <a:t>)</a:t>
            </a:r>
            <a:endParaRPr lang="en-US" dirty="0"/>
          </a:p>
          <a:p>
            <a:pPr lvl="1"/>
            <a:r>
              <a:rPr lang="en-US" dirty="0" err="1"/>
              <a:t>Oplossing</a:t>
            </a:r>
            <a:r>
              <a:rPr lang="en-US" dirty="0"/>
              <a:t> </a:t>
            </a:r>
            <a:r>
              <a:rPr lang="en-US" dirty="0" err="1"/>
              <a:t>voor</a:t>
            </a:r>
            <a:r>
              <a:rPr lang="en-US" dirty="0"/>
              <a:t> </a:t>
            </a:r>
            <a:r>
              <a:rPr lang="en-US" dirty="0" err="1"/>
              <a:t>beheer</a:t>
            </a:r>
            <a:r>
              <a:rPr lang="en-US" dirty="0"/>
              <a:t> </a:t>
            </a:r>
            <a:r>
              <a:rPr lang="en-US" dirty="0" err="1"/>
              <a:t>begrippenkader</a:t>
            </a:r>
            <a:r>
              <a:rPr lang="en-US" dirty="0"/>
              <a:t>: </a:t>
            </a:r>
            <a:r>
              <a:rPr lang="en-US" dirty="0" err="1"/>
              <a:t>een</a:t>
            </a:r>
            <a:r>
              <a:rPr lang="en-US" dirty="0"/>
              <a:t> term </a:t>
            </a:r>
            <a:r>
              <a:rPr lang="en-US" dirty="0" err="1"/>
              <a:t>kan</a:t>
            </a:r>
            <a:r>
              <a:rPr lang="en-US" dirty="0"/>
              <a:t> in </a:t>
            </a:r>
            <a:r>
              <a:rPr lang="en-US" dirty="0" err="1"/>
              <a:t>meerdere</a:t>
            </a:r>
            <a:r>
              <a:rPr lang="en-US" dirty="0"/>
              <a:t> </a:t>
            </a:r>
            <a:r>
              <a:rPr lang="en-US" dirty="0" err="1"/>
              <a:t>lijsten</a:t>
            </a:r>
            <a:r>
              <a:rPr lang="en-US" dirty="0"/>
              <a:t>/sets </a:t>
            </a:r>
            <a:r>
              <a:rPr lang="en-US" dirty="0" err="1"/>
              <a:t>opgenomen</a:t>
            </a:r>
            <a:r>
              <a:rPr lang="en-US" dirty="0"/>
              <a:t> </a:t>
            </a:r>
            <a:r>
              <a:rPr lang="en-US" dirty="0" err="1"/>
              <a:t>worden</a:t>
            </a:r>
            <a:endParaRPr lang="en-US" dirty="0"/>
          </a:p>
        </p:txBody>
      </p:sp>
    </p:spTree>
    <p:extLst>
      <p:ext uri="{BB962C8B-B14F-4D97-AF65-F5344CB8AC3E}">
        <p14:creationId xmlns:p14="http://schemas.microsoft.com/office/powerpoint/2010/main" val="4126671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25505</TotalTime>
  <Words>1797</Words>
  <Application>Microsoft Office PowerPoint</Application>
  <PresentationFormat>Diavoorstelling (4:3)</PresentationFormat>
  <Paragraphs>257</Paragraphs>
  <Slides>48</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48</vt:i4>
      </vt:variant>
    </vt:vector>
  </HeadingPairs>
  <TitlesOfParts>
    <vt:vector size="55" baseType="lpstr">
      <vt:lpstr>Arial</vt:lpstr>
      <vt:lpstr>Calibri</vt:lpstr>
      <vt:lpstr>DejaVu Sans</vt:lpstr>
      <vt:lpstr>Verdana</vt:lpstr>
      <vt:lpstr>Wingdings</vt:lpstr>
      <vt:lpstr>Office Theme</vt:lpstr>
      <vt:lpstr>Office-thema</vt:lpstr>
      <vt:lpstr>PowerPoint-presentatie</vt:lpstr>
      <vt:lpstr>Referentiedata</vt:lpstr>
      <vt:lpstr>KOOP PoC</vt:lpstr>
      <vt:lpstr>Voorbeeld: gemeentes</vt:lpstr>
      <vt:lpstr>GOV.UK Registers</vt:lpstr>
      <vt:lpstr>PowerPoint-presentatie</vt:lpstr>
      <vt:lpstr>PLDN ORKA Referentiegegevens en Linked Data Werkgroep </vt:lpstr>
      <vt:lpstr>PowerPoint-presentatie</vt:lpstr>
      <vt:lpstr>PoC: tooling</vt:lpstr>
      <vt:lpstr>data.gov.uk registry core</vt:lpstr>
      <vt:lpstr>Eisen KOOP</vt:lpstr>
      <vt:lpstr>Register met subregisters</vt:lpstr>
      <vt:lpstr>Impressie in nieuwe  overheid.nl look and feel </vt:lpstr>
      <vt:lpstr>Datamodel</vt:lpstr>
      <vt:lpstr>Voorbeeld: gemeenteregister</vt:lpstr>
      <vt:lpstr>Resolvable URI’s</vt:lpstr>
      <vt:lpstr>Ontwerpkeuze: URI-strategie AkN naming convention</vt:lpstr>
      <vt:lpstr>URI-strategie: voorbeelden</vt:lpstr>
      <vt:lpstr>Datamodel</vt:lpstr>
      <vt:lpstr>Ontwerpkeuzes: representatie en vocabulaires</vt:lpstr>
      <vt:lpstr>Voorbeeld: beschrijving gemeente </vt:lpstr>
      <vt:lpstr>Uitgangspunten/ontwerpkeuzes</vt:lpstr>
      <vt:lpstr> Ondersteuning voor vastleggen geschiedenis</vt:lpstr>
      <vt:lpstr>Geschiedenis: voorbeeld 1</vt:lpstr>
      <vt:lpstr>Geschiedenis: voorbeeld 1</vt:lpstr>
      <vt:lpstr>Geschiedenis: voorbeeld 1</vt:lpstr>
      <vt:lpstr>Geschiedenis: voorbeeld 2</vt:lpstr>
      <vt:lpstr>Geschiedenis: voorbeeld 2</vt:lpstr>
      <vt:lpstr>Geschiedenis: voorbeeld 2</vt:lpstr>
      <vt:lpstr>Geschiedenis: voorbeeld 2</vt:lpstr>
      <vt:lpstr>History and versioning</vt:lpstr>
      <vt:lpstr>Datamodel</vt:lpstr>
      <vt:lpstr>Simplified (default) view</vt:lpstr>
      <vt:lpstr>Beheer entiteit (ministerie)</vt:lpstr>
      <vt:lpstr>Beheer vermelding</vt:lpstr>
      <vt:lpstr>Beheer: nieuwe entiteit</vt:lpstr>
      <vt:lpstr>Ondersteuning voor statusbeheer</vt:lpstr>
      <vt:lpstr>The full internal information model is described by the reg ontology http://purl.org/linked-data/registry# [doc] which is summarised in the diagram below:</vt:lpstr>
      <vt:lpstr>Ondersteuning voor meervoudige vermelding</vt:lpstr>
      <vt:lpstr>Requirements</vt:lpstr>
      <vt:lpstr>Ondersteuning voor authenticatie/autorisatie</vt:lpstr>
      <vt:lpstr>Conceptuele architectuur</vt:lpstr>
      <vt:lpstr>PowerPoint-presentatie</vt:lpstr>
      <vt:lpstr>PowerPoint-presentatie</vt:lpstr>
      <vt:lpstr>PowerPoint-presentatie</vt:lpstr>
      <vt:lpstr>PowerPoint-presentatie</vt:lpstr>
      <vt:lpstr>KOOP: contentgedreven architectuur principes</vt:lpstr>
      <vt:lpstr>KOOP architectuurprincipe: werk met authentieke bronnen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Aandachtspunten</dc:title>
  <dc:creator>S</dc:creator>
  <cp:lastModifiedBy>Gebruiker</cp:lastModifiedBy>
  <cp:revision>244</cp:revision>
  <cp:lastPrinted>2017-01-13T11:15:02Z</cp:lastPrinted>
  <dcterms:created xsi:type="dcterms:W3CDTF">2016-10-31T16:22:41Z</dcterms:created>
  <dcterms:modified xsi:type="dcterms:W3CDTF">2018-06-22T08:44:55Z</dcterms:modified>
</cp:coreProperties>
</file>