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42"/>
  </p:notesMasterIdLst>
  <p:sldIdLst>
    <p:sldId id="349" r:id="rId2"/>
    <p:sldId id="256" r:id="rId3"/>
    <p:sldId id="325" r:id="rId4"/>
    <p:sldId id="302" r:id="rId5"/>
    <p:sldId id="328" r:id="rId6"/>
    <p:sldId id="257" r:id="rId7"/>
    <p:sldId id="262" r:id="rId8"/>
    <p:sldId id="353" r:id="rId9"/>
    <p:sldId id="294" r:id="rId10"/>
    <p:sldId id="292" r:id="rId11"/>
    <p:sldId id="352" r:id="rId12"/>
    <p:sldId id="296" r:id="rId13"/>
    <p:sldId id="285" r:id="rId14"/>
    <p:sldId id="362" r:id="rId15"/>
    <p:sldId id="327" r:id="rId16"/>
    <p:sldId id="355" r:id="rId17"/>
    <p:sldId id="303" r:id="rId18"/>
    <p:sldId id="363" r:id="rId19"/>
    <p:sldId id="336" r:id="rId20"/>
    <p:sldId id="356" r:id="rId21"/>
    <p:sldId id="306" r:id="rId22"/>
    <p:sldId id="364" r:id="rId23"/>
    <p:sldId id="338" r:id="rId24"/>
    <p:sldId id="357" r:id="rId25"/>
    <p:sldId id="309" r:id="rId26"/>
    <p:sldId id="365" r:id="rId27"/>
    <p:sldId id="341" r:id="rId28"/>
    <p:sldId id="358" r:id="rId29"/>
    <p:sldId id="311" r:id="rId30"/>
    <p:sldId id="366" r:id="rId31"/>
    <p:sldId id="339" r:id="rId32"/>
    <p:sldId id="359" r:id="rId33"/>
    <p:sldId id="313" r:id="rId34"/>
    <p:sldId id="367" r:id="rId35"/>
    <p:sldId id="340" r:id="rId36"/>
    <p:sldId id="360" r:id="rId37"/>
    <p:sldId id="315" r:id="rId38"/>
    <p:sldId id="350" r:id="rId39"/>
    <p:sldId id="317" r:id="rId40"/>
    <p:sldId id="351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Lato" panose="020F0502020204030203" pitchFamily="34" charset="77"/>
      <p:regular r:id="rId47"/>
      <p:bold r:id="rId48"/>
      <p:italic r:id="rId49"/>
      <p:boldItalic r:id="rId50"/>
    </p:embeddedFont>
    <p:embeddedFont>
      <p:font typeface="Raleway" panose="020B0603030101060003" pitchFamily="34" charset="77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6" autoAdjust="0"/>
    <p:restoredTop sz="94699"/>
  </p:normalViewPr>
  <p:slideViewPr>
    <p:cSldViewPr snapToGrid="0">
      <p:cViewPr varScale="1">
        <p:scale>
          <a:sx n="103" d="100"/>
          <a:sy n="103" d="100"/>
        </p:scale>
        <p:origin x="18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67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27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81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42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61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6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50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047750" y="577850"/>
            <a:ext cx="76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1047750" y="2000250"/>
            <a:ext cx="7639200" cy="4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>
  <p:cSld name="SECTION_HEADER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762" y="577850"/>
            <a:ext cx="71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0" y="212725"/>
            <a:ext cx="72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76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data@koop.overheid.nl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B26DA3A3-C64C-4CAE-A8C5-C67ACEFF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00" y="5803900"/>
            <a:ext cx="8147050" cy="952500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420033-9E03-4A6E-826C-8558D43064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</a:t>
            </a:fld>
            <a:endParaRPr lang="nl-NL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0BB01B28-D42F-4F5C-930E-55F1999DF7DD}"/>
              </a:ext>
            </a:extLst>
          </p:cNvPr>
          <p:cNvSpPr/>
          <p:nvPr/>
        </p:nvSpPr>
        <p:spPr>
          <a:xfrm>
            <a:off x="671082" y="4765040"/>
            <a:ext cx="396240" cy="1239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D560DB0B-6EAD-460C-AC64-79395042E662}"/>
              </a:ext>
            </a:extLst>
          </p:cNvPr>
          <p:cNvSpPr/>
          <p:nvPr/>
        </p:nvSpPr>
        <p:spPr>
          <a:xfrm>
            <a:off x="1527323" y="4765040"/>
            <a:ext cx="396240" cy="1239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omlaag 8">
            <a:extLst>
              <a:ext uri="{FF2B5EF4-FFF2-40B4-BE49-F238E27FC236}">
                <a16:creationId xmlns:a16="http://schemas.microsoft.com/office/drawing/2014/main" id="{12B1FF08-7E97-4EB0-BFA4-C8E2FAE4A31D}"/>
              </a:ext>
            </a:extLst>
          </p:cNvPr>
          <p:cNvSpPr/>
          <p:nvPr/>
        </p:nvSpPr>
        <p:spPr>
          <a:xfrm>
            <a:off x="3992356" y="4765040"/>
            <a:ext cx="396240" cy="1239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39582897-DA38-49FB-BF38-E35E27B15E99}"/>
              </a:ext>
            </a:extLst>
          </p:cNvPr>
          <p:cNvSpPr/>
          <p:nvPr/>
        </p:nvSpPr>
        <p:spPr>
          <a:xfrm>
            <a:off x="5679440" y="4765040"/>
            <a:ext cx="396240" cy="1239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8DA5B54-B299-40DF-88A8-0AD111D37DB6}"/>
              </a:ext>
            </a:extLst>
          </p:cNvPr>
          <p:cNvSpPr txBox="1"/>
          <p:nvPr/>
        </p:nvSpPr>
        <p:spPr>
          <a:xfrm>
            <a:off x="457050" y="3195678"/>
            <a:ext cx="122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Geluid staat standaard uit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325F26C-7807-4D2F-A3C0-D38EEF98DC2C}"/>
              </a:ext>
            </a:extLst>
          </p:cNvPr>
          <p:cNvSpPr/>
          <p:nvPr/>
        </p:nvSpPr>
        <p:spPr>
          <a:xfrm>
            <a:off x="186572" y="639444"/>
            <a:ext cx="86549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/>
              <a:t>Welkom op de data.overheid.nl </a:t>
            </a:r>
          </a:p>
          <a:p>
            <a:r>
              <a:rPr lang="nl-NL" sz="4400" b="1" dirty="0" err="1"/>
              <a:t>webinar</a:t>
            </a:r>
            <a:endParaRPr lang="nl-NL" sz="4400" b="1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5379728-49FD-4866-B351-ED23093B908A}"/>
              </a:ext>
            </a:extLst>
          </p:cNvPr>
          <p:cNvSpPr txBox="1"/>
          <p:nvPr/>
        </p:nvSpPr>
        <p:spPr>
          <a:xfrm>
            <a:off x="1577190" y="3195678"/>
            <a:ext cx="1220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Deel je video met ons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7E32195-4E4B-48E9-9FC4-9D9FBDA6D079}"/>
              </a:ext>
            </a:extLst>
          </p:cNvPr>
          <p:cNvSpPr txBox="1"/>
          <p:nvPr/>
        </p:nvSpPr>
        <p:spPr>
          <a:xfrm>
            <a:off x="3491378" y="3195678"/>
            <a:ext cx="1398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Zie hier wie nog meer deelneemt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7373F64-DCA1-4AFE-9B2C-87C1C583C15C}"/>
              </a:ext>
            </a:extLst>
          </p:cNvPr>
          <p:cNvSpPr txBox="1"/>
          <p:nvPr/>
        </p:nvSpPr>
        <p:spPr>
          <a:xfrm>
            <a:off x="5267287" y="3195678"/>
            <a:ext cx="122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FF0000"/>
                </a:solidFill>
              </a:rPr>
              <a:t>Chat met ons mee</a:t>
            </a:r>
          </a:p>
        </p:txBody>
      </p:sp>
    </p:spTree>
    <p:extLst>
      <p:ext uri="{BB962C8B-B14F-4D97-AF65-F5344CB8AC3E}">
        <p14:creationId xmlns:p14="http://schemas.microsoft.com/office/powerpoint/2010/main" val="358626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jubileum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50" y="1551402"/>
            <a:ext cx="7639200" cy="4125900"/>
          </a:xfrm>
        </p:spPr>
        <p:txBody>
          <a:bodyPr/>
          <a:lstStyle/>
          <a:p>
            <a:r>
              <a:rPr lang="nl-NL" sz="2400" dirty="0"/>
              <a:t>Een uitstapje naar het Auditorium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 descr="Afbeelding met persoon, binnen, mensen, tafel&#10;&#10;Automatisch gegenereerde beschrijving">
            <a:extLst>
              <a:ext uri="{FF2B5EF4-FFF2-40B4-BE49-F238E27FC236}">
                <a16:creationId xmlns:a16="http://schemas.microsoft.com/office/drawing/2014/main" id="{A468A88E-9FEB-7C44-BF32-94641C6D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6" y="2509050"/>
            <a:ext cx="7003364" cy="39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3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92B818-70B2-F340-B16F-568A4C1C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jubileum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EE666-E6E0-6045-B2A9-E6732319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89306"/>
            <a:ext cx="7639200" cy="4125900"/>
          </a:xfrm>
        </p:spPr>
        <p:txBody>
          <a:bodyPr/>
          <a:lstStyle/>
          <a:p>
            <a:r>
              <a:rPr lang="nl-NL" dirty="0"/>
              <a:t>Naar een bijeenkomst  centraal en workshops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3012CC-9959-B640-A6B9-B99D941139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 descr="Afbeelding met persoon, binnen, plafond, groep&#10;&#10;Automatisch gegenereerde beschrijving">
            <a:extLst>
              <a:ext uri="{FF2B5EF4-FFF2-40B4-BE49-F238E27FC236}">
                <a16:creationId xmlns:a16="http://schemas.microsoft.com/office/drawing/2014/main" id="{65005524-380A-5247-90E7-BC3643A5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262" y="2000250"/>
            <a:ext cx="3408018" cy="4544025"/>
          </a:xfrm>
          <a:prstGeom prst="rect">
            <a:avLst/>
          </a:prstGeom>
        </p:spPr>
      </p:pic>
      <p:pic>
        <p:nvPicPr>
          <p:cNvPr id="8" name="Afbeelding 7" descr="Afbeelding met plafond, persoon, binnen, mensen&#10;&#10;Automatisch gegenereerde beschrijving">
            <a:extLst>
              <a:ext uri="{FF2B5EF4-FFF2-40B4-BE49-F238E27FC236}">
                <a16:creationId xmlns:a16="http://schemas.microsoft.com/office/drawing/2014/main" id="{5D858907-5091-B84F-BD3B-44033706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34" y="2632331"/>
            <a:ext cx="5240638" cy="39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2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577850"/>
            <a:ext cx="8464528" cy="1143000"/>
          </a:xfrm>
        </p:spPr>
        <p:txBody>
          <a:bodyPr/>
          <a:lstStyle/>
          <a:p>
            <a:r>
              <a:rPr lang="nl-NL" dirty="0"/>
              <a:t>Een officiële opening van onze </a:t>
            </a:r>
            <a:r>
              <a:rPr lang="nl-NL" dirty="0" err="1"/>
              <a:t>communities</a:t>
            </a:r>
            <a:r>
              <a:rPr lang="nl-NL" dirty="0"/>
              <a:t> en een community manager bij het team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 descr="Afbeelding met vloer, binnen, persoon, staand&#10;&#10;Automatisch gegenereerde beschrijving">
            <a:extLst>
              <a:ext uri="{FF2B5EF4-FFF2-40B4-BE49-F238E27FC236}">
                <a16:creationId xmlns:a16="http://schemas.microsoft.com/office/drawing/2014/main" id="{DE1F5494-0669-BA4E-A7EF-632CEE3D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0" y="1831003"/>
            <a:ext cx="3348296" cy="44643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061511D-0B3C-CD46-AFBE-3A73102D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56" y="2349843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0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FF031-EBAD-47E8-9296-2B8A4424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we zijn nog lang niet klaar…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FF6A4D-B0F7-4BB3-A1BF-65EED85B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870" y="1898650"/>
            <a:ext cx="7639200" cy="4125900"/>
          </a:xfrm>
        </p:spPr>
        <p:txBody>
          <a:bodyPr/>
          <a:lstStyle/>
          <a:p>
            <a:pPr marL="114300" indent="0">
              <a:buNone/>
            </a:pPr>
            <a:r>
              <a:rPr lang="nl-NL" sz="2800" dirty="0"/>
              <a:t>Waar gaan we ons op richten?</a:t>
            </a:r>
          </a:p>
          <a:p>
            <a:pPr marL="114300" indent="0">
              <a:buNone/>
            </a:pPr>
            <a:endParaRPr lang="nl-NL" sz="2800" dirty="0"/>
          </a:p>
          <a:p>
            <a:r>
              <a:rPr lang="nl-NL" sz="2800" dirty="0"/>
              <a:t>Focus op </a:t>
            </a:r>
            <a:r>
              <a:rPr lang="nl-NL" sz="2800" dirty="0" err="1"/>
              <a:t>communities</a:t>
            </a:r>
            <a:r>
              <a:rPr lang="nl-NL" sz="2800" dirty="0"/>
              <a:t> van data</a:t>
            </a:r>
          </a:p>
          <a:p>
            <a:r>
              <a:rPr lang="nl-NL" sz="2800" dirty="0"/>
              <a:t>Impact van data</a:t>
            </a:r>
          </a:p>
          <a:p>
            <a:r>
              <a:rPr lang="nl-NL" sz="2800" dirty="0"/>
              <a:t>Gebruiksvriendelijkheid van het portaal</a:t>
            </a:r>
          </a:p>
          <a:p>
            <a:endParaRPr lang="nl-NL" sz="2800" dirty="0"/>
          </a:p>
          <a:p>
            <a:r>
              <a:rPr lang="nl-NL" sz="2800" dirty="0"/>
              <a:t>En…….. data delen!</a:t>
            </a:r>
          </a:p>
          <a:p>
            <a:endParaRPr lang="nl-NL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9AE1B-5DE8-4953-B996-5E30CEC651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04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15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bg2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</a:t>
            </a:r>
            <a:r>
              <a:rPr lang="nl-NL" sz="2000" dirty="0">
                <a:solidFill>
                  <a:schemeClr val="tx1"/>
                </a:solidFill>
              </a:rPr>
              <a:t>Gianfranco </a:t>
            </a:r>
            <a:r>
              <a:rPr lang="nl-NL" sz="2000" dirty="0" err="1">
                <a:solidFill>
                  <a:schemeClr val="tx1"/>
                </a:solidFill>
              </a:rPr>
              <a:t>Cecconi</a:t>
            </a:r>
            <a:r>
              <a:rPr lang="nl-NL" sz="2000" dirty="0">
                <a:solidFill>
                  <a:schemeClr val="tx1"/>
                </a:solidFill>
              </a:rPr>
              <a:t> (European Data Portal) – EU 				Data </a:t>
            </a:r>
            <a:r>
              <a:rPr lang="nl-NL" sz="2000" dirty="0" err="1">
                <a:solidFill>
                  <a:schemeClr val="tx1"/>
                </a:solidFill>
              </a:rPr>
              <a:t>Sharing</a:t>
            </a:r>
            <a:r>
              <a:rPr lang="nl-NL" sz="2000" dirty="0">
                <a:solidFill>
                  <a:schemeClr val="tx1"/>
                </a:solidFill>
              </a:rPr>
              <a:t> Support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Willem Koeman (AMEC)- Amsterdam Data 				Exchange</a:t>
            </a:r>
            <a:endParaRPr lang="nl-NL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Mike </a:t>
            </a:r>
            <a:r>
              <a:rPr lang="nl-NL" sz="2000" dirty="0" err="1"/>
              <a:t>Kotsur</a:t>
            </a:r>
            <a:r>
              <a:rPr lang="nl-NL" sz="2000" dirty="0"/>
              <a:t> (SURF) – Data </a:t>
            </a:r>
            <a:r>
              <a:rPr lang="nl-NL" sz="2000" dirty="0" err="1"/>
              <a:t>sharing</a:t>
            </a:r>
            <a:r>
              <a:rPr lang="nl-NL" sz="2000" dirty="0"/>
              <a:t> without 				</a:t>
            </a:r>
            <a:r>
              <a:rPr lang="nl-NL" sz="2000" dirty="0" err="1"/>
              <a:t>sharing</a:t>
            </a:r>
            <a:r>
              <a:rPr lang="nl-NL" sz="2000" dirty="0"/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Eefje van der Harst (Data 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Coalition</a:t>
            </a:r>
            <a:r>
              <a:rPr lang="nl-NL" sz="2000" dirty="0"/>
              <a:t>) – Data 			deel harmonisatie canvas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/>
              <a:t>Hayo</a:t>
            </a:r>
            <a:r>
              <a:rPr lang="nl-NL" sz="2000" dirty="0"/>
              <a:t> Schreijer (</a:t>
            </a:r>
            <a:r>
              <a:rPr lang="nl-NL" sz="2000" dirty="0" err="1"/>
              <a:t>data.overheid.nl</a:t>
            </a:r>
            <a:r>
              <a:rPr lang="nl-NL" sz="2000" dirty="0"/>
              <a:t>– Wat doet 				</a:t>
            </a:r>
            <a:r>
              <a:rPr lang="nl-NL" sz="2000" dirty="0" err="1"/>
              <a:t>data.overheid.nl</a:t>
            </a:r>
            <a:r>
              <a:rPr lang="nl-NL" sz="2000" dirty="0"/>
              <a:t> om data delen te ondersteunen?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Afsluiting, terugblik, vragen, virtuele borrel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67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E09E-B717-4CA8-A9CE-F9596AA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9" y="1264618"/>
            <a:ext cx="8296800" cy="2055900"/>
          </a:xfrm>
        </p:spPr>
        <p:txBody>
          <a:bodyPr/>
          <a:lstStyle/>
          <a:p>
            <a:r>
              <a:rPr lang="nl-NL" dirty="0"/>
              <a:t>2. EU data </a:t>
            </a:r>
            <a:r>
              <a:rPr lang="nl-NL" dirty="0" err="1"/>
              <a:t>sharing</a:t>
            </a:r>
            <a:r>
              <a:rPr lang="nl-NL" dirty="0"/>
              <a:t> support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C5E7E-2031-462D-A7BD-FB60544AD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17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E8DC4-2CBE-43B5-8979-8542C0200A3F}"/>
              </a:ext>
            </a:extLst>
          </p:cNvPr>
          <p:cNvSpPr/>
          <p:nvPr/>
        </p:nvSpPr>
        <p:spPr>
          <a:xfrm>
            <a:off x="1057489" y="4565432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  <a:buClr>
                <a:srgbClr val="888888"/>
              </a:buClr>
              <a:buSzPts val="2000"/>
            </a:pPr>
            <a:r>
              <a:rPr lang="nl-NL" dirty="0"/>
              <a:t>Gianfranco </a:t>
            </a:r>
            <a:r>
              <a:rPr lang="nl-NL" dirty="0" err="1"/>
              <a:t>Cecconi</a:t>
            </a:r>
            <a:r>
              <a:rPr lang="nl-NL" dirty="0"/>
              <a:t> (EDP)</a:t>
            </a:r>
          </a:p>
        </p:txBody>
      </p:sp>
    </p:spTree>
    <p:extLst>
      <p:ext uri="{BB962C8B-B14F-4D97-AF65-F5344CB8AC3E}">
        <p14:creationId xmlns:p14="http://schemas.microsoft.com/office/powerpoint/2010/main" val="4130061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18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23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19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4882521" y="3311270"/>
            <a:ext cx="4050175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662859" y="2213419"/>
            <a:ext cx="76563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nl-NL" dirty="0"/>
              <a:t>Data.overheid.nl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Webinar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Welkom!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2392289" y="5487768"/>
            <a:ext cx="63315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r>
              <a:rPr lang="nl-NL" dirty="0"/>
              <a:t>Team Data.overheid.nl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</a:pPr>
            <a:r>
              <a:rPr lang="nl-NL" dirty="0"/>
              <a:t>5 November 2020</a:t>
            </a:r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bg2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Gianfranco </a:t>
            </a:r>
            <a:r>
              <a:rPr lang="nl-NL" sz="2000" dirty="0" err="1"/>
              <a:t>Cecconi</a:t>
            </a:r>
            <a:r>
              <a:rPr lang="nl-NL" sz="2000" dirty="0"/>
              <a:t> (European Data Portal) – EU 				Data </a:t>
            </a:r>
            <a:r>
              <a:rPr lang="nl-NL" sz="2000" dirty="0" err="1"/>
              <a:t>Sharing</a:t>
            </a:r>
            <a:r>
              <a:rPr lang="nl-NL" sz="2000" dirty="0"/>
              <a:t> Support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</a:t>
            </a:r>
            <a:r>
              <a:rPr lang="nl-NL" sz="2000" dirty="0">
                <a:solidFill>
                  <a:schemeClr val="tx1"/>
                </a:solidFill>
              </a:rPr>
              <a:t>Willem Koeman (AMEC)- Amsterdam Data 				Exchange</a:t>
            </a:r>
            <a:endParaRPr lang="nl-NL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Mike </a:t>
            </a:r>
            <a:r>
              <a:rPr lang="nl-NL" sz="2000" dirty="0" err="1"/>
              <a:t>Kotsur</a:t>
            </a:r>
            <a:r>
              <a:rPr lang="nl-NL" sz="2000" dirty="0"/>
              <a:t> (SURF) – Data </a:t>
            </a:r>
            <a:r>
              <a:rPr lang="nl-NL" sz="2000" dirty="0" err="1"/>
              <a:t>sharing</a:t>
            </a:r>
            <a:r>
              <a:rPr lang="nl-NL" sz="2000" dirty="0"/>
              <a:t> without 				</a:t>
            </a:r>
            <a:r>
              <a:rPr lang="nl-NL" sz="2000" dirty="0" err="1"/>
              <a:t>sharing</a:t>
            </a:r>
            <a:r>
              <a:rPr lang="nl-NL" sz="2000" dirty="0"/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Eefje van der Harst (Data 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Coalition</a:t>
            </a:r>
            <a:r>
              <a:rPr lang="nl-NL" sz="2000" dirty="0"/>
              <a:t>) – Data 			deel harmonisatie canvas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/>
              <a:t>Hayo</a:t>
            </a:r>
            <a:r>
              <a:rPr lang="nl-NL" sz="2000" dirty="0"/>
              <a:t> Schreijer (</a:t>
            </a:r>
            <a:r>
              <a:rPr lang="nl-NL" sz="2000" dirty="0" err="1"/>
              <a:t>data.overheid.nl</a:t>
            </a:r>
            <a:r>
              <a:rPr lang="nl-NL" sz="2000" dirty="0"/>
              <a:t>– Wat doet 				</a:t>
            </a:r>
            <a:r>
              <a:rPr lang="nl-NL" sz="2000" dirty="0" err="1"/>
              <a:t>data.overheid.nl</a:t>
            </a:r>
            <a:r>
              <a:rPr lang="nl-NL" sz="2000" dirty="0"/>
              <a:t> om data delen te ondersteunen?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Afsluiting, terugblik, vragen, virtuele borrel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74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E09E-B717-4CA8-A9CE-F9596AA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3575" y="1264618"/>
            <a:ext cx="8296800" cy="2055900"/>
          </a:xfrm>
        </p:spPr>
        <p:txBody>
          <a:bodyPr/>
          <a:lstStyle/>
          <a:p>
            <a:r>
              <a:rPr lang="nl-NL" dirty="0"/>
              <a:t>3. Amsterdam Data Exchange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C5E7E-2031-462D-A7BD-FB60544AD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21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E8DC4-2CBE-43B5-8979-8542C0200A3F}"/>
              </a:ext>
            </a:extLst>
          </p:cNvPr>
          <p:cNvSpPr/>
          <p:nvPr/>
        </p:nvSpPr>
        <p:spPr>
          <a:xfrm>
            <a:off x="1057489" y="4565432"/>
            <a:ext cx="2127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  <a:buClr>
                <a:srgbClr val="888888"/>
              </a:buClr>
              <a:buSzPts val="2000"/>
            </a:pPr>
            <a:r>
              <a:rPr lang="nl-NL" dirty="0"/>
              <a:t>Willem Koeman (AMEC)</a:t>
            </a:r>
          </a:p>
        </p:txBody>
      </p:sp>
    </p:spTree>
    <p:extLst>
      <p:ext uri="{BB962C8B-B14F-4D97-AF65-F5344CB8AC3E}">
        <p14:creationId xmlns:p14="http://schemas.microsoft.com/office/powerpoint/2010/main" val="81577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23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bg2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Gianfranco </a:t>
            </a:r>
            <a:r>
              <a:rPr lang="nl-NL" sz="2000" dirty="0" err="1"/>
              <a:t>Cecconi</a:t>
            </a:r>
            <a:r>
              <a:rPr lang="nl-NL" sz="2000" dirty="0"/>
              <a:t> (European Data Portal) – EU 				Data </a:t>
            </a:r>
            <a:r>
              <a:rPr lang="nl-NL" sz="2000" dirty="0" err="1"/>
              <a:t>Sharing</a:t>
            </a:r>
            <a:r>
              <a:rPr lang="nl-NL" sz="2000" dirty="0"/>
              <a:t> Support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Willem Koeman (AMEC)- Amsterdam Data 				Exchange</a:t>
            </a:r>
            <a:endParaRPr lang="nl-NL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</a:t>
            </a:r>
            <a:r>
              <a:rPr lang="nl-NL" sz="2000" dirty="0">
                <a:solidFill>
                  <a:schemeClr val="tx1"/>
                </a:solidFill>
              </a:rPr>
              <a:t>Mike </a:t>
            </a:r>
            <a:r>
              <a:rPr lang="nl-NL" sz="2000" dirty="0" err="1">
                <a:solidFill>
                  <a:schemeClr val="tx1"/>
                </a:solidFill>
              </a:rPr>
              <a:t>Kotsur</a:t>
            </a:r>
            <a:r>
              <a:rPr lang="nl-NL" sz="2000" dirty="0">
                <a:solidFill>
                  <a:schemeClr val="tx1"/>
                </a:solidFill>
              </a:rPr>
              <a:t> (SURF) – Data </a:t>
            </a:r>
            <a:r>
              <a:rPr lang="nl-NL" sz="2000" dirty="0" err="1">
                <a:solidFill>
                  <a:schemeClr val="tx1"/>
                </a:solidFill>
              </a:rPr>
              <a:t>sharing</a:t>
            </a:r>
            <a:r>
              <a:rPr lang="nl-NL" sz="2000" dirty="0">
                <a:solidFill>
                  <a:schemeClr val="tx1"/>
                </a:solidFill>
              </a:rPr>
              <a:t> without 				</a:t>
            </a:r>
            <a:r>
              <a:rPr lang="nl-NL" sz="2000" dirty="0" err="1">
                <a:solidFill>
                  <a:schemeClr val="tx1"/>
                </a:solidFill>
              </a:rPr>
              <a:t>sharing</a:t>
            </a:r>
            <a:r>
              <a:rPr lang="nl-NL" sz="2000" dirty="0">
                <a:solidFill>
                  <a:schemeClr val="tx1"/>
                </a:solidFill>
              </a:rPr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Eefje van der Harst (Data 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Coalition</a:t>
            </a:r>
            <a:r>
              <a:rPr lang="nl-NL" sz="2000" dirty="0"/>
              <a:t>) – Data 			deel harmonisatie canvas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/>
              <a:t>Hayo</a:t>
            </a:r>
            <a:r>
              <a:rPr lang="nl-NL" sz="2000" dirty="0"/>
              <a:t> Schreijer (</a:t>
            </a:r>
            <a:r>
              <a:rPr lang="nl-NL" sz="2000" dirty="0" err="1"/>
              <a:t>data.overheid.nl</a:t>
            </a:r>
            <a:r>
              <a:rPr lang="nl-NL" sz="2000" dirty="0"/>
              <a:t>– Wat doet 				</a:t>
            </a:r>
            <a:r>
              <a:rPr lang="nl-NL" sz="2000" dirty="0" err="1"/>
              <a:t>data.overheid.nl</a:t>
            </a:r>
            <a:r>
              <a:rPr lang="nl-NL" sz="2000" dirty="0"/>
              <a:t> om data delen te ondersteunen?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Afsluiting, terugblik, vragen, virtuele borrel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22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E09E-B717-4CA8-A9CE-F9596AA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0369" y="1264618"/>
            <a:ext cx="8296800" cy="2055900"/>
          </a:xfrm>
        </p:spPr>
        <p:txBody>
          <a:bodyPr/>
          <a:lstStyle/>
          <a:p>
            <a:r>
              <a:rPr lang="nl-NL" dirty="0"/>
              <a:t>4. Data </a:t>
            </a:r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wihtout</a:t>
            </a:r>
            <a:r>
              <a:rPr lang="nl-NL" dirty="0"/>
              <a:t> </a:t>
            </a:r>
            <a:r>
              <a:rPr lang="nl-NL" dirty="0" err="1"/>
              <a:t>sharing</a:t>
            </a:r>
            <a:r>
              <a:rPr lang="nl-NL" dirty="0"/>
              <a:t> data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C5E7E-2031-462D-A7BD-FB60544AD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25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E8DC4-2CBE-43B5-8979-8542C0200A3F}"/>
              </a:ext>
            </a:extLst>
          </p:cNvPr>
          <p:cNvSpPr/>
          <p:nvPr/>
        </p:nvSpPr>
        <p:spPr>
          <a:xfrm>
            <a:off x="1057489" y="4565432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  <a:buClr>
                <a:srgbClr val="888888"/>
              </a:buClr>
              <a:buSzPts val="2000"/>
            </a:pPr>
            <a:r>
              <a:rPr lang="nl-NL" dirty="0"/>
              <a:t>Mike </a:t>
            </a:r>
            <a:r>
              <a:rPr lang="nl-NL" dirty="0" err="1"/>
              <a:t>Kotsur</a:t>
            </a:r>
            <a:r>
              <a:rPr lang="nl-NL" dirty="0"/>
              <a:t> (SURF)</a:t>
            </a:r>
          </a:p>
        </p:txBody>
      </p:sp>
    </p:spTree>
    <p:extLst>
      <p:ext uri="{BB962C8B-B14F-4D97-AF65-F5344CB8AC3E}">
        <p14:creationId xmlns:p14="http://schemas.microsoft.com/office/powerpoint/2010/main" val="337134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26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27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bg2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Gianfranco </a:t>
            </a:r>
            <a:r>
              <a:rPr lang="nl-NL" sz="2000" dirty="0" err="1"/>
              <a:t>Cecconi</a:t>
            </a:r>
            <a:r>
              <a:rPr lang="nl-NL" sz="2000" dirty="0"/>
              <a:t> (European Data Portal) – EU 				Data </a:t>
            </a:r>
            <a:r>
              <a:rPr lang="nl-NL" sz="2000" dirty="0" err="1"/>
              <a:t>Sharing</a:t>
            </a:r>
            <a:r>
              <a:rPr lang="nl-NL" sz="2000" dirty="0"/>
              <a:t> Support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Willem Koeman (AMEC)- Amsterdam Data 				Exchange</a:t>
            </a:r>
            <a:endParaRPr lang="nl-NL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Mike </a:t>
            </a:r>
            <a:r>
              <a:rPr lang="nl-NL" sz="2000" dirty="0" err="1"/>
              <a:t>Kotsur</a:t>
            </a:r>
            <a:r>
              <a:rPr lang="nl-NL" sz="2000" dirty="0"/>
              <a:t> (SURF) – Data </a:t>
            </a:r>
            <a:r>
              <a:rPr lang="nl-NL" sz="2000" dirty="0" err="1"/>
              <a:t>sharing</a:t>
            </a:r>
            <a:r>
              <a:rPr lang="nl-NL" sz="2000" dirty="0"/>
              <a:t> without 				</a:t>
            </a:r>
            <a:r>
              <a:rPr lang="nl-NL" sz="2000" dirty="0" err="1"/>
              <a:t>sharing</a:t>
            </a:r>
            <a:r>
              <a:rPr lang="nl-NL" sz="2000" dirty="0"/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</a:t>
            </a:r>
            <a:r>
              <a:rPr lang="nl-NL" sz="2000" dirty="0">
                <a:solidFill>
                  <a:schemeClr val="tx1"/>
                </a:solidFill>
              </a:rPr>
              <a:t>Eefje van der Harst (Data </a:t>
            </a:r>
            <a:r>
              <a:rPr lang="nl-NL" sz="2000" dirty="0" err="1">
                <a:solidFill>
                  <a:schemeClr val="tx1"/>
                </a:solidFill>
              </a:rPr>
              <a:t>Sharing</a:t>
            </a:r>
            <a:r>
              <a:rPr lang="nl-NL" sz="2000" dirty="0">
                <a:solidFill>
                  <a:schemeClr val="tx1"/>
                </a:solidFill>
              </a:rPr>
              <a:t> </a:t>
            </a:r>
            <a:r>
              <a:rPr lang="nl-NL" sz="2000" dirty="0" err="1">
                <a:solidFill>
                  <a:schemeClr val="tx1"/>
                </a:solidFill>
              </a:rPr>
              <a:t>Coalition</a:t>
            </a:r>
            <a:r>
              <a:rPr lang="nl-NL" sz="2000" dirty="0">
                <a:solidFill>
                  <a:schemeClr val="tx1"/>
                </a:solidFill>
              </a:rPr>
              <a:t>) – Data 			deel harmonisatie canvas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/>
              <a:t>Hayo</a:t>
            </a:r>
            <a:r>
              <a:rPr lang="nl-NL" sz="2000" dirty="0"/>
              <a:t> Schreijer (</a:t>
            </a:r>
            <a:r>
              <a:rPr lang="nl-NL" sz="2000" dirty="0" err="1"/>
              <a:t>data.overheid.nl</a:t>
            </a:r>
            <a:r>
              <a:rPr lang="nl-NL" sz="2000" dirty="0"/>
              <a:t>– Wat doet 				</a:t>
            </a:r>
            <a:r>
              <a:rPr lang="nl-NL" sz="2000" dirty="0" err="1"/>
              <a:t>data.overheid.nl</a:t>
            </a:r>
            <a:r>
              <a:rPr lang="nl-NL" sz="2000" dirty="0"/>
              <a:t> om data delen te ondersteunen?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Afsluiting, terugblik, vragen, virtuele borrel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725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E09E-B717-4CA8-A9CE-F9596AA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055" y="1193498"/>
            <a:ext cx="8296800" cy="2055900"/>
          </a:xfrm>
        </p:spPr>
        <p:txBody>
          <a:bodyPr/>
          <a:lstStyle/>
          <a:p>
            <a:r>
              <a:rPr lang="nl-NL" dirty="0"/>
              <a:t>5. Data deel harmonisatie canvas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C5E7E-2031-462D-A7BD-FB60544AD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29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E8DC4-2CBE-43B5-8979-8542C0200A3F}"/>
              </a:ext>
            </a:extLst>
          </p:cNvPr>
          <p:cNvSpPr/>
          <p:nvPr/>
        </p:nvSpPr>
        <p:spPr>
          <a:xfrm>
            <a:off x="1057489" y="4565432"/>
            <a:ext cx="3677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  <a:buClr>
                <a:srgbClr val="888888"/>
              </a:buClr>
              <a:buSzPts val="2000"/>
            </a:pPr>
            <a:r>
              <a:rPr lang="nl-NL" dirty="0"/>
              <a:t>Eefje van der Harst (Data </a:t>
            </a:r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Coalition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16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E686D-5615-4DAA-B17B-D5A7D789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3D1081-BDF1-4262-8AFA-1E045BA3B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 dirty="0"/>
              <a:t>Presentator: Jelle Verburg </a:t>
            </a:r>
          </a:p>
          <a:p>
            <a:pPr marL="114300" indent="0">
              <a:buNone/>
            </a:pP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Moderators: </a:t>
            </a:r>
            <a:r>
              <a:rPr lang="nl-NL" sz="2800" dirty="0" err="1"/>
              <a:t>Hayo</a:t>
            </a:r>
            <a:r>
              <a:rPr lang="nl-NL" sz="2800" dirty="0"/>
              <a:t> Schreijer en Maartje </a:t>
            </a:r>
            <a:r>
              <a:rPr lang="nl-NL" sz="2800" dirty="0" err="1"/>
              <a:t>Blijleven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Menti</a:t>
            </a:r>
            <a:r>
              <a:rPr lang="nl-NL" sz="2800" dirty="0"/>
              <a:t>: </a:t>
            </a:r>
            <a:r>
              <a:rPr lang="nl-NL" sz="2800" dirty="0" err="1"/>
              <a:t>Victorine</a:t>
            </a:r>
            <a:r>
              <a:rPr lang="nl-NL" sz="2800" dirty="0"/>
              <a:t> </a:t>
            </a:r>
            <a:r>
              <a:rPr lang="nl-NL" sz="2800" dirty="0" err="1"/>
              <a:t>Nillesen</a:t>
            </a:r>
            <a:endParaRPr lang="nl-NL" sz="2800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26AAFA-19A2-4BA0-A1BD-B217CD7FE7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84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67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31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4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bg2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Gianfranco </a:t>
            </a:r>
            <a:r>
              <a:rPr lang="nl-NL" sz="2000" dirty="0" err="1"/>
              <a:t>Cecconi</a:t>
            </a:r>
            <a:r>
              <a:rPr lang="nl-NL" sz="2000" dirty="0"/>
              <a:t> (European Data Portal) – EU 				Data </a:t>
            </a:r>
            <a:r>
              <a:rPr lang="nl-NL" sz="2000" dirty="0" err="1"/>
              <a:t>Sharing</a:t>
            </a:r>
            <a:r>
              <a:rPr lang="nl-NL" sz="2000" dirty="0"/>
              <a:t> Support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Willem Koeman (AMEC)- Amsterdam Data 				Exchange</a:t>
            </a:r>
            <a:endParaRPr lang="nl-NL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Mike </a:t>
            </a:r>
            <a:r>
              <a:rPr lang="nl-NL" sz="2000" dirty="0" err="1"/>
              <a:t>Kotsur</a:t>
            </a:r>
            <a:r>
              <a:rPr lang="nl-NL" sz="2000" dirty="0"/>
              <a:t> (SURF) – Data </a:t>
            </a:r>
            <a:r>
              <a:rPr lang="nl-NL" sz="2000" dirty="0" err="1"/>
              <a:t>sharing</a:t>
            </a:r>
            <a:r>
              <a:rPr lang="nl-NL" sz="2000" dirty="0"/>
              <a:t> without 				</a:t>
            </a:r>
            <a:r>
              <a:rPr lang="nl-NL" sz="2000" dirty="0" err="1"/>
              <a:t>sharing</a:t>
            </a:r>
            <a:r>
              <a:rPr lang="nl-NL" sz="2000" dirty="0"/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Eefje van der Harst (Data 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Coalition</a:t>
            </a:r>
            <a:r>
              <a:rPr lang="nl-NL" sz="2000" dirty="0"/>
              <a:t>) – Data 			deel harmonisatie canvas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>
                <a:solidFill>
                  <a:schemeClr val="tx1"/>
                </a:solidFill>
              </a:rPr>
              <a:t>Hayo</a:t>
            </a:r>
            <a:r>
              <a:rPr lang="nl-NL" sz="2000" dirty="0">
                <a:solidFill>
                  <a:schemeClr val="tx1"/>
                </a:solidFill>
              </a:rPr>
              <a:t> Schreijer (</a:t>
            </a:r>
            <a:r>
              <a:rPr lang="nl-NL" sz="2000" dirty="0" err="1">
                <a:solidFill>
                  <a:schemeClr val="tx1"/>
                </a:solidFill>
              </a:rPr>
              <a:t>data.overheid.nl</a:t>
            </a:r>
            <a:r>
              <a:rPr lang="nl-NL" sz="2000" dirty="0">
                <a:solidFill>
                  <a:schemeClr val="tx1"/>
                </a:solidFill>
              </a:rPr>
              <a:t>– Wat doet 				</a:t>
            </a:r>
            <a:r>
              <a:rPr lang="nl-NL" sz="2000" dirty="0" err="1">
                <a:solidFill>
                  <a:schemeClr val="tx1"/>
                </a:solidFill>
              </a:rPr>
              <a:t>data.overheid.nl</a:t>
            </a:r>
            <a:r>
              <a:rPr lang="nl-NL" sz="2000" dirty="0">
                <a:solidFill>
                  <a:schemeClr val="tx1"/>
                </a:solidFill>
              </a:rPr>
              <a:t> om data delen te ondersteunen?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Afsluiting, terugblik, vragen, virtuele borrel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77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E09E-B717-4CA8-A9CE-F9596AA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055" y="1193498"/>
            <a:ext cx="8296800" cy="2055900"/>
          </a:xfrm>
        </p:spPr>
        <p:txBody>
          <a:bodyPr/>
          <a:lstStyle/>
          <a:p>
            <a:r>
              <a:rPr lang="nl-NL" dirty="0"/>
              <a:t>6. Wat doet </a:t>
            </a:r>
            <a:r>
              <a:rPr lang="nl-NL" dirty="0" err="1"/>
              <a:t>data.overheid.nl</a:t>
            </a:r>
            <a:r>
              <a:rPr lang="nl-NL" dirty="0"/>
              <a:t> om data delen te ondersteunen?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C5E7E-2031-462D-A7BD-FB60544AD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33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E8DC4-2CBE-43B5-8979-8542C0200A3F}"/>
              </a:ext>
            </a:extLst>
          </p:cNvPr>
          <p:cNvSpPr/>
          <p:nvPr/>
        </p:nvSpPr>
        <p:spPr>
          <a:xfrm>
            <a:off x="1057489" y="4565432"/>
            <a:ext cx="2840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  <a:buClr>
                <a:srgbClr val="888888"/>
              </a:buClr>
              <a:buSzPts val="2000"/>
            </a:pPr>
            <a:r>
              <a:rPr lang="nl-NL" dirty="0" err="1"/>
              <a:t>Hayo</a:t>
            </a:r>
            <a:r>
              <a:rPr lang="nl-NL" dirty="0"/>
              <a:t> Schreijer (</a:t>
            </a:r>
            <a:r>
              <a:rPr lang="nl-NL" dirty="0" err="1"/>
              <a:t>data.overheid.nl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1209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7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35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73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bg2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Gianfranco </a:t>
            </a:r>
            <a:r>
              <a:rPr lang="nl-NL" sz="2000" dirty="0" err="1"/>
              <a:t>Cecconi</a:t>
            </a:r>
            <a:r>
              <a:rPr lang="nl-NL" sz="2000" dirty="0"/>
              <a:t> (European Data Portal) – EU 				Data </a:t>
            </a:r>
            <a:r>
              <a:rPr lang="nl-NL" sz="2000" dirty="0" err="1"/>
              <a:t>Sharing</a:t>
            </a:r>
            <a:r>
              <a:rPr lang="nl-NL" sz="2000" dirty="0"/>
              <a:t> Support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Willem Koeman (AMEC)- Amsterdam Data 				Exchange</a:t>
            </a:r>
            <a:endParaRPr lang="nl-NL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Mike </a:t>
            </a:r>
            <a:r>
              <a:rPr lang="nl-NL" sz="2000" dirty="0" err="1"/>
              <a:t>Kotsur</a:t>
            </a:r>
            <a:r>
              <a:rPr lang="nl-NL" sz="2000" dirty="0"/>
              <a:t> (SURF) – Data </a:t>
            </a:r>
            <a:r>
              <a:rPr lang="nl-NL" sz="2000" dirty="0" err="1"/>
              <a:t>sharing</a:t>
            </a:r>
            <a:r>
              <a:rPr lang="nl-NL" sz="2000" dirty="0"/>
              <a:t> without 				</a:t>
            </a:r>
            <a:r>
              <a:rPr lang="nl-NL" sz="2000" dirty="0" err="1"/>
              <a:t>sharing</a:t>
            </a:r>
            <a:r>
              <a:rPr lang="nl-NL" sz="2000" dirty="0"/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Eefje van der Harst (Data 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Coalition</a:t>
            </a:r>
            <a:r>
              <a:rPr lang="nl-NL" sz="2000" dirty="0"/>
              <a:t>) – Data 			deel harmonisatie canvas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/>
              <a:t>Hayo</a:t>
            </a:r>
            <a:r>
              <a:rPr lang="nl-NL" sz="2000" dirty="0"/>
              <a:t> Schreijer (</a:t>
            </a:r>
            <a:r>
              <a:rPr lang="nl-NL" sz="2000" dirty="0" err="1"/>
              <a:t>data.overheid.nl</a:t>
            </a:r>
            <a:r>
              <a:rPr lang="nl-NL" sz="2000" dirty="0"/>
              <a:t>– Wat doet 				</a:t>
            </a:r>
            <a:r>
              <a:rPr lang="nl-NL" sz="2000" dirty="0" err="1"/>
              <a:t>data.overheid.nl</a:t>
            </a:r>
            <a:r>
              <a:rPr lang="nl-NL" sz="2000" dirty="0"/>
              <a:t> om data delen te ondersteunen?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</a:t>
            </a:r>
            <a:r>
              <a:rPr lang="nl-NL" sz="2000" dirty="0">
                <a:solidFill>
                  <a:schemeClr val="tx1"/>
                </a:solidFill>
              </a:rPr>
              <a:t>Afsluiting, terugblik, vragen, virtuele borrel</a:t>
            </a:r>
            <a:endParaRPr sz="1800" dirty="0">
              <a:solidFill>
                <a:schemeClr val="tx1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5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FE09E-B717-4CA8-A9CE-F9596AA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055" y="1193498"/>
            <a:ext cx="8296800" cy="2055900"/>
          </a:xfrm>
        </p:spPr>
        <p:txBody>
          <a:bodyPr/>
          <a:lstStyle/>
          <a:p>
            <a:r>
              <a:rPr lang="nl-NL" dirty="0"/>
              <a:t>7. Afsluiting, terugblik, vragen en virtuele borrel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B0C5E7E-2031-462D-A7BD-FB60544AD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37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7E8DC4-2CBE-43B5-8979-8542C0200A3F}"/>
              </a:ext>
            </a:extLst>
          </p:cNvPr>
          <p:cNvSpPr/>
          <p:nvPr/>
        </p:nvSpPr>
        <p:spPr>
          <a:xfrm>
            <a:off x="1057489" y="4565432"/>
            <a:ext cx="2680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600"/>
              </a:spcAft>
              <a:buClr>
                <a:srgbClr val="888888"/>
              </a:buClr>
              <a:buSzPts val="2000"/>
            </a:pPr>
            <a:r>
              <a:rPr lang="nl-NL" dirty="0"/>
              <a:t>Jelle Verburg (data.overheid.nl)</a:t>
            </a:r>
          </a:p>
        </p:txBody>
      </p:sp>
    </p:spTree>
    <p:extLst>
      <p:ext uri="{BB962C8B-B14F-4D97-AF65-F5344CB8AC3E}">
        <p14:creationId xmlns:p14="http://schemas.microsoft.com/office/powerpoint/2010/main" val="68687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26569-792D-4147-BD62-066F3ABA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Meerdere toepassingen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E9D647-4B01-4CA5-9416-749826E7D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D3F37C-C7BC-48E7-814B-0A986E2E5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38</a:t>
            </a:fld>
            <a:endParaRPr lang="nl-NL"/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9231436-706A-4819-89EB-DCAA53880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70" y="1249679"/>
            <a:ext cx="4988530" cy="2969895"/>
          </a:xfrm>
          <a:prstGeom prst="rect">
            <a:avLst/>
          </a:prstGeom>
        </p:spPr>
      </p:pic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DC5614E5-DC6B-4F42-9ED9-0C44F21A4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" y="1536633"/>
            <a:ext cx="2546350" cy="1111250"/>
          </a:xfrm>
          <a:prstGeom prst="rect">
            <a:avLst/>
          </a:prstGeom>
        </p:spPr>
      </p:pic>
      <p:pic>
        <p:nvPicPr>
          <p:cNvPr id="10" name="Afbeelding 9" descr="Afbeelding met stof, voedsel&#10;&#10;Automatisch gegenereerde beschrijving">
            <a:extLst>
              <a:ext uri="{FF2B5EF4-FFF2-40B4-BE49-F238E27FC236}">
                <a16:creationId xmlns:a16="http://schemas.microsoft.com/office/drawing/2014/main" id="{B280C2E5-027C-4C84-9878-F13D1F038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30" y="3034919"/>
            <a:ext cx="3598460" cy="3707504"/>
          </a:xfrm>
          <a:prstGeom prst="rect">
            <a:avLst/>
          </a:prstGeom>
        </p:spPr>
      </p:pic>
      <p:pic>
        <p:nvPicPr>
          <p:cNvPr id="12" name="Afbeelding 11" descr="Afbeelding met kaart, tekst, schermafbeelding&#10;&#10;Automatisch gegenereerde beschrijving">
            <a:extLst>
              <a:ext uri="{FF2B5EF4-FFF2-40B4-BE49-F238E27FC236}">
                <a16:creationId xmlns:a16="http://schemas.microsoft.com/office/drawing/2014/main" id="{3994612D-41A0-493E-8728-531B730AE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34" y="3799314"/>
            <a:ext cx="5730224" cy="28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A0078E-9471-41F5-BD36-DE16B456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C2A7DF-9640-4E62-8FEE-4C0FC894C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00" y="1720850"/>
            <a:ext cx="8189110" cy="4125900"/>
          </a:xfrm>
        </p:spPr>
        <p:txBody>
          <a:bodyPr/>
          <a:lstStyle/>
          <a:p>
            <a:pPr marL="285750" indent="-285750">
              <a:spcBef>
                <a:spcPts val="1600"/>
              </a:spcBef>
            </a:pPr>
            <a:r>
              <a:rPr lang="nl-NL" dirty="0"/>
              <a:t>Impact, data delen, </a:t>
            </a:r>
            <a:r>
              <a:rPr lang="nl-NL" dirty="0" err="1"/>
              <a:t>communities</a:t>
            </a:r>
            <a:endParaRPr lang="nl-NL" dirty="0"/>
          </a:p>
          <a:p>
            <a:pPr marL="285750" indent="-285750">
              <a:spcBef>
                <a:spcPts val="1600"/>
              </a:spcBef>
            </a:pPr>
            <a:r>
              <a:rPr lang="nl-NL" dirty="0"/>
              <a:t>Hier gaan we komende maanden verder mee aan het werk.</a:t>
            </a:r>
          </a:p>
          <a:p>
            <a:pPr marL="285750" indent="-285750">
              <a:spcBef>
                <a:spcPts val="1600"/>
              </a:spcBef>
            </a:pPr>
            <a:endParaRPr lang="nl-NL" dirty="0"/>
          </a:p>
          <a:p>
            <a:pPr marL="285750" indent="-285750">
              <a:spcBef>
                <a:spcPts val="1600"/>
              </a:spcBef>
            </a:pPr>
            <a:r>
              <a:rPr lang="nl-NL" dirty="0"/>
              <a:t>Zet je tops &amp; tips in de chat.</a:t>
            </a:r>
          </a:p>
          <a:p>
            <a:pPr marL="285750" indent="-285750">
              <a:spcBef>
                <a:spcPts val="1600"/>
              </a:spcBef>
            </a:pPr>
            <a:endParaRPr lang="nl-NL" dirty="0"/>
          </a:p>
          <a:p>
            <a:pPr marL="285750" indent="-285750">
              <a:spcBef>
                <a:spcPts val="1600"/>
              </a:spcBef>
            </a:pPr>
            <a:r>
              <a:rPr lang="nl-NL" dirty="0"/>
              <a:t>Contact ons via </a:t>
            </a:r>
            <a:r>
              <a:rPr lang="nl-NL" dirty="0">
                <a:hlinkClick r:id="rId2"/>
              </a:rPr>
              <a:t>data@koop.overheid.nl</a:t>
            </a:r>
            <a:endParaRPr lang="nl-NL" dirty="0"/>
          </a:p>
          <a:p>
            <a:pPr marL="285750" indent="-285750">
              <a:spcBef>
                <a:spcPts val="1600"/>
              </a:spcBef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7F60DE-FB3A-451B-BC71-6A1CF49A71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39</a:t>
            </a:fld>
            <a:endParaRPr lang="nl-NL"/>
          </a:p>
        </p:txBody>
      </p:sp>
      <p:pic>
        <p:nvPicPr>
          <p:cNvPr id="1026" name="Picture 2" descr="Afbeeldingsresultaat voor dankjewel">
            <a:extLst>
              <a:ext uri="{FF2B5EF4-FFF2-40B4-BE49-F238E27FC236}">
                <a16:creationId xmlns:a16="http://schemas.microsoft.com/office/drawing/2014/main" id="{8B2D71D1-9B99-4A5C-892C-CBC22383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0" y="3502281"/>
            <a:ext cx="3139440" cy="32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C8E87-1DDF-45A8-8362-A7BC9C6C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08294"/>
            <a:ext cx="7639200" cy="1143000"/>
          </a:xfrm>
        </p:spPr>
        <p:txBody>
          <a:bodyPr/>
          <a:lstStyle/>
          <a:p>
            <a:r>
              <a:rPr lang="nl-NL" dirty="0"/>
              <a:t>Spelregels in de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D8D21A-9B16-4745-AD7D-C06D10113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1089420"/>
            <a:ext cx="7639200" cy="4125900"/>
          </a:xfrm>
        </p:spPr>
        <p:txBody>
          <a:bodyPr/>
          <a:lstStyle/>
          <a:p>
            <a:r>
              <a:rPr lang="nl-NL" sz="3200" dirty="0"/>
              <a:t>Antwoorden/vragen/feedback in het chatvenster</a:t>
            </a:r>
          </a:p>
          <a:p>
            <a:endParaRPr lang="nl-NL" sz="3200" dirty="0"/>
          </a:p>
          <a:p>
            <a:r>
              <a:rPr lang="nl-NL" sz="3200" dirty="0"/>
              <a:t>Stel je vraag gerust op het forum</a:t>
            </a:r>
          </a:p>
          <a:p>
            <a:pPr marL="114300" indent="0">
              <a:buNone/>
            </a:pPr>
            <a:endParaRPr lang="nl-NL" sz="3200" dirty="0"/>
          </a:p>
          <a:p>
            <a:r>
              <a:rPr lang="nl-NL" sz="3200" dirty="0"/>
              <a:t>Je ontvangt een follow-up mail met presentatie en link naar de opname</a:t>
            </a:r>
          </a:p>
          <a:p>
            <a:endParaRPr lang="nl-NL" sz="3200" dirty="0"/>
          </a:p>
          <a:p>
            <a:r>
              <a:rPr lang="nl-NL" sz="3200" dirty="0"/>
              <a:t>We maken </a:t>
            </a:r>
            <a:r>
              <a:rPr lang="nl-NL" sz="3200" dirty="0" err="1"/>
              <a:t>social</a:t>
            </a:r>
            <a:r>
              <a:rPr lang="nl-NL" sz="3200" dirty="0"/>
              <a:t> media berichten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0648CB-4386-4193-8514-B9ABE21E9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783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1D1AD-FC4E-467F-9588-98EF9E1E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Digitale borrel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E330C-62C6-4468-A326-82944A3B9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E6BB85-6459-43C7-A6D6-CC7D09AB7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40</a:t>
            </a:fld>
            <a:endParaRPr lang="nl-NL"/>
          </a:p>
        </p:txBody>
      </p:sp>
      <p:pic>
        <p:nvPicPr>
          <p:cNvPr id="1026" name="Picture 2" descr="Afbeeldingsresultaat voor borrel">
            <a:extLst>
              <a:ext uri="{FF2B5EF4-FFF2-40B4-BE49-F238E27FC236}">
                <a16:creationId xmlns:a16="http://schemas.microsoft.com/office/drawing/2014/main" id="{5D10F803-E397-4604-9EA9-8E967047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20" y="1830547"/>
            <a:ext cx="6710160" cy="44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1389-AC25-4B30-8152-E60AF72B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 vragen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8C2004-F0D6-4080-83D4-22D99E1FE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Gebruik de chatbox voor vragen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0EBB4-41E6-46FB-B471-5F6CE63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  <p:pic>
        <p:nvPicPr>
          <p:cNvPr id="6" name="Graphic 5" descr="Vragen">
            <a:extLst>
              <a:ext uri="{FF2B5EF4-FFF2-40B4-BE49-F238E27FC236}">
                <a16:creationId xmlns:a16="http://schemas.microsoft.com/office/drawing/2014/main" id="{804D34A9-F20F-4C47-B67F-DB938F27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110" y="2480780"/>
            <a:ext cx="3164840" cy="31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Programma</a:t>
            </a:r>
            <a:endParaRPr dirty="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294967295"/>
          </p:nvPr>
        </p:nvSpPr>
        <p:spPr>
          <a:xfrm>
            <a:off x="497323" y="1513575"/>
            <a:ext cx="8549375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14.00 - 14.15 	</a:t>
            </a:r>
            <a:r>
              <a:rPr lang="nl-NL" sz="2000" dirty="0">
                <a:solidFill>
                  <a:schemeClr val="tx1"/>
                </a:solidFill>
              </a:rPr>
              <a:t>Jelle Verburg (data.overheid.nl) 						– Introductie &amp; nieuwste ontwikkelingen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14.15 – 14.30	Gianfranco </a:t>
            </a:r>
            <a:r>
              <a:rPr lang="nl-NL" sz="2000" dirty="0" err="1"/>
              <a:t>Cecconi</a:t>
            </a:r>
            <a:r>
              <a:rPr lang="nl-NL" sz="2000" dirty="0"/>
              <a:t> (European Data Portal) – EU 				Data </a:t>
            </a:r>
            <a:r>
              <a:rPr lang="nl-NL" sz="2000" dirty="0" err="1"/>
              <a:t>Sharing</a:t>
            </a:r>
            <a:r>
              <a:rPr lang="nl-NL" sz="2000" dirty="0"/>
              <a:t> Support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14.30 - 14.45 	Willem Koeman (AMEC)- Amsterdam Data 				Exchange</a:t>
            </a:r>
            <a:endParaRPr lang="nl-NL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14.45 - 15.00 	Mike </a:t>
            </a:r>
            <a:r>
              <a:rPr lang="nl-NL" sz="2000" dirty="0" err="1"/>
              <a:t>Kotsur</a:t>
            </a:r>
            <a:r>
              <a:rPr lang="nl-NL" sz="2000" dirty="0"/>
              <a:t> (SURF) – Data </a:t>
            </a:r>
            <a:r>
              <a:rPr lang="nl-NL" sz="2000" dirty="0" err="1"/>
              <a:t>sharing</a:t>
            </a:r>
            <a:r>
              <a:rPr lang="nl-NL" sz="2000" dirty="0"/>
              <a:t> without 				</a:t>
            </a:r>
            <a:r>
              <a:rPr lang="nl-NL" sz="2000" dirty="0" err="1"/>
              <a:t>sharing</a:t>
            </a:r>
            <a:r>
              <a:rPr lang="nl-NL" sz="2000" dirty="0"/>
              <a:t> data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15.00 - 15.20 	Eefje van der Harst (Data 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Coalition</a:t>
            </a:r>
            <a:r>
              <a:rPr lang="nl-NL" sz="2000" dirty="0"/>
              <a:t>) – Data 			deel harmonisatie canvas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15.20 – 15.30 	</a:t>
            </a:r>
            <a:r>
              <a:rPr lang="nl-NL" sz="2000" dirty="0" err="1"/>
              <a:t>Hayo</a:t>
            </a:r>
            <a:r>
              <a:rPr lang="nl-NL" sz="2000" dirty="0"/>
              <a:t> Schreijer (</a:t>
            </a:r>
            <a:r>
              <a:rPr lang="nl-NL" sz="2000" dirty="0" err="1"/>
              <a:t>data.overheid.nl</a:t>
            </a:r>
            <a:r>
              <a:rPr lang="nl-NL" sz="2000" dirty="0"/>
              <a:t>– Wat doet 				</a:t>
            </a:r>
            <a:r>
              <a:rPr lang="nl-NL" sz="2000" dirty="0" err="1"/>
              <a:t>data.overheid.nl</a:t>
            </a:r>
            <a:r>
              <a:rPr lang="nl-NL" sz="2000" dirty="0"/>
              <a:t> om data delen te ondersteunen?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/>
              <a:t>15.30 – 15.45 	Afsluiting, terugblik, vragen, virtuele borrel</a:t>
            </a:r>
            <a:endParaRPr sz="1800" dirty="0"/>
          </a:p>
          <a:p>
            <a:pPr marL="342900" lvl="0" indent="-2286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l-NL"/>
              <a:t>1. INTRODUCTIE</a:t>
            </a:r>
            <a:br>
              <a:rPr lang="nl-NL"/>
            </a:b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888888"/>
              </a:buClr>
              <a:buSzPts val="2000"/>
              <a:buNone/>
            </a:pPr>
            <a:r>
              <a:rPr lang="nl-NL" dirty="0"/>
              <a:t>Jelle Verburg (data.overheid.nl)</a:t>
            </a:r>
            <a:endParaRPr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D2220-0E35-774A-850D-8145A696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-38056"/>
            <a:ext cx="7639200" cy="1143000"/>
          </a:xfrm>
        </p:spPr>
        <p:txBody>
          <a:bodyPr/>
          <a:lstStyle/>
          <a:p>
            <a:r>
              <a:rPr lang="nl-NL" dirty="0" err="1"/>
              <a:t>Menti.com</a:t>
            </a:r>
            <a:r>
              <a:rPr lang="nl-NL" dirty="0"/>
              <a:t> --- 70 75 81 9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75B6F-DB09-2940-B297-49AF00DBB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BD84F-351B-1041-88BE-87B2E9BFA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18FC5E-4FCE-604A-A08A-119EAA90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8" y="986752"/>
            <a:ext cx="5540632" cy="55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9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CBEA4-EAAC-4BE9-97F7-45880613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00" y="209782"/>
            <a:ext cx="7639200" cy="1143000"/>
          </a:xfrm>
        </p:spPr>
        <p:txBody>
          <a:bodyPr/>
          <a:lstStyle/>
          <a:p>
            <a:r>
              <a:rPr lang="nl-NL" dirty="0"/>
              <a:t>Een jubileum!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266F2C-47FF-41C4-B99B-B68884842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7750" y="1366050"/>
            <a:ext cx="7639200" cy="4125900"/>
          </a:xfrm>
        </p:spPr>
        <p:txBody>
          <a:bodyPr/>
          <a:lstStyle/>
          <a:p>
            <a:r>
              <a:rPr lang="nl-NL" sz="2400" dirty="0"/>
              <a:t>Start in de Amaliazaal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DF0E-43F2-4C4A-94DD-D0A0946D4D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pic>
        <p:nvPicPr>
          <p:cNvPr id="12" name="Afbeelding 11" descr="Afbeelding met binnen, plafond, persoon, groep&#10;&#10;Automatisch gegenereerde beschrijving">
            <a:extLst>
              <a:ext uri="{FF2B5EF4-FFF2-40B4-BE49-F238E27FC236}">
                <a16:creationId xmlns:a16="http://schemas.microsoft.com/office/drawing/2014/main" id="{575651ED-0E69-0049-AAB0-4D5113C6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50" y="2000250"/>
            <a:ext cx="5932616" cy="444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7468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1474</Words>
  <Application>Microsoft Macintosh PowerPoint</Application>
  <PresentationFormat>Diavoorstelling (4:3)</PresentationFormat>
  <Paragraphs>190</Paragraphs>
  <Slides>40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6" baseType="lpstr">
      <vt:lpstr>Calibri</vt:lpstr>
      <vt:lpstr>Arial</vt:lpstr>
      <vt:lpstr>Lato</vt:lpstr>
      <vt:lpstr>Verdana</vt:lpstr>
      <vt:lpstr>Raleway</vt:lpstr>
      <vt:lpstr>Swiss</vt:lpstr>
      <vt:lpstr>PowerPoint-presentatie</vt:lpstr>
      <vt:lpstr>Data.overheid.nl  Webinar  Welkom!  </vt:lpstr>
      <vt:lpstr>Introductie</vt:lpstr>
      <vt:lpstr>Spelregels in de webinar</vt:lpstr>
      <vt:lpstr>Tijd voor vragen</vt:lpstr>
      <vt:lpstr>Programma</vt:lpstr>
      <vt:lpstr>1. INTRODUCTIE </vt:lpstr>
      <vt:lpstr>Menti.com --- 70 75 81 9</vt:lpstr>
      <vt:lpstr>Een jubileum!</vt:lpstr>
      <vt:lpstr>Een jubileum</vt:lpstr>
      <vt:lpstr>Een jubileum</vt:lpstr>
      <vt:lpstr>Een officiële opening van onze communities en een community manager bij het team</vt:lpstr>
      <vt:lpstr>En we zijn nog lang niet klaar…</vt:lpstr>
      <vt:lpstr>Menti.com --- 70 75 81 9</vt:lpstr>
      <vt:lpstr>Tijd voor vragen</vt:lpstr>
      <vt:lpstr>Programma</vt:lpstr>
      <vt:lpstr>2. EU data sharing support</vt:lpstr>
      <vt:lpstr>Menti.com --- 70 75 81 9</vt:lpstr>
      <vt:lpstr>Tijd voor vragen</vt:lpstr>
      <vt:lpstr>Programma</vt:lpstr>
      <vt:lpstr>3. Amsterdam Data Exchange</vt:lpstr>
      <vt:lpstr>Menti.com --- 70 75 81 9</vt:lpstr>
      <vt:lpstr>Tijd voor vragen</vt:lpstr>
      <vt:lpstr>Programma</vt:lpstr>
      <vt:lpstr>4. Data sharing wihtout sharing data</vt:lpstr>
      <vt:lpstr>Menti.com --- 70 75 81 9</vt:lpstr>
      <vt:lpstr>Tijd voor vragen</vt:lpstr>
      <vt:lpstr>Programma</vt:lpstr>
      <vt:lpstr>5. Data deel harmonisatie canvas</vt:lpstr>
      <vt:lpstr>Menti.com --- 70 75 81 9</vt:lpstr>
      <vt:lpstr>Tijd voor vragen</vt:lpstr>
      <vt:lpstr>Programma</vt:lpstr>
      <vt:lpstr>6. Wat doet data.overheid.nl om data delen te ondersteunen?</vt:lpstr>
      <vt:lpstr>Menti.com --- 70 75 81 9</vt:lpstr>
      <vt:lpstr>Tijd voor vragen</vt:lpstr>
      <vt:lpstr>Programma</vt:lpstr>
      <vt:lpstr>7. Afsluiting, terugblik, vragen en virtuele borrel</vt:lpstr>
      <vt:lpstr>Meerdere toepassingen</vt:lpstr>
      <vt:lpstr>Afsluiting</vt:lpstr>
      <vt:lpstr>Digitale borrel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Gebruikersbijeenkomst Data.overheid.nl</dc:title>
  <dc:creator>Gebruiker</dc:creator>
  <cp:lastModifiedBy>jelle verburg</cp:lastModifiedBy>
  <cp:revision>57</cp:revision>
  <dcterms:modified xsi:type="dcterms:W3CDTF">2020-11-10T10:29:29Z</dcterms:modified>
</cp:coreProperties>
</file>