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2" r:id="rId1"/>
  </p:sldMasterIdLst>
  <p:notesMasterIdLst>
    <p:notesMasterId r:id="rId27"/>
  </p:notesMasterIdLst>
  <p:sldIdLst>
    <p:sldId id="349" r:id="rId2"/>
    <p:sldId id="256" r:id="rId3"/>
    <p:sldId id="325" r:id="rId4"/>
    <p:sldId id="302" r:id="rId5"/>
    <p:sldId id="328" r:id="rId6"/>
    <p:sldId id="257" r:id="rId7"/>
    <p:sldId id="262" r:id="rId8"/>
    <p:sldId id="368" r:id="rId9"/>
    <p:sldId id="342" r:id="rId10"/>
    <p:sldId id="701" r:id="rId11"/>
    <p:sldId id="372" r:id="rId12"/>
    <p:sldId id="285" r:id="rId13"/>
    <p:sldId id="258" r:id="rId14"/>
    <p:sldId id="702" r:id="rId15"/>
    <p:sldId id="327" r:id="rId16"/>
    <p:sldId id="369" r:id="rId17"/>
    <p:sldId id="303" r:id="rId18"/>
    <p:sldId id="336" r:id="rId19"/>
    <p:sldId id="370" r:id="rId20"/>
    <p:sldId id="306" r:id="rId21"/>
    <p:sldId id="338" r:id="rId22"/>
    <p:sldId id="371" r:id="rId23"/>
    <p:sldId id="315" r:id="rId24"/>
    <p:sldId id="703" r:id="rId25"/>
    <p:sldId id="317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ato" panose="020F0502020204030203" pitchFamily="34" charset="77"/>
      <p:regular r:id="rId32"/>
      <p:bold r:id="rId33"/>
      <p:italic r:id="rId34"/>
      <p:boldItalic r:id="rId35"/>
    </p:embeddedFont>
    <p:embeddedFont>
      <p:font typeface="Raleway" panose="020B0603030101060003" pitchFamily="34" charset="77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72" autoAdjust="0"/>
    <p:restoredTop sz="94699"/>
  </p:normalViewPr>
  <p:slideViewPr>
    <p:cSldViewPr snapToGrid="0">
      <p:cViewPr varScale="1">
        <p:scale>
          <a:sx n="103" d="100"/>
          <a:sy n="103" d="100"/>
        </p:scale>
        <p:origin x="21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f28d8aa7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f28d8aa7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2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f28d8aa7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f28d8aa7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2814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035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173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00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2"/>
          <p:cNvCxnSpPr/>
          <p:nvPr/>
        </p:nvCxnSpPr>
        <p:spPr>
          <a:xfrm>
            <a:off x="2477724" y="55420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2"/>
          <p:cNvCxnSpPr/>
          <p:nvPr/>
        </p:nvCxnSpPr>
        <p:spPr>
          <a:xfrm>
            <a:off x="2477724" y="632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2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371725" y="840300"/>
            <a:ext cx="6331500" cy="205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390267" y="4317933"/>
            <a:ext cx="6331500" cy="16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1047750" y="577850"/>
            <a:ext cx="763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>
            <a:off x="1047750" y="2000250"/>
            <a:ext cx="7639200" cy="41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dt" idx="10"/>
          </p:nvPr>
        </p:nvSpPr>
        <p:spPr>
          <a:xfrm>
            <a:off x="4762" y="577850"/>
            <a:ext cx="71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0" y="212725"/>
            <a:ext cx="72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>
  <p:cSld name="SECTION_HEADER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dt" idx="10"/>
          </p:nvPr>
        </p:nvSpPr>
        <p:spPr>
          <a:xfrm>
            <a:off x="4762" y="577850"/>
            <a:ext cx="71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0" y="212725"/>
            <a:ext cx="722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76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3"/>
          <p:cNvCxnSpPr/>
          <p:nvPr/>
        </p:nvCxnSpPr>
        <p:spPr>
          <a:xfrm>
            <a:off x="425200" y="55420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22;p3"/>
          <p:cNvCxnSpPr/>
          <p:nvPr/>
        </p:nvCxnSpPr>
        <p:spPr>
          <a:xfrm>
            <a:off x="425200" y="632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06425" y="2409100"/>
            <a:ext cx="8296800" cy="20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p5"/>
          <p:cNvCxnSpPr/>
          <p:nvPr/>
        </p:nvCxnSpPr>
        <p:spPr>
          <a:xfrm>
            <a:off x="2477724" y="55420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" name="Google Shape;34;p5"/>
          <p:cNvCxnSpPr/>
          <p:nvPr/>
        </p:nvCxnSpPr>
        <p:spPr>
          <a:xfrm>
            <a:off x="2477724" y="632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" name="Google Shape;35;p5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2400250" y="767933"/>
            <a:ext cx="6321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2400303" y="2136900"/>
            <a:ext cx="30714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5650572" y="2136900"/>
            <a:ext cx="30714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303300" y="548767"/>
            <a:ext cx="8520600" cy="85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oogle Shape;44;p7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319500" y="1248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319500" y="2462405"/>
            <a:ext cx="2808000" cy="3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Google Shape;49;p8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83103" y="949521"/>
            <a:ext cx="6244200" cy="51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167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" name="Google Shape;54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65500" y="1863133"/>
            <a:ext cx="4045200" cy="175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65500" y="3647161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10"/>
          <p:cNvCxnSpPr/>
          <p:nvPr/>
        </p:nvCxnSpPr>
        <p:spPr>
          <a:xfrm>
            <a:off x="425200" y="632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" name="Google Shape;61;p10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328017" y="5634700"/>
            <a:ext cx="8388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oogle Shape;65;p11"/>
          <p:cNvCxnSpPr/>
          <p:nvPr/>
        </p:nvCxnSpPr>
        <p:spPr>
          <a:xfrm>
            <a:off x="425200" y="632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" name="Google Shape;66;p11"/>
          <p:cNvCxnSpPr/>
          <p:nvPr/>
        </p:nvCxnSpPr>
        <p:spPr>
          <a:xfrm>
            <a:off x="425200" y="55420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" name="Google Shape;67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739800"/>
            <a:ext cx="7436100" cy="205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853950" y="3892600"/>
            <a:ext cx="74361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400250" y="767933"/>
            <a:ext cx="63216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410112" y="2127701"/>
            <a:ext cx="63216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data@koop.overheid.nl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data@koop.overheid.nl" TargetMode="Externa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mailto:data@koop.overheid.nl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B26DA3A3-C64C-4CAE-A8C5-C67ACEFF4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00" y="5803900"/>
            <a:ext cx="8147050" cy="9525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420033-9E03-4A6E-826C-8558D43064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</a:t>
            </a:fld>
            <a:endParaRPr lang="nl-NL"/>
          </a:p>
        </p:txBody>
      </p:sp>
      <p:sp>
        <p:nvSpPr>
          <p:cNvPr id="7" name="Pijl: omlaag 6">
            <a:extLst>
              <a:ext uri="{FF2B5EF4-FFF2-40B4-BE49-F238E27FC236}">
                <a16:creationId xmlns:a16="http://schemas.microsoft.com/office/drawing/2014/main" id="{0BB01B28-D42F-4F5C-930E-55F1999DF7DD}"/>
              </a:ext>
            </a:extLst>
          </p:cNvPr>
          <p:cNvSpPr/>
          <p:nvPr/>
        </p:nvSpPr>
        <p:spPr>
          <a:xfrm>
            <a:off x="671082" y="4765040"/>
            <a:ext cx="396240" cy="12395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D560DB0B-6EAD-460C-AC64-79395042E662}"/>
              </a:ext>
            </a:extLst>
          </p:cNvPr>
          <p:cNvSpPr/>
          <p:nvPr/>
        </p:nvSpPr>
        <p:spPr>
          <a:xfrm>
            <a:off x="1527323" y="4765040"/>
            <a:ext cx="396240" cy="12395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omlaag 8">
            <a:extLst>
              <a:ext uri="{FF2B5EF4-FFF2-40B4-BE49-F238E27FC236}">
                <a16:creationId xmlns:a16="http://schemas.microsoft.com/office/drawing/2014/main" id="{12B1FF08-7E97-4EB0-BFA4-C8E2FAE4A31D}"/>
              </a:ext>
            </a:extLst>
          </p:cNvPr>
          <p:cNvSpPr/>
          <p:nvPr/>
        </p:nvSpPr>
        <p:spPr>
          <a:xfrm>
            <a:off x="3992356" y="4765040"/>
            <a:ext cx="396240" cy="12395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: omlaag 9">
            <a:extLst>
              <a:ext uri="{FF2B5EF4-FFF2-40B4-BE49-F238E27FC236}">
                <a16:creationId xmlns:a16="http://schemas.microsoft.com/office/drawing/2014/main" id="{39582897-DA38-49FB-BF38-E35E27B15E99}"/>
              </a:ext>
            </a:extLst>
          </p:cNvPr>
          <p:cNvSpPr/>
          <p:nvPr/>
        </p:nvSpPr>
        <p:spPr>
          <a:xfrm>
            <a:off x="5679440" y="4765040"/>
            <a:ext cx="396240" cy="12395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8DA5B54-B299-40DF-88A8-0AD111D37DB6}"/>
              </a:ext>
            </a:extLst>
          </p:cNvPr>
          <p:cNvSpPr txBox="1"/>
          <p:nvPr/>
        </p:nvSpPr>
        <p:spPr>
          <a:xfrm>
            <a:off x="457050" y="3195678"/>
            <a:ext cx="1220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rgbClr val="FF0000"/>
                </a:solidFill>
              </a:rPr>
              <a:t>Geluid staat standaard uit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D325F26C-7807-4D2F-A3C0-D38EEF98DC2C}"/>
              </a:ext>
            </a:extLst>
          </p:cNvPr>
          <p:cNvSpPr/>
          <p:nvPr/>
        </p:nvSpPr>
        <p:spPr>
          <a:xfrm>
            <a:off x="186572" y="639444"/>
            <a:ext cx="865493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400" b="1" dirty="0"/>
              <a:t>Welkom op de data.overheid.nl </a:t>
            </a:r>
          </a:p>
          <a:p>
            <a:r>
              <a:rPr lang="nl-NL" sz="4400" b="1" dirty="0" err="1"/>
              <a:t>webinar</a:t>
            </a:r>
            <a:endParaRPr lang="nl-NL" sz="4400" b="1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5379728-49FD-4866-B351-ED23093B908A}"/>
              </a:ext>
            </a:extLst>
          </p:cNvPr>
          <p:cNvSpPr txBox="1"/>
          <p:nvPr/>
        </p:nvSpPr>
        <p:spPr>
          <a:xfrm>
            <a:off x="1577190" y="3195678"/>
            <a:ext cx="1220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rgbClr val="FF0000"/>
                </a:solidFill>
              </a:rPr>
              <a:t>Deel je video met ons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7E32195-4E4B-48E9-9FC4-9D9FBDA6D079}"/>
              </a:ext>
            </a:extLst>
          </p:cNvPr>
          <p:cNvSpPr txBox="1"/>
          <p:nvPr/>
        </p:nvSpPr>
        <p:spPr>
          <a:xfrm>
            <a:off x="3491378" y="3195678"/>
            <a:ext cx="1398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rgbClr val="FF0000"/>
                </a:solidFill>
              </a:rPr>
              <a:t>Zie hier wie nog meer deelneemt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7373F64-DCA1-4AFE-9B2C-87C1C583C15C}"/>
              </a:ext>
            </a:extLst>
          </p:cNvPr>
          <p:cNvSpPr txBox="1"/>
          <p:nvPr/>
        </p:nvSpPr>
        <p:spPr>
          <a:xfrm>
            <a:off x="5267287" y="3195678"/>
            <a:ext cx="122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rgbClr val="FF0000"/>
                </a:solidFill>
              </a:rPr>
              <a:t>Chat met ons mee</a:t>
            </a:r>
          </a:p>
        </p:txBody>
      </p:sp>
    </p:spTree>
    <p:extLst>
      <p:ext uri="{BB962C8B-B14F-4D97-AF65-F5344CB8AC3E}">
        <p14:creationId xmlns:p14="http://schemas.microsoft.com/office/powerpoint/2010/main" val="3586263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11A8F-E90E-436C-8355-29CBB7503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Methoden van impact meten: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FC3258-5122-4C20-9D79-5F5700E3F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800" dirty="0"/>
              <a:t>Geautomatiseerde statistieken</a:t>
            </a:r>
          </a:p>
          <a:p>
            <a:r>
              <a:rPr lang="nl-NL" sz="2800" dirty="0"/>
              <a:t>Showcases en toepassingen</a:t>
            </a:r>
          </a:p>
          <a:p>
            <a:r>
              <a:rPr lang="nl-NL" sz="2800" dirty="0"/>
              <a:t>Gebruikersonderzoeken</a:t>
            </a:r>
          </a:p>
          <a:p>
            <a:r>
              <a:rPr lang="nl-NL" sz="2800" dirty="0"/>
              <a:t>Micro economische studies</a:t>
            </a:r>
          </a:p>
          <a:p>
            <a:r>
              <a:rPr lang="nl-NL" sz="2800" dirty="0"/>
              <a:t>Macro economische studies</a:t>
            </a:r>
          </a:p>
        </p:txBody>
      </p:sp>
    </p:spTree>
    <p:extLst>
      <p:ext uri="{BB962C8B-B14F-4D97-AF65-F5344CB8AC3E}">
        <p14:creationId xmlns:p14="http://schemas.microsoft.com/office/powerpoint/2010/main" val="2568566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32CBF-D070-5A47-ADBD-E8805A864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00" y="286638"/>
            <a:ext cx="8520600" cy="852900"/>
          </a:xfrm>
        </p:spPr>
        <p:txBody>
          <a:bodyPr/>
          <a:lstStyle/>
          <a:p>
            <a:r>
              <a:rPr lang="nl-NL" dirty="0"/>
              <a:t>Wat hebben we gedaan?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06B0F80-D5B8-5A4C-A74B-3609DB60D3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11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F52153D-B428-CE41-895B-31E4C149D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1" y="1098507"/>
            <a:ext cx="7080810" cy="5456333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B253A8DD-B631-094E-B765-C5D9F4E56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099" y="1791730"/>
            <a:ext cx="4015552" cy="750158"/>
          </a:xfrm>
          <a:prstGeom prst="rect">
            <a:avLst/>
          </a:prstGeom>
        </p:spPr>
      </p:pic>
      <p:pic>
        <p:nvPicPr>
          <p:cNvPr id="9" name="Afbeelding 8" descr="Afbeelding met tekst, binnen, schermafbeelding&#10;&#10;Automatisch gegenereerde beschrijving">
            <a:extLst>
              <a:ext uri="{FF2B5EF4-FFF2-40B4-BE49-F238E27FC236}">
                <a16:creationId xmlns:a16="http://schemas.microsoft.com/office/drawing/2014/main" id="{1A188C31-282F-D84D-B7E2-7D791941F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00" y="2719564"/>
            <a:ext cx="6921500" cy="18288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CC3424-F60A-DC4A-90E8-8FCA46A3B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301" y="4458106"/>
            <a:ext cx="9144000" cy="2312558"/>
          </a:xfrm>
          <a:prstGeom prst="rect">
            <a:avLst/>
          </a:prstGeom>
        </p:spPr>
      </p:pic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331104DD-124B-594E-A330-519B5EB8D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01" y="0"/>
            <a:ext cx="7761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6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FF031-EBAD-47E8-9296-2B8A4424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 zijn nog lang niet klaar…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FF6A4D-B0F7-4BB3-A1BF-65EED85B8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870" y="1898650"/>
            <a:ext cx="7639200" cy="4125900"/>
          </a:xfrm>
        </p:spPr>
        <p:txBody>
          <a:bodyPr/>
          <a:lstStyle/>
          <a:p>
            <a:pPr marL="114300" indent="0">
              <a:buNone/>
            </a:pPr>
            <a:r>
              <a:rPr lang="nl-NL" sz="2800" dirty="0"/>
              <a:t>Actiepunten voor de komende periode</a:t>
            </a:r>
          </a:p>
          <a:p>
            <a:pPr marL="114300" indent="0">
              <a:buNone/>
            </a:pPr>
            <a:endParaRPr lang="nl-NL" sz="2800" dirty="0"/>
          </a:p>
          <a:p>
            <a:r>
              <a:rPr lang="nl-NL" sz="2800" dirty="0"/>
              <a:t>Focus op </a:t>
            </a:r>
            <a:r>
              <a:rPr lang="nl-NL" sz="2800" dirty="0" err="1"/>
              <a:t>communities</a:t>
            </a:r>
            <a:r>
              <a:rPr lang="nl-NL" sz="2800" dirty="0"/>
              <a:t> van data</a:t>
            </a:r>
          </a:p>
          <a:p>
            <a:r>
              <a:rPr lang="nl-NL" sz="2800" dirty="0"/>
              <a:t>Framework voor meten van impact</a:t>
            </a:r>
          </a:p>
          <a:p>
            <a:r>
              <a:rPr lang="nl-NL" sz="2800" dirty="0"/>
              <a:t>Contact met andere lidstaten EU</a:t>
            </a:r>
          </a:p>
          <a:p>
            <a:endParaRPr lang="nl-NL" sz="2800" dirty="0"/>
          </a:p>
          <a:p>
            <a:r>
              <a:rPr lang="nl-NL" sz="2800" dirty="0"/>
              <a:t>En…….. </a:t>
            </a:r>
            <a:r>
              <a:rPr lang="nl-NL" sz="2800" dirty="0" err="1"/>
              <a:t>webinars</a:t>
            </a:r>
            <a:r>
              <a:rPr lang="nl-NL" sz="2800" dirty="0"/>
              <a:t>/gebruikersbijeenkomsten</a:t>
            </a:r>
          </a:p>
          <a:p>
            <a:endParaRPr lang="nl-NL" sz="2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F9AE1B-5DE8-4953-B996-5E30CEC651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4046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00" y="859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Lato"/>
                <a:ea typeface="Lato"/>
                <a:cs typeface="Lato"/>
                <a:sym typeface="Lato"/>
              </a:rPr>
              <a:t>Wat willen we </a:t>
            </a:r>
            <a:r>
              <a:rPr lang="en" dirty="0" err="1">
                <a:latin typeface="Lato"/>
                <a:ea typeface="Lato"/>
                <a:cs typeface="Lato"/>
                <a:sym typeface="Lato"/>
              </a:rPr>
              <a:t>uiteindelijk</a:t>
            </a:r>
            <a:r>
              <a:rPr lang="en" dirty="0">
                <a:latin typeface="Lato"/>
                <a:ea typeface="Lato"/>
                <a:cs typeface="Lato"/>
                <a:sym typeface="Lato"/>
              </a:rPr>
              <a:t> op data.overheid.nl?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311700" y="17208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2400" dirty="0"/>
              <a:t>Inzicht geven in de impact die het openen van data heeft! </a:t>
            </a:r>
            <a:endParaRPr sz="2400" dirty="0"/>
          </a:p>
          <a:p>
            <a:pPr indent="-381000">
              <a:spcBef>
                <a:spcPts val="1600"/>
              </a:spcBef>
              <a:buSzPts val="2400"/>
            </a:pPr>
            <a:r>
              <a:rPr lang="en" sz="2400" dirty="0"/>
              <a:t>Kunnen we dit meten? </a:t>
            </a:r>
            <a:endParaRPr sz="2400" dirty="0"/>
          </a:p>
          <a:p>
            <a:pPr indent="-381000">
              <a:buSzPts val="2400"/>
            </a:pPr>
            <a:r>
              <a:rPr lang="en" sz="2400" dirty="0"/>
              <a:t>Kunnen we data-eigenaren zo stimuleren? </a:t>
            </a:r>
            <a:endParaRPr sz="2400" dirty="0"/>
          </a:p>
          <a:p>
            <a:pPr indent="-381000">
              <a:buSzPts val="2400"/>
            </a:pPr>
            <a:r>
              <a:rPr lang="en" sz="2400" dirty="0"/>
              <a:t>Wat kunnen we laten zien voor data en toepassingen op data.overheid.nl?</a:t>
            </a:r>
            <a:endParaRPr sz="2400" dirty="0"/>
          </a:p>
          <a:p>
            <a:pPr marL="0" indent="0">
              <a:spcBef>
                <a:spcPts val="1600"/>
              </a:spcBef>
              <a:buNone/>
            </a:pPr>
            <a:r>
              <a:rPr lang="en" sz="2400" dirty="0"/>
              <a:t>Hier gaan we </a:t>
            </a:r>
            <a:r>
              <a:rPr lang="en" sz="2400" dirty="0" err="1"/>
              <a:t>verder</a:t>
            </a:r>
            <a:r>
              <a:rPr lang="en" sz="2400" dirty="0"/>
              <a:t> mee experimenteren op data.overheid.nl. </a:t>
            </a:r>
            <a:endParaRPr lang="nl-NL" sz="2400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391453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99715C-E0A3-2A40-94D6-C5ED7CCA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 hebben jou nodig!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F0FEFD-2D8E-084C-BA42-B8345B68A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kunnen dit niet alleen</a:t>
            </a:r>
          </a:p>
          <a:p>
            <a:endParaRPr lang="nl-NL" dirty="0"/>
          </a:p>
          <a:p>
            <a:r>
              <a:rPr lang="nl-NL" dirty="0"/>
              <a:t>We hebben jou kennis &amp; expertise nodig</a:t>
            </a:r>
          </a:p>
          <a:p>
            <a:endParaRPr lang="nl-NL" dirty="0"/>
          </a:p>
          <a:p>
            <a:r>
              <a:rPr lang="nl-NL" dirty="0"/>
              <a:t>Daarom gaan we starten met een </a:t>
            </a:r>
            <a:r>
              <a:rPr lang="nl-NL" dirty="0" err="1"/>
              <a:t>mastermind</a:t>
            </a:r>
            <a:r>
              <a:rPr lang="nl-NL" dirty="0"/>
              <a:t> groep ‘impact open data’</a:t>
            </a:r>
          </a:p>
          <a:p>
            <a:endParaRPr lang="nl-NL" dirty="0"/>
          </a:p>
          <a:p>
            <a:r>
              <a:rPr lang="nl-NL" dirty="0"/>
              <a:t>Wat vraagt dit van je? 1x in de maand een meeting van 1/1,5 uur + voorbereidingstijd van circa 1 tot 2 uur. </a:t>
            </a:r>
          </a:p>
          <a:p>
            <a:endParaRPr lang="nl-NL" dirty="0"/>
          </a:p>
          <a:p>
            <a:r>
              <a:rPr lang="nl-NL" dirty="0"/>
              <a:t>Wil je ons helpen? Contact ons via </a:t>
            </a:r>
            <a:r>
              <a:rPr lang="nl-NL" dirty="0">
                <a:hlinkClick r:id="rId2"/>
              </a:rPr>
              <a:t>data@koop.overheid.nl</a:t>
            </a:r>
            <a:r>
              <a:rPr lang="nl-NL" dirty="0"/>
              <a:t> of zet het in de chat.</a:t>
            </a:r>
          </a:p>
          <a:p>
            <a:pPr marL="114300" indent="0"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CBE16E-75B3-BF4A-8340-2E5DA08F16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864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11389-AC25-4B30-8152-E60AF72B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 voor vragen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8C2004-F0D6-4080-83D4-22D99E1FE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Gebruik de chatbox voor vragen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10EBB4-41E6-46FB-B471-5F6CE6380C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15</a:t>
            </a:fld>
            <a:endParaRPr lang="nl-NL"/>
          </a:p>
        </p:txBody>
      </p:sp>
      <p:pic>
        <p:nvPicPr>
          <p:cNvPr id="6" name="Graphic 5" descr="Vragen">
            <a:extLst>
              <a:ext uri="{FF2B5EF4-FFF2-40B4-BE49-F238E27FC236}">
                <a16:creationId xmlns:a16="http://schemas.microsoft.com/office/drawing/2014/main" id="{804D34A9-F20F-4C47-B67F-DB938F27C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2110" y="2480780"/>
            <a:ext cx="3164840" cy="31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70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03300" y="548767"/>
            <a:ext cx="85206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Programma</a:t>
            </a:r>
            <a:endParaRPr dirty="0"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4294967295"/>
          </p:nvPr>
        </p:nvSpPr>
        <p:spPr>
          <a:xfrm>
            <a:off x="497323" y="1513575"/>
            <a:ext cx="8549375" cy="4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11.00 - 11.15 	</a:t>
            </a:r>
            <a:r>
              <a:rPr lang="nl-NL" sz="2000" dirty="0">
                <a:solidFill>
                  <a:schemeClr val="bg2"/>
                </a:solidFill>
              </a:rPr>
              <a:t>Jelle Verburg (data.overheid.nl) 						– Introductie &amp; impact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11.15 – 11.30	</a:t>
            </a:r>
            <a:r>
              <a:rPr lang="nl-NL" sz="2000" dirty="0">
                <a:solidFill>
                  <a:schemeClr val="tx1"/>
                </a:solidFill>
              </a:rPr>
              <a:t>Cor Melse (RIVM) –Publicatie van COVID-19 data</a:t>
            </a:r>
            <a:endParaRPr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11.30 - 11.45 	Stephan </a:t>
            </a:r>
            <a:r>
              <a:rPr lang="nl-NL" sz="2000" dirty="0" err="1"/>
              <a:t>Okhuijsen</a:t>
            </a:r>
            <a:r>
              <a:rPr lang="nl-NL" sz="2000" dirty="0"/>
              <a:t> (Datagraver)-  Gebruik van 				beschikbare Covid-19 data</a:t>
            </a:r>
            <a:endParaRPr lang="nl-NL"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11.45 – 12.00 	Afsluiting, terugblik, vragen.</a:t>
            </a:r>
            <a:endParaRPr sz="1800" dirty="0"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818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FE09E-B717-4CA8-A9CE-F9596AAB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09" y="1264618"/>
            <a:ext cx="8296800" cy="2055900"/>
          </a:xfrm>
        </p:spPr>
        <p:txBody>
          <a:bodyPr/>
          <a:lstStyle/>
          <a:p>
            <a:r>
              <a:rPr lang="nl-NL" dirty="0"/>
              <a:t>2. Publicatie van Covid-19 data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B0C5E7E-2031-462D-A7BD-FB60544AD2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17</a:t>
            </a:fld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17E8DC4-2CBE-43B5-8979-8542C0200A3F}"/>
              </a:ext>
            </a:extLst>
          </p:cNvPr>
          <p:cNvSpPr/>
          <p:nvPr/>
        </p:nvSpPr>
        <p:spPr>
          <a:xfrm>
            <a:off x="1057489" y="4565432"/>
            <a:ext cx="1617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600"/>
              </a:spcAft>
              <a:buClr>
                <a:srgbClr val="888888"/>
              </a:buClr>
              <a:buSzPts val="2000"/>
            </a:pPr>
            <a:r>
              <a:rPr lang="nl-NL" dirty="0"/>
              <a:t>Cor Melse (RIVM)</a:t>
            </a:r>
          </a:p>
        </p:txBody>
      </p:sp>
    </p:spTree>
    <p:extLst>
      <p:ext uri="{BB962C8B-B14F-4D97-AF65-F5344CB8AC3E}">
        <p14:creationId xmlns:p14="http://schemas.microsoft.com/office/powerpoint/2010/main" val="4130061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11389-AC25-4B30-8152-E60AF72B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 voor vragen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8C2004-F0D6-4080-83D4-22D99E1FE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Gebruik de chatbox voor vragen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10EBB4-41E6-46FB-B471-5F6CE6380C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18</a:t>
            </a:fld>
            <a:endParaRPr lang="nl-NL"/>
          </a:p>
        </p:txBody>
      </p:sp>
      <p:pic>
        <p:nvPicPr>
          <p:cNvPr id="6" name="Graphic 5" descr="Vragen">
            <a:extLst>
              <a:ext uri="{FF2B5EF4-FFF2-40B4-BE49-F238E27FC236}">
                <a16:creationId xmlns:a16="http://schemas.microsoft.com/office/drawing/2014/main" id="{804D34A9-F20F-4C47-B67F-DB938F27C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2110" y="2480780"/>
            <a:ext cx="3164840" cy="31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2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03300" y="548767"/>
            <a:ext cx="85206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Programma</a:t>
            </a:r>
            <a:endParaRPr dirty="0"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4294967295"/>
          </p:nvPr>
        </p:nvSpPr>
        <p:spPr>
          <a:xfrm>
            <a:off x="497323" y="1513575"/>
            <a:ext cx="8549375" cy="4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11.00 - 11.15 	</a:t>
            </a:r>
            <a:r>
              <a:rPr lang="nl-NL" sz="2000" dirty="0">
                <a:solidFill>
                  <a:schemeClr val="bg2"/>
                </a:solidFill>
              </a:rPr>
              <a:t>Jelle Verburg (data.overheid.nl) 						– Introductie &amp; impact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11.15 – 11.30	Cor Melse (RIVM) –Publicatie van COVID-19 data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11.30 - 11.45 	</a:t>
            </a:r>
            <a:r>
              <a:rPr lang="nl-NL" sz="2000" dirty="0">
                <a:solidFill>
                  <a:schemeClr val="tx1"/>
                </a:solidFill>
              </a:rPr>
              <a:t>Stephan </a:t>
            </a:r>
            <a:r>
              <a:rPr lang="nl-NL" sz="2000" dirty="0" err="1">
                <a:solidFill>
                  <a:schemeClr val="tx1"/>
                </a:solidFill>
              </a:rPr>
              <a:t>Okhuijsen</a:t>
            </a:r>
            <a:r>
              <a:rPr lang="nl-NL" sz="2000" dirty="0">
                <a:solidFill>
                  <a:schemeClr val="tx1"/>
                </a:solidFill>
              </a:rPr>
              <a:t> (Datagraver)-  Gebruik van 				beschikbare Covid-19 data</a:t>
            </a:r>
            <a:endParaRPr lang="nl-NL" dirty="0">
              <a:solidFill>
                <a:schemeClr val="tx1"/>
              </a:solidFill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11.45 – 12.00 	Afsluiting, terugblik, vragen.</a:t>
            </a:r>
            <a:endParaRPr sz="1800" dirty="0"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8699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/>
        </p:nvSpPr>
        <p:spPr>
          <a:xfrm>
            <a:off x="4882521" y="3311270"/>
            <a:ext cx="4050175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662859" y="2213419"/>
            <a:ext cx="7656300" cy="26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nl-NL" dirty="0"/>
              <a:t>Data.overheid.nl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Webinar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Welkom!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dirty="0"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2392289" y="5487768"/>
            <a:ext cx="63315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</a:pPr>
            <a:r>
              <a:rPr lang="nl-NL" dirty="0"/>
              <a:t>Team Data.overheid.nl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000"/>
              <a:buFont typeface="Arial"/>
              <a:buNone/>
            </a:pPr>
            <a:r>
              <a:rPr lang="nl-NL" dirty="0"/>
              <a:t>21 Januari 2021</a:t>
            </a:r>
            <a:endParaRPr dirty="0"/>
          </a:p>
        </p:txBody>
      </p:sp>
      <p:sp>
        <p:nvSpPr>
          <p:cNvPr id="93" name="Google Shape;93;p16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fld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4805969" y="3726768"/>
            <a:ext cx="39178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4882521" y="6117929"/>
            <a:ext cx="40501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FE09E-B717-4CA8-A9CE-F9596AAB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00" y="1264618"/>
            <a:ext cx="8296800" cy="2055900"/>
          </a:xfrm>
        </p:spPr>
        <p:txBody>
          <a:bodyPr/>
          <a:lstStyle/>
          <a:p>
            <a:r>
              <a:rPr lang="nl-NL" dirty="0"/>
              <a:t>3. Gebruik van beschikbare Covid-19 data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B0C5E7E-2031-462D-A7BD-FB60544AD2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20</a:t>
            </a:fld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17E8DC4-2CBE-43B5-8979-8542C0200A3F}"/>
              </a:ext>
            </a:extLst>
          </p:cNvPr>
          <p:cNvSpPr/>
          <p:nvPr/>
        </p:nvSpPr>
        <p:spPr>
          <a:xfrm>
            <a:off x="1057489" y="4565432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600"/>
              </a:spcAft>
              <a:buClr>
                <a:srgbClr val="888888"/>
              </a:buClr>
              <a:buSzPts val="2000"/>
            </a:pPr>
            <a:r>
              <a:rPr lang="nl-NL" dirty="0"/>
              <a:t>Stephan </a:t>
            </a:r>
            <a:r>
              <a:rPr lang="nl-NL" dirty="0" err="1"/>
              <a:t>Okhuijsen</a:t>
            </a:r>
            <a:r>
              <a:rPr lang="nl-NL" dirty="0"/>
              <a:t> (Datagraver)</a:t>
            </a:r>
          </a:p>
        </p:txBody>
      </p:sp>
    </p:spTree>
    <p:extLst>
      <p:ext uri="{BB962C8B-B14F-4D97-AF65-F5344CB8AC3E}">
        <p14:creationId xmlns:p14="http://schemas.microsoft.com/office/powerpoint/2010/main" val="815777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11389-AC25-4B30-8152-E60AF72B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 voor vragen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8C2004-F0D6-4080-83D4-22D99E1FE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Gebruik de chatbox voor vragen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10EBB4-41E6-46FB-B471-5F6CE6380C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21</a:t>
            </a:fld>
            <a:endParaRPr lang="nl-NL"/>
          </a:p>
        </p:txBody>
      </p:sp>
      <p:pic>
        <p:nvPicPr>
          <p:cNvPr id="6" name="Graphic 5" descr="Vragen">
            <a:extLst>
              <a:ext uri="{FF2B5EF4-FFF2-40B4-BE49-F238E27FC236}">
                <a16:creationId xmlns:a16="http://schemas.microsoft.com/office/drawing/2014/main" id="{804D34A9-F20F-4C47-B67F-DB938F27C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2110" y="2480780"/>
            <a:ext cx="3164840" cy="31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39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03300" y="548767"/>
            <a:ext cx="85206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Programma</a:t>
            </a:r>
            <a:endParaRPr dirty="0"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4294967295"/>
          </p:nvPr>
        </p:nvSpPr>
        <p:spPr>
          <a:xfrm>
            <a:off x="497323" y="1513575"/>
            <a:ext cx="8549375" cy="4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11.00 - 11.15 	</a:t>
            </a:r>
            <a:r>
              <a:rPr lang="nl-NL" sz="2000" dirty="0">
                <a:solidFill>
                  <a:schemeClr val="bg2"/>
                </a:solidFill>
              </a:rPr>
              <a:t>Jelle Verburg (data.overheid.nl) 						– Introductie &amp; impact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11.15 – 11.30	Cor Melse (RIVM) –Publicatie van COVID-19 data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11.30 - 11.45 	Stephan </a:t>
            </a:r>
            <a:r>
              <a:rPr lang="nl-NL" sz="2000" dirty="0" err="1"/>
              <a:t>Okhuijsen</a:t>
            </a:r>
            <a:r>
              <a:rPr lang="nl-NL" sz="2000" dirty="0"/>
              <a:t> (Datagraver)-  Gebruik van 				beschikbare Covid-19 data</a:t>
            </a:r>
            <a:endParaRPr lang="nl-NL"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11.45 – 12.00 	</a:t>
            </a:r>
            <a:r>
              <a:rPr lang="nl-NL" sz="2000" dirty="0">
                <a:solidFill>
                  <a:schemeClr val="tx1"/>
                </a:solidFill>
              </a:rPr>
              <a:t>Afsluiting, terugblik, vragen.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5763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FE09E-B717-4CA8-A9CE-F9596AAB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055" y="1193498"/>
            <a:ext cx="8296800" cy="2055900"/>
          </a:xfrm>
        </p:spPr>
        <p:txBody>
          <a:bodyPr/>
          <a:lstStyle/>
          <a:p>
            <a:r>
              <a:rPr lang="nl-NL" dirty="0"/>
              <a:t>4. Afsluiting, terugblik, vragen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B0C5E7E-2031-462D-A7BD-FB60544AD2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23</a:t>
            </a:fld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17E8DC4-2CBE-43B5-8979-8542C0200A3F}"/>
              </a:ext>
            </a:extLst>
          </p:cNvPr>
          <p:cNvSpPr/>
          <p:nvPr/>
        </p:nvSpPr>
        <p:spPr>
          <a:xfrm>
            <a:off x="1057489" y="4565432"/>
            <a:ext cx="26805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600"/>
              </a:spcAft>
              <a:buClr>
                <a:srgbClr val="888888"/>
              </a:buClr>
              <a:buSzPts val="2000"/>
            </a:pPr>
            <a:r>
              <a:rPr lang="nl-NL" dirty="0"/>
              <a:t>Jelle Verburg (data.overheid.nl)</a:t>
            </a:r>
          </a:p>
        </p:txBody>
      </p:sp>
    </p:spTree>
    <p:extLst>
      <p:ext uri="{BB962C8B-B14F-4D97-AF65-F5344CB8AC3E}">
        <p14:creationId xmlns:p14="http://schemas.microsoft.com/office/powerpoint/2010/main" val="686872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99715C-E0A3-2A40-94D6-C5ED7CCA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 hebben jou nodig!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F0FEFD-2D8E-084C-BA42-B8345B68A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kunnen dit niet alleen</a:t>
            </a:r>
          </a:p>
          <a:p>
            <a:endParaRPr lang="nl-NL" dirty="0"/>
          </a:p>
          <a:p>
            <a:r>
              <a:rPr lang="nl-NL" dirty="0"/>
              <a:t>We hebben jou kennis &amp; expertise nodig</a:t>
            </a:r>
          </a:p>
          <a:p>
            <a:endParaRPr lang="nl-NL" dirty="0"/>
          </a:p>
          <a:p>
            <a:r>
              <a:rPr lang="nl-NL" dirty="0"/>
              <a:t>Daarom gaan we starten met een </a:t>
            </a:r>
            <a:r>
              <a:rPr lang="nl-NL" dirty="0" err="1"/>
              <a:t>mastermind</a:t>
            </a:r>
            <a:r>
              <a:rPr lang="nl-NL" dirty="0"/>
              <a:t> groep ‘impact open data’</a:t>
            </a:r>
          </a:p>
          <a:p>
            <a:endParaRPr lang="nl-NL" dirty="0"/>
          </a:p>
          <a:p>
            <a:r>
              <a:rPr lang="nl-NL" dirty="0"/>
              <a:t>Wat vraagt dit van je? 1x in de maand een meeting van 1/1,5 uur + voorbereidingstijd van circa 1 tot 2 uur. </a:t>
            </a:r>
          </a:p>
          <a:p>
            <a:endParaRPr lang="nl-NL" dirty="0"/>
          </a:p>
          <a:p>
            <a:r>
              <a:rPr lang="nl-NL" dirty="0"/>
              <a:t>Wil je ons helpen? Contact ons via </a:t>
            </a:r>
            <a:r>
              <a:rPr lang="nl-NL" dirty="0">
                <a:hlinkClick r:id="rId2"/>
              </a:rPr>
              <a:t>data@koop.overheid.nl</a:t>
            </a:r>
            <a:r>
              <a:rPr lang="nl-NL" dirty="0"/>
              <a:t> of zet het in de chat.</a:t>
            </a:r>
          </a:p>
          <a:p>
            <a:pPr marL="114300" indent="0"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CBE16E-75B3-BF4A-8340-2E5DA08F16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633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A0078E-9471-41F5-BD36-DE16B456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Afsluiting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C2A7DF-9640-4E62-8FEE-4C0FC894C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200" y="1720850"/>
            <a:ext cx="8189110" cy="4125900"/>
          </a:xfrm>
        </p:spPr>
        <p:txBody>
          <a:bodyPr/>
          <a:lstStyle/>
          <a:p>
            <a:pPr marL="285750" indent="-285750">
              <a:spcBef>
                <a:spcPts val="1600"/>
              </a:spcBef>
            </a:pPr>
            <a:r>
              <a:rPr lang="nl-NL" dirty="0"/>
              <a:t>Impact, data delen, </a:t>
            </a:r>
            <a:r>
              <a:rPr lang="nl-NL" dirty="0" err="1"/>
              <a:t>communities</a:t>
            </a:r>
            <a:endParaRPr lang="nl-NL" dirty="0"/>
          </a:p>
          <a:p>
            <a:pPr marL="285750" indent="-285750">
              <a:spcBef>
                <a:spcPts val="1600"/>
              </a:spcBef>
            </a:pPr>
            <a:r>
              <a:rPr lang="nl-NL" dirty="0"/>
              <a:t>Hier gaan we komende maanden verder mee aan het werk.</a:t>
            </a:r>
          </a:p>
          <a:p>
            <a:pPr marL="285750" indent="-285750">
              <a:spcBef>
                <a:spcPts val="1600"/>
              </a:spcBef>
            </a:pPr>
            <a:endParaRPr lang="nl-NL" dirty="0"/>
          </a:p>
          <a:p>
            <a:pPr marL="285750" indent="-285750">
              <a:spcBef>
                <a:spcPts val="1600"/>
              </a:spcBef>
            </a:pPr>
            <a:r>
              <a:rPr lang="nl-NL" dirty="0"/>
              <a:t>Zet je tops &amp; tips in de chat.</a:t>
            </a:r>
          </a:p>
          <a:p>
            <a:pPr marL="285750" indent="-285750">
              <a:spcBef>
                <a:spcPts val="1600"/>
              </a:spcBef>
            </a:pPr>
            <a:endParaRPr lang="nl-NL" dirty="0"/>
          </a:p>
          <a:p>
            <a:pPr marL="285750" indent="-285750">
              <a:spcBef>
                <a:spcPts val="1600"/>
              </a:spcBef>
            </a:pPr>
            <a:r>
              <a:rPr lang="nl-NL" dirty="0"/>
              <a:t>Contact ons via </a:t>
            </a:r>
            <a:r>
              <a:rPr lang="nl-NL" dirty="0">
                <a:hlinkClick r:id="rId2"/>
              </a:rPr>
              <a:t>data@koop.overheid.nl</a:t>
            </a:r>
            <a:endParaRPr lang="nl-NL" dirty="0"/>
          </a:p>
          <a:p>
            <a:pPr marL="285750" indent="-285750">
              <a:spcBef>
                <a:spcPts val="1600"/>
              </a:spcBef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7F60DE-FB3A-451B-BC71-6A1CF49A71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25</a:t>
            </a:fld>
            <a:endParaRPr lang="nl-NL"/>
          </a:p>
        </p:txBody>
      </p:sp>
      <p:pic>
        <p:nvPicPr>
          <p:cNvPr id="1026" name="Picture 2" descr="Afbeeldingsresultaat voor dankjewel">
            <a:extLst>
              <a:ext uri="{FF2B5EF4-FFF2-40B4-BE49-F238E27FC236}">
                <a16:creationId xmlns:a16="http://schemas.microsoft.com/office/drawing/2014/main" id="{8B2D71D1-9B99-4A5C-892C-CBC22383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20" y="3502281"/>
            <a:ext cx="3139440" cy="323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62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E686D-5615-4DAA-B17B-D5A7D789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Introductie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3D1081-BDF1-4262-8AFA-1E045BA3B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800" dirty="0"/>
              <a:t>Presentator: Jelle Verburg </a:t>
            </a:r>
          </a:p>
          <a:p>
            <a:pPr marL="114300" indent="0">
              <a:buNone/>
            </a:pPr>
            <a:endParaRPr lang="nl-NL" sz="2800" dirty="0"/>
          </a:p>
          <a:p>
            <a:endParaRPr lang="nl-NL" sz="2800" dirty="0"/>
          </a:p>
          <a:p>
            <a:r>
              <a:rPr lang="nl-NL" sz="2800" dirty="0"/>
              <a:t>Moderator: </a:t>
            </a:r>
            <a:r>
              <a:rPr lang="nl-NL" sz="2800" dirty="0" err="1"/>
              <a:t>Hayo</a:t>
            </a:r>
            <a:r>
              <a:rPr lang="nl-NL" sz="2800" dirty="0"/>
              <a:t> Schreijer </a:t>
            </a:r>
          </a:p>
          <a:p>
            <a:pPr marL="114300" indent="0">
              <a:buNone/>
            </a:pPr>
            <a:endParaRPr lang="nl-NL" sz="2800" dirty="0"/>
          </a:p>
          <a:p>
            <a:endParaRPr lang="nl-NL" sz="2800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26AAFA-19A2-4BA0-A1BD-B217CD7FE7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84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C8E87-1DDF-45A8-8362-A7BC9C6C0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108294"/>
            <a:ext cx="7639200" cy="1143000"/>
          </a:xfrm>
        </p:spPr>
        <p:txBody>
          <a:bodyPr/>
          <a:lstStyle/>
          <a:p>
            <a:r>
              <a:rPr lang="nl-NL" dirty="0"/>
              <a:t>Spelregels in de </a:t>
            </a:r>
            <a:r>
              <a:rPr lang="nl-NL" dirty="0" err="1"/>
              <a:t>webinar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D8D21A-9B16-4745-AD7D-C06D10113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750" y="1089420"/>
            <a:ext cx="7639200" cy="4125900"/>
          </a:xfrm>
        </p:spPr>
        <p:txBody>
          <a:bodyPr/>
          <a:lstStyle/>
          <a:p>
            <a:r>
              <a:rPr lang="nl-NL" sz="3200" dirty="0"/>
              <a:t>Antwoorden/vragen/feedback in het chatvenster</a:t>
            </a:r>
          </a:p>
          <a:p>
            <a:endParaRPr lang="nl-NL" sz="3200" dirty="0"/>
          </a:p>
          <a:p>
            <a:r>
              <a:rPr lang="nl-NL" sz="3200" dirty="0"/>
              <a:t>Stel je vraag gerust op het forum</a:t>
            </a:r>
          </a:p>
          <a:p>
            <a:pPr marL="114300" indent="0">
              <a:buNone/>
            </a:pPr>
            <a:endParaRPr lang="nl-NL" sz="3200" dirty="0"/>
          </a:p>
          <a:p>
            <a:r>
              <a:rPr lang="nl-NL" sz="3200" dirty="0"/>
              <a:t>Presentaties worden gedeeld</a:t>
            </a:r>
          </a:p>
          <a:p>
            <a:endParaRPr lang="nl-NL" sz="3200" dirty="0"/>
          </a:p>
          <a:p>
            <a:r>
              <a:rPr lang="nl-NL" sz="3200" dirty="0"/>
              <a:t>We maken </a:t>
            </a:r>
            <a:r>
              <a:rPr lang="nl-NL" sz="3200" dirty="0" err="1"/>
              <a:t>social</a:t>
            </a:r>
            <a:r>
              <a:rPr lang="nl-NL" sz="3200" dirty="0"/>
              <a:t> media berichten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0648CB-4386-4193-8514-B9ABE21E91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1783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11389-AC25-4B30-8152-E60AF72B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Tijd voor vragen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8C2004-F0D6-4080-83D4-22D99E1FE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400" dirty="0"/>
              <a:t>Gebruik de chatbox voor vragen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10EBB4-41E6-46FB-B471-5F6CE6380C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5</a:t>
            </a:fld>
            <a:endParaRPr lang="nl-NL"/>
          </a:p>
        </p:txBody>
      </p:sp>
      <p:pic>
        <p:nvPicPr>
          <p:cNvPr id="6" name="Graphic 5" descr="Vragen">
            <a:extLst>
              <a:ext uri="{FF2B5EF4-FFF2-40B4-BE49-F238E27FC236}">
                <a16:creationId xmlns:a16="http://schemas.microsoft.com/office/drawing/2014/main" id="{804D34A9-F20F-4C47-B67F-DB938F27C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2110" y="2480780"/>
            <a:ext cx="3164840" cy="31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03300" y="548767"/>
            <a:ext cx="85206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Programma</a:t>
            </a:r>
            <a:endParaRPr dirty="0"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4294967295"/>
          </p:nvPr>
        </p:nvSpPr>
        <p:spPr>
          <a:xfrm>
            <a:off x="497323" y="1513575"/>
            <a:ext cx="8549375" cy="49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11.00 - 11.15 	</a:t>
            </a:r>
            <a:r>
              <a:rPr lang="nl-NL" sz="2000" dirty="0">
                <a:solidFill>
                  <a:schemeClr val="tx1"/>
                </a:solidFill>
              </a:rPr>
              <a:t>Jelle Verburg (data.overheid.nl) 						– Introductie &amp; impact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11.15 – 11.30	Cor Melse (RIVM) –Publicatie van COVID-19 data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11.30 - 11.45 	Stephan </a:t>
            </a:r>
            <a:r>
              <a:rPr lang="nl-NL" sz="2000" dirty="0" err="1"/>
              <a:t>Okhuijsen</a:t>
            </a:r>
            <a:r>
              <a:rPr lang="nl-NL" sz="2000" dirty="0"/>
              <a:t> (Datagraver)-  Gebruik van 				beschikbare Covid-19 data</a:t>
            </a:r>
            <a:endParaRPr lang="nl-NL"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nl-NL" sz="2000" dirty="0"/>
              <a:t>11.45 – 12.00 	Afsluiting, terugblik, vragen.</a:t>
            </a:r>
            <a:endParaRPr sz="1800" dirty="0"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406425" y="2409100"/>
            <a:ext cx="82968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nl-NL"/>
              <a:t>1. INTRODUCTIE</a:t>
            </a:r>
            <a:br>
              <a:rPr lang="nl-NL"/>
            </a:br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4294967295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rgbClr val="888888"/>
              </a:buClr>
              <a:buSzPts val="2000"/>
              <a:buNone/>
            </a:pPr>
            <a:r>
              <a:rPr lang="nl-NL" dirty="0"/>
              <a:t>Jelle Verburg (data.overheid.nl)</a:t>
            </a:r>
            <a:endParaRPr dirty="0"/>
          </a:p>
        </p:txBody>
      </p:sp>
      <p:sp>
        <p:nvSpPr>
          <p:cNvPr id="138" name="Google Shape;138;p22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81F15-5B16-CC4D-A450-AEA52E2C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Data.overheid.nl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77B40B-881F-C443-9E19-99722449D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B8D5CE-FC5B-0241-9E77-B3DFFB4126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8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18F13E-5134-9945-B1DB-3949CDEB3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51" y="1767017"/>
            <a:ext cx="7639200" cy="491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90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1073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Lato"/>
                <a:ea typeface="Lato"/>
                <a:cs typeface="Lato"/>
                <a:sym typeface="Lato"/>
              </a:rPr>
              <a:t>Impact van data &amp; communities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235500" y="1963725"/>
            <a:ext cx="6373800" cy="2069100"/>
          </a:xfrm>
          <a:prstGeom prst="ellipse">
            <a:avLst/>
          </a:prstGeom>
          <a:solidFill>
            <a:srgbClr val="FCE5CD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>
                <a:latin typeface="Lato"/>
                <a:ea typeface="Lato"/>
                <a:cs typeface="Lato"/>
                <a:sym typeface="Lato"/>
              </a:rPr>
              <a:t>context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785325" y="2438350"/>
            <a:ext cx="1362300" cy="9795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latin typeface="Lato"/>
                <a:ea typeface="Lato"/>
                <a:cs typeface="Lato"/>
                <a:sym typeface="Lato"/>
              </a:rPr>
              <a:t>data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2329925" y="3411650"/>
            <a:ext cx="1857600" cy="8343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800">
                <a:latin typeface="Lato"/>
                <a:ea typeface="Lato"/>
                <a:cs typeface="Lato"/>
                <a:sym typeface="Lato"/>
              </a:rPr>
              <a:t>toepassing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4343925" y="2521200"/>
            <a:ext cx="1640400" cy="901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latin typeface="Lato"/>
                <a:ea typeface="Lato"/>
                <a:cs typeface="Lato"/>
                <a:sym typeface="Lato"/>
              </a:rPr>
              <a:t>gebruik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5" name="Google Shape;65;p14"/>
          <p:cNvCxnSpPr>
            <a:stCxn id="62" idx="3"/>
            <a:endCxn id="63" idx="0"/>
          </p:cNvCxnSpPr>
          <p:nvPr/>
        </p:nvCxnSpPr>
        <p:spPr>
          <a:xfrm>
            <a:off x="2147625" y="2928100"/>
            <a:ext cx="1111200" cy="483600"/>
          </a:xfrm>
          <a:prstGeom prst="curvedConnector2">
            <a:avLst/>
          </a:prstGeom>
          <a:noFill/>
          <a:ln w="38100" cap="flat" cmpd="sng">
            <a:solidFill>
              <a:srgbClr val="A4C2F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" name="Google Shape;66;p14"/>
          <p:cNvCxnSpPr>
            <a:stCxn id="64" idx="3"/>
            <a:endCxn id="67" idx="1"/>
          </p:cNvCxnSpPr>
          <p:nvPr/>
        </p:nvCxnSpPr>
        <p:spPr>
          <a:xfrm>
            <a:off x="5984325" y="2971800"/>
            <a:ext cx="881400" cy="600"/>
          </a:xfrm>
          <a:prstGeom prst="curvedConnector3">
            <a:avLst>
              <a:gd name="adj1" fmla="val 50001"/>
            </a:avLst>
          </a:prstGeom>
          <a:noFill/>
          <a:ln w="38100" cap="flat" cmpd="sng">
            <a:solidFill>
              <a:srgbClr val="EA999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" name="Google Shape;67;p14"/>
          <p:cNvSpPr/>
          <p:nvPr/>
        </p:nvSpPr>
        <p:spPr>
          <a:xfrm>
            <a:off x="6865750" y="2521200"/>
            <a:ext cx="1640400" cy="9012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latin typeface="Lato"/>
                <a:ea typeface="Lato"/>
                <a:cs typeface="Lato"/>
                <a:sym typeface="Lato"/>
              </a:rPr>
              <a:t>impact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5051425" y="3590600"/>
            <a:ext cx="40047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81000">
              <a:buSzPts val="24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Economisch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marL="457200" indent="-381000">
              <a:buSzPts val="24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Sociaal maatschappelijk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marL="457200" indent="-381000">
              <a:buSzPts val="24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Omgeving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marL="457200" indent="-381000">
              <a:buSzPts val="24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Politiek zichtbaarheid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1707900" y="5304875"/>
            <a:ext cx="3124200" cy="4836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rgbClr val="B4A7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00">
                <a:latin typeface="Lato"/>
                <a:ea typeface="Lato"/>
                <a:cs typeface="Lato"/>
                <a:sym typeface="Lato"/>
              </a:rPr>
              <a:t>communities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0" name="Google Shape;70;p14"/>
          <p:cNvCxnSpPr>
            <a:stCxn id="62" idx="3"/>
            <a:endCxn id="64" idx="1"/>
          </p:cNvCxnSpPr>
          <p:nvPr/>
        </p:nvCxnSpPr>
        <p:spPr>
          <a:xfrm>
            <a:off x="2147625" y="2928100"/>
            <a:ext cx="2196300" cy="438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A4C2F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" name="Google Shape;71;p14"/>
          <p:cNvCxnSpPr>
            <a:stCxn id="63" idx="0"/>
            <a:endCxn id="64" idx="1"/>
          </p:cNvCxnSpPr>
          <p:nvPr/>
        </p:nvCxnSpPr>
        <p:spPr>
          <a:xfrm rot="-5400000">
            <a:off x="3581375" y="2649200"/>
            <a:ext cx="439800" cy="1085100"/>
          </a:xfrm>
          <a:prstGeom prst="curvedConnector2">
            <a:avLst/>
          </a:prstGeom>
          <a:noFill/>
          <a:ln w="38100" cap="flat" cmpd="sng">
            <a:solidFill>
              <a:srgbClr val="B6D7A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" name="Google Shape;72;p14"/>
          <p:cNvSpPr txBox="1"/>
          <p:nvPr/>
        </p:nvSpPr>
        <p:spPr>
          <a:xfrm>
            <a:off x="4822825" y="5249075"/>
            <a:ext cx="40047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dirty="0">
                <a:latin typeface="Lato"/>
                <a:ea typeface="Lato"/>
                <a:cs typeface="Lato"/>
                <a:sym typeface="Lato"/>
              </a:rPr>
              <a:t>&lt; </a:t>
            </a:r>
            <a:r>
              <a:rPr lang="en" sz="2400" dirty="0" err="1">
                <a:latin typeface="Lato"/>
                <a:ea typeface="Lato"/>
                <a:cs typeface="Lato"/>
                <a:sym typeface="Lato"/>
              </a:rPr>
              <a:t>geven</a:t>
            </a:r>
            <a:r>
              <a:rPr lang="en" sz="2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400" dirty="0" err="1">
                <a:latin typeface="Lato"/>
                <a:ea typeface="Lato"/>
                <a:cs typeface="Lato"/>
                <a:sym typeface="Lato"/>
              </a:rPr>
              <a:t>inzicht</a:t>
            </a:r>
            <a:r>
              <a:rPr lang="en" sz="2400" dirty="0">
                <a:latin typeface="Lato"/>
                <a:ea typeface="Lato"/>
                <a:cs typeface="Lato"/>
                <a:sym typeface="Lato"/>
              </a:rPr>
              <a:t> in impact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10878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792</Words>
  <Application>Microsoft Macintosh PowerPoint</Application>
  <PresentationFormat>Diavoorstelling (4:3)</PresentationFormat>
  <Paragraphs>148</Paragraphs>
  <Slides>25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1" baseType="lpstr">
      <vt:lpstr>Lato</vt:lpstr>
      <vt:lpstr>Calibri</vt:lpstr>
      <vt:lpstr>Arial</vt:lpstr>
      <vt:lpstr>Raleway</vt:lpstr>
      <vt:lpstr>Verdana</vt:lpstr>
      <vt:lpstr>Swiss</vt:lpstr>
      <vt:lpstr>PowerPoint-presentatie</vt:lpstr>
      <vt:lpstr>Data.overheid.nl  Webinar  Welkom!  </vt:lpstr>
      <vt:lpstr>Introductie</vt:lpstr>
      <vt:lpstr>Spelregels in de webinar</vt:lpstr>
      <vt:lpstr>Tijd voor vragen</vt:lpstr>
      <vt:lpstr>Programma</vt:lpstr>
      <vt:lpstr>1. INTRODUCTIE </vt:lpstr>
      <vt:lpstr>Data.overheid.nl</vt:lpstr>
      <vt:lpstr>Impact van data &amp; communities</vt:lpstr>
      <vt:lpstr>Methoden van impact meten:</vt:lpstr>
      <vt:lpstr>Wat hebben we gedaan?</vt:lpstr>
      <vt:lpstr>We zijn nog lang niet klaar…</vt:lpstr>
      <vt:lpstr>Wat willen we uiteindelijk op data.overheid.nl? </vt:lpstr>
      <vt:lpstr>We hebben jou nodig!</vt:lpstr>
      <vt:lpstr>Tijd voor vragen</vt:lpstr>
      <vt:lpstr>Programma</vt:lpstr>
      <vt:lpstr>2. Publicatie van Covid-19 data</vt:lpstr>
      <vt:lpstr>Tijd voor vragen</vt:lpstr>
      <vt:lpstr>Programma</vt:lpstr>
      <vt:lpstr>3. Gebruik van beschikbare Covid-19 data</vt:lpstr>
      <vt:lpstr>Tijd voor vragen</vt:lpstr>
      <vt:lpstr>Programma</vt:lpstr>
      <vt:lpstr>4. Afsluiting, terugblik, vragen</vt:lpstr>
      <vt:lpstr>We hebben jou nodig!</vt:lpstr>
      <vt:lpstr>Afsluiting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Gebruikersbijeenkomst Data.overheid.nl</dc:title>
  <dc:creator>Gebruiker</dc:creator>
  <cp:lastModifiedBy>jelle verburg</cp:lastModifiedBy>
  <cp:revision>67</cp:revision>
  <dcterms:modified xsi:type="dcterms:W3CDTF">2021-01-21T11:17:52Z</dcterms:modified>
</cp:coreProperties>
</file>