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2" r:id="rId1"/>
  </p:sldMasterIdLst>
  <p:notesMasterIdLst>
    <p:notesMasterId r:id="rId41"/>
  </p:notesMasterIdLst>
  <p:sldIdLst>
    <p:sldId id="256" r:id="rId2"/>
    <p:sldId id="326" r:id="rId3"/>
    <p:sldId id="325" r:id="rId4"/>
    <p:sldId id="302" r:id="rId5"/>
    <p:sldId id="328" r:id="rId6"/>
    <p:sldId id="257" r:id="rId7"/>
    <p:sldId id="262" r:id="rId8"/>
    <p:sldId id="285" r:id="rId9"/>
    <p:sldId id="355" r:id="rId10"/>
    <p:sldId id="290" r:id="rId11"/>
    <p:sldId id="344" r:id="rId12"/>
    <p:sldId id="342" r:id="rId13"/>
    <p:sldId id="327" r:id="rId14"/>
    <p:sldId id="361" r:id="rId15"/>
    <p:sldId id="306" r:id="rId16"/>
    <p:sldId id="362" r:id="rId17"/>
    <p:sldId id="363" r:id="rId18"/>
    <p:sldId id="303" r:id="rId19"/>
    <p:sldId id="345" r:id="rId20"/>
    <p:sldId id="330" r:id="rId21"/>
    <p:sldId id="331" r:id="rId22"/>
    <p:sldId id="356" r:id="rId23"/>
    <p:sldId id="332" r:id="rId24"/>
    <p:sldId id="357" r:id="rId25"/>
    <p:sldId id="329" r:id="rId26"/>
    <p:sldId id="335" r:id="rId27"/>
    <p:sldId id="364" r:id="rId28"/>
    <p:sldId id="309" r:id="rId29"/>
    <p:sldId id="341" r:id="rId30"/>
    <p:sldId id="365" r:id="rId31"/>
    <p:sldId id="311" r:id="rId32"/>
    <p:sldId id="339" r:id="rId33"/>
    <p:sldId id="366" r:id="rId34"/>
    <p:sldId id="315" r:id="rId35"/>
    <p:sldId id="260" r:id="rId36"/>
    <p:sldId id="346" r:id="rId37"/>
    <p:sldId id="358" r:id="rId38"/>
    <p:sldId id="360" r:id="rId39"/>
    <p:sldId id="317" r:id="rId4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Lato" panose="020F0502020204030203" pitchFamily="34" charset="77"/>
      <p:regular r:id="rId46"/>
      <p:bold r:id="rId47"/>
      <p:italic r:id="rId48"/>
      <p:boldItalic r:id="rId49"/>
    </p:embeddedFont>
    <p:embeddedFont>
      <p:font typeface="Raleway" panose="020B0603030101060003" pitchFamily="34" charset="77"/>
      <p:regular r:id="rId50"/>
      <p:bold r:id="rId51"/>
      <p:italic r:id="rId52"/>
      <p:boldItalic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6" autoAdjust="0"/>
    <p:restoredTop sz="94699"/>
  </p:normalViewPr>
  <p:slideViewPr>
    <p:cSldViewPr snapToGrid="0">
      <p:cViewPr varScale="1">
        <p:scale>
          <a:sx n="103" d="100"/>
          <a:sy n="103" d="100"/>
        </p:scale>
        <p:origin x="189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27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086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f28d8aa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f28d8aa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f28d8aa7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f28d8aa7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f28d8aa7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f28d8aa7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575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065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33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680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61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2"/>
          <p:cNvCxnSpPr/>
          <p:nvPr/>
        </p:nvCxnSpPr>
        <p:spPr>
          <a:xfrm>
            <a:off x="2477724" y="55420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2"/>
          <p:cNvCxnSpPr/>
          <p:nvPr/>
        </p:nvCxnSpPr>
        <p:spPr>
          <a:xfrm>
            <a:off x="2477724" y="632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371725" y="840300"/>
            <a:ext cx="6331500" cy="205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390267" y="4317933"/>
            <a:ext cx="6331500" cy="16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1047750" y="577850"/>
            <a:ext cx="76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>
            <a:off x="1047750" y="2000250"/>
            <a:ext cx="7639200" cy="41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dt" idx="10"/>
          </p:nvPr>
        </p:nvSpPr>
        <p:spPr>
          <a:xfrm>
            <a:off x="4762" y="577850"/>
            <a:ext cx="71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0" y="212725"/>
            <a:ext cx="72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>
  <p:cSld name="SECTION_HEADER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4762" y="577850"/>
            <a:ext cx="71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0" y="212725"/>
            <a:ext cx="72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76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3"/>
          <p:cNvCxnSpPr/>
          <p:nvPr/>
        </p:nvCxnSpPr>
        <p:spPr>
          <a:xfrm>
            <a:off x="425200" y="55420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22;p3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06425" y="2409100"/>
            <a:ext cx="8296800" cy="20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5"/>
          <p:cNvCxnSpPr/>
          <p:nvPr/>
        </p:nvCxnSpPr>
        <p:spPr>
          <a:xfrm>
            <a:off x="2477724" y="55420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34;p5"/>
          <p:cNvCxnSpPr/>
          <p:nvPr/>
        </p:nvCxnSpPr>
        <p:spPr>
          <a:xfrm>
            <a:off x="2477724" y="632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35;p5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2400250" y="767933"/>
            <a:ext cx="6321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2400303" y="2136900"/>
            <a:ext cx="30714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5650572" y="2136900"/>
            <a:ext cx="30714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7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19500" y="1248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19500" y="2462405"/>
            <a:ext cx="2808000" cy="3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8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83103" y="949521"/>
            <a:ext cx="6244200" cy="51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167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65500" y="1863133"/>
            <a:ext cx="4045200" cy="175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65500" y="364716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0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" name="Google Shape;61;p10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328017" y="5634700"/>
            <a:ext cx="8388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11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66;p11"/>
          <p:cNvCxnSpPr/>
          <p:nvPr/>
        </p:nvCxnSpPr>
        <p:spPr>
          <a:xfrm>
            <a:off x="425200" y="55420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739800"/>
            <a:ext cx="7436100" cy="20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853950" y="3892600"/>
            <a:ext cx="74361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400250" y="767933"/>
            <a:ext cx="63216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410112" y="2127701"/>
            <a:ext cx="63216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12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5" Type="http://schemas.openxmlformats.org/officeDocument/2006/relationships/image" Target="../media/image8.tiff"/><Relationship Id="rId15" Type="http://schemas.openxmlformats.org/officeDocument/2006/relationships/image" Target="../media/image18.png"/><Relationship Id="rId10" Type="http://schemas.openxmlformats.org/officeDocument/2006/relationships/image" Target="../media/image13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Relationship Id="rId1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data@koop.overheid.nl" TargetMode="Externa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mailto:data@koop.overheid.nl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/>
        </p:nvSpPr>
        <p:spPr>
          <a:xfrm>
            <a:off x="4882521" y="3311270"/>
            <a:ext cx="4050175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662859" y="2213419"/>
            <a:ext cx="8172222" cy="26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nl-NL" dirty="0"/>
              <a:t>Data.overheid.nl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Webinar: special onderwijs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Welkom!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dirty="0"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2392289" y="5487768"/>
            <a:ext cx="63315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</a:pPr>
            <a:r>
              <a:rPr lang="nl-NL" dirty="0"/>
              <a:t>Team Data.overheid.nl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/>
              <a:buNone/>
            </a:pPr>
            <a:r>
              <a:rPr lang="nl-NL" dirty="0"/>
              <a:t>18 juni 2020</a:t>
            </a:r>
            <a:endParaRPr dirty="0"/>
          </a:p>
        </p:txBody>
      </p:sp>
      <p:sp>
        <p:nvSpPr>
          <p:cNvPr id="93" name="Google Shape;93;p16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4805969" y="3726768"/>
            <a:ext cx="39178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4882521" y="6117929"/>
            <a:ext cx="40501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A2F18B-C186-4FD4-A3B4-F3989BB3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een data community?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360FFC-2D44-4D63-B7F1-2ECC1FBC2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Online en offline netwerk van mensen om het aanbieden, gebruiken en delen van data te ondersteunen in een specifiek domein </a:t>
            </a:r>
          </a:p>
          <a:p>
            <a:r>
              <a:rPr lang="nl-NL" sz="2400" dirty="0"/>
              <a:t>Digitaal waar mogelijk, menselijk contact waar het moet</a:t>
            </a:r>
          </a:p>
          <a:p>
            <a:r>
              <a:rPr lang="nl-NL" sz="2400" dirty="0"/>
              <a:t>Focus op specifiek domein brengt verdieping op kennis,  kwaliteit, contact tussen aanbieders en </a:t>
            </a:r>
            <a:r>
              <a:rPr lang="nl-NL" sz="2400" dirty="0" err="1"/>
              <a:t>hergebruikers</a:t>
            </a:r>
            <a:r>
              <a:rPr lang="nl-NL" sz="2400" dirty="0"/>
              <a:t> en de bruikbaarheid van data voor specifieke toepassingen. 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B62D6D-C006-410B-A82F-944E16D606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832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A4956D-3522-6649-B626-9C046918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Goed voorbeeld….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F3F6DB-A699-0440-B332-8F979AF0DE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11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8CE3CA-A187-D942-A456-E2B2BB886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50" y="1534509"/>
            <a:ext cx="6048855" cy="3878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4B4FBB5-9E42-604C-A8D9-6838541D3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636" y="2554013"/>
            <a:ext cx="6032697" cy="3815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451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1073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Lato"/>
                <a:ea typeface="Lato"/>
                <a:cs typeface="Lato"/>
                <a:sym typeface="Lato"/>
              </a:rPr>
              <a:t>Impact van data &amp; communities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235500" y="1963725"/>
            <a:ext cx="6373800" cy="2069100"/>
          </a:xfrm>
          <a:prstGeom prst="ellipse">
            <a:avLst/>
          </a:prstGeom>
          <a:solidFill>
            <a:srgbClr val="FCE5CD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context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785325" y="2438350"/>
            <a:ext cx="1362300" cy="979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data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2329925" y="3411650"/>
            <a:ext cx="1857600" cy="8343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>
                <a:latin typeface="Lato"/>
                <a:ea typeface="Lato"/>
                <a:cs typeface="Lato"/>
                <a:sym typeface="Lato"/>
              </a:rPr>
              <a:t>toepassing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343925" y="2521200"/>
            <a:ext cx="1640400" cy="901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gebruik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5" name="Google Shape;65;p14"/>
          <p:cNvCxnSpPr>
            <a:stCxn id="62" idx="3"/>
            <a:endCxn id="63" idx="0"/>
          </p:cNvCxnSpPr>
          <p:nvPr/>
        </p:nvCxnSpPr>
        <p:spPr>
          <a:xfrm>
            <a:off x="2147625" y="2928100"/>
            <a:ext cx="1111200" cy="483600"/>
          </a:xfrm>
          <a:prstGeom prst="curvedConnector2">
            <a:avLst/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66;p14"/>
          <p:cNvCxnSpPr>
            <a:stCxn id="64" idx="3"/>
            <a:endCxn id="67" idx="1"/>
          </p:cNvCxnSpPr>
          <p:nvPr/>
        </p:nvCxnSpPr>
        <p:spPr>
          <a:xfrm>
            <a:off x="5984325" y="2971800"/>
            <a:ext cx="881400" cy="600"/>
          </a:xfrm>
          <a:prstGeom prst="curvedConnector3">
            <a:avLst>
              <a:gd name="adj1" fmla="val 50001"/>
            </a:avLst>
          </a:prstGeom>
          <a:noFill/>
          <a:ln w="38100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" name="Google Shape;67;p14"/>
          <p:cNvSpPr/>
          <p:nvPr/>
        </p:nvSpPr>
        <p:spPr>
          <a:xfrm>
            <a:off x="6865750" y="2521200"/>
            <a:ext cx="1640400" cy="9012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impact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5051425" y="3590600"/>
            <a:ext cx="40047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Economisch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marL="457200" indent="-381000"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Sociaal maatschappelijk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marL="457200" indent="-381000"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Omgeving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marL="457200" indent="-381000"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Politiek zichtbaarheid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1707900" y="5304875"/>
            <a:ext cx="3124200" cy="4836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communities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0" name="Google Shape;70;p14"/>
          <p:cNvCxnSpPr>
            <a:stCxn id="62" idx="3"/>
            <a:endCxn id="64" idx="1"/>
          </p:cNvCxnSpPr>
          <p:nvPr/>
        </p:nvCxnSpPr>
        <p:spPr>
          <a:xfrm>
            <a:off x="2147625" y="2928100"/>
            <a:ext cx="2196300" cy="43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" name="Google Shape;71;p14"/>
          <p:cNvCxnSpPr>
            <a:stCxn id="63" idx="0"/>
            <a:endCxn id="64" idx="1"/>
          </p:cNvCxnSpPr>
          <p:nvPr/>
        </p:nvCxnSpPr>
        <p:spPr>
          <a:xfrm rot="-5400000">
            <a:off x="3581375" y="2649200"/>
            <a:ext cx="439800" cy="1085100"/>
          </a:xfrm>
          <a:prstGeom prst="curvedConnector2">
            <a:avLst/>
          </a:prstGeom>
          <a:noFill/>
          <a:ln w="38100" cap="flat" cmpd="sng">
            <a:solidFill>
              <a:srgbClr val="B6D7A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" name="Google Shape;72;p14"/>
          <p:cNvSpPr txBox="1"/>
          <p:nvPr/>
        </p:nvSpPr>
        <p:spPr>
          <a:xfrm>
            <a:off x="4822825" y="5249075"/>
            <a:ext cx="40047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>
                <a:latin typeface="Lato"/>
                <a:ea typeface="Lato"/>
                <a:cs typeface="Lato"/>
                <a:sym typeface="Lato"/>
              </a:rPr>
              <a:t>&lt; geven inzicht in impact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discussie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Gebruik de chatbox voor vragen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13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7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Programma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497323" y="1513575"/>
            <a:ext cx="8549375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11.00 – 11.10 	</a:t>
            </a:r>
            <a:r>
              <a:rPr lang="nl-NL" sz="2000" dirty="0">
                <a:solidFill>
                  <a:schemeClr val="bg2"/>
                </a:solidFill>
              </a:rPr>
              <a:t>Jelle Verburg (data.overheid.nl) 						– Introductie </a:t>
            </a:r>
            <a:r>
              <a:rPr lang="nl-NL" sz="2000" dirty="0" err="1">
                <a:solidFill>
                  <a:schemeClr val="bg2"/>
                </a:solidFill>
              </a:rPr>
              <a:t>data.overheid.nl</a:t>
            </a:r>
            <a:r>
              <a:rPr lang="nl-NL" sz="2000" dirty="0">
                <a:solidFill>
                  <a:schemeClr val="bg2"/>
                </a:solidFill>
              </a:rPr>
              <a:t> en data 					</a:t>
            </a:r>
            <a:r>
              <a:rPr lang="nl-NL" sz="2000" dirty="0" err="1">
                <a:solidFill>
                  <a:schemeClr val="bg2"/>
                </a:solidFill>
              </a:rPr>
              <a:t>communities</a:t>
            </a:r>
            <a:r>
              <a:rPr lang="nl-NL" sz="2000" dirty="0">
                <a:solidFill>
                  <a:schemeClr val="bg2"/>
                </a:solidFill>
              </a:rPr>
              <a:t>. Wat is het?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11.10 – 11.22	</a:t>
            </a:r>
            <a:r>
              <a:rPr lang="nl-NL" sz="2000" dirty="0">
                <a:solidFill>
                  <a:schemeClr val="tx1"/>
                </a:solidFill>
              </a:rPr>
              <a:t>Pearl Dijkstra (KNAW)– Onderzoeksrapport</a:t>
            </a:r>
            <a:endParaRPr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11.22 - 11.35 	Jelle Verburg (</a:t>
            </a:r>
            <a:r>
              <a:rPr lang="nl-NL" sz="2000" dirty="0" err="1"/>
              <a:t>data.overheid.nl</a:t>
            </a:r>
            <a:r>
              <a:rPr lang="nl-NL" sz="2000" dirty="0"/>
              <a:t>) &amp; Erik Smits (Min. 			OCW) – Onderwijsdata community</a:t>
            </a: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11.35 - 11.42 	Marcel Dekker (</a:t>
            </a:r>
            <a:r>
              <a:rPr lang="nl-NL" sz="2000" dirty="0" err="1"/>
              <a:t>Smoelt</a:t>
            </a:r>
            <a:r>
              <a:rPr lang="nl-NL" sz="2000" dirty="0"/>
              <a:t>) – Toepassing met 				onderwijsdata</a:t>
            </a:r>
            <a:endParaRPr sz="2000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11.42 - 11.50 	Ronald de Jong (CBS) – Toepassingen in het 				domein onderwijs met CBS data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11.50 – 12.00 	Jelle Verburg (</a:t>
            </a:r>
            <a:r>
              <a:rPr lang="nl-NL" sz="2000" dirty="0" err="1"/>
              <a:t>data.overheid.nl</a:t>
            </a:r>
            <a:r>
              <a:rPr lang="nl-NL" sz="2000" dirty="0"/>
              <a:t>) – dataverzoeken 				en interactie. Welke datasets wil je hebben in het 				domein onderwijs?</a:t>
            </a:r>
            <a:endParaRPr sz="1800" dirty="0"/>
          </a:p>
          <a:p>
            <a:pPr marL="342900" lvl="0" indent="-228600" algn="l" rtl="0">
              <a:spcBef>
                <a:spcPts val="36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824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FE09E-B717-4CA8-A9CE-F9596AAB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3575" y="1264618"/>
            <a:ext cx="8296800" cy="2055900"/>
          </a:xfrm>
        </p:spPr>
        <p:txBody>
          <a:bodyPr/>
          <a:lstStyle/>
          <a:p>
            <a:r>
              <a:rPr lang="nl-NL" dirty="0"/>
              <a:t>2. Onderzoeksrapport </a:t>
            </a:r>
            <a:br>
              <a:rPr lang="nl-NL" dirty="0"/>
            </a:br>
            <a:r>
              <a:rPr lang="nl-NL" dirty="0"/>
              <a:t>KNAW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0C5E7E-2031-462D-A7BD-FB60544AD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15</a:t>
            </a:fld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17E8DC4-2CBE-43B5-8979-8542C0200A3F}"/>
              </a:ext>
            </a:extLst>
          </p:cNvPr>
          <p:cNvSpPr/>
          <p:nvPr/>
        </p:nvSpPr>
        <p:spPr>
          <a:xfrm>
            <a:off x="1057489" y="4565432"/>
            <a:ext cx="1959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600"/>
              </a:spcAft>
              <a:buClr>
                <a:srgbClr val="888888"/>
              </a:buClr>
              <a:buSzPts val="2000"/>
            </a:pPr>
            <a:r>
              <a:rPr lang="nl-NL" dirty="0"/>
              <a:t>Pearl Dijkstra (KNAW)</a:t>
            </a:r>
          </a:p>
        </p:txBody>
      </p:sp>
    </p:spTree>
    <p:extLst>
      <p:ext uri="{BB962C8B-B14F-4D97-AF65-F5344CB8AC3E}">
        <p14:creationId xmlns:p14="http://schemas.microsoft.com/office/powerpoint/2010/main" val="815777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discussie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Gebruik de chatbox voor vragen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16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78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Programma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497323" y="1513575"/>
            <a:ext cx="8549375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11.00 – 11.10 	</a:t>
            </a:r>
            <a:r>
              <a:rPr lang="nl-NL" sz="2000" dirty="0">
                <a:solidFill>
                  <a:schemeClr val="bg2"/>
                </a:solidFill>
              </a:rPr>
              <a:t>Jelle Verburg (data.overheid.nl) 						– Introductie </a:t>
            </a:r>
            <a:r>
              <a:rPr lang="nl-NL" sz="2000" dirty="0" err="1">
                <a:solidFill>
                  <a:schemeClr val="bg2"/>
                </a:solidFill>
              </a:rPr>
              <a:t>data.overheid.nl</a:t>
            </a:r>
            <a:r>
              <a:rPr lang="nl-NL" sz="2000" dirty="0">
                <a:solidFill>
                  <a:schemeClr val="bg2"/>
                </a:solidFill>
              </a:rPr>
              <a:t> en data 					</a:t>
            </a:r>
            <a:r>
              <a:rPr lang="nl-NL" sz="2000" dirty="0" err="1">
                <a:solidFill>
                  <a:schemeClr val="bg2"/>
                </a:solidFill>
              </a:rPr>
              <a:t>communities</a:t>
            </a:r>
            <a:r>
              <a:rPr lang="nl-NL" sz="2000" dirty="0">
                <a:solidFill>
                  <a:schemeClr val="bg2"/>
                </a:solidFill>
              </a:rPr>
              <a:t>. Wat is het?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11.10 – 11.22	</a:t>
            </a:r>
            <a:r>
              <a:rPr lang="nl-NL" sz="2000" dirty="0">
                <a:solidFill>
                  <a:schemeClr val="bg2"/>
                </a:solidFill>
              </a:rPr>
              <a:t>Pearl Dijkstra (KNAW)– Onderzoeksrapport</a:t>
            </a:r>
            <a:endParaRPr dirty="0">
              <a:solidFill>
                <a:schemeClr val="bg2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11.22 - 11.35 	</a:t>
            </a:r>
            <a:r>
              <a:rPr lang="nl-NL" sz="2000" dirty="0">
                <a:solidFill>
                  <a:schemeClr val="tx1"/>
                </a:solidFill>
              </a:rPr>
              <a:t>Jelle Verburg (</a:t>
            </a:r>
            <a:r>
              <a:rPr lang="nl-NL" sz="2000" dirty="0" err="1">
                <a:solidFill>
                  <a:schemeClr val="tx1"/>
                </a:solidFill>
              </a:rPr>
              <a:t>data.overheid.nl</a:t>
            </a:r>
            <a:r>
              <a:rPr lang="nl-NL" sz="2000" dirty="0">
                <a:solidFill>
                  <a:schemeClr val="tx1"/>
                </a:solidFill>
              </a:rPr>
              <a:t>) &amp; Erik Smits (Min. 			OCW) – Onderwijsdata community</a:t>
            </a: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11.35 - 11.42 	Marcel Dekker (</a:t>
            </a:r>
            <a:r>
              <a:rPr lang="nl-NL" sz="2000" dirty="0" err="1"/>
              <a:t>Smoelt</a:t>
            </a:r>
            <a:r>
              <a:rPr lang="nl-NL" sz="2000" dirty="0"/>
              <a:t>) – Toepassing met 				onderwijsdata</a:t>
            </a:r>
            <a:endParaRPr sz="2000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11.42 - 11.50 	Ronald de Jong (CBS) – Toepassingen in het 				domein onderwijs met CBS data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11.50 – 12.00 	Jelle Verburg (</a:t>
            </a:r>
            <a:r>
              <a:rPr lang="nl-NL" sz="2000" dirty="0" err="1"/>
              <a:t>data.overheid.nl</a:t>
            </a:r>
            <a:r>
              <a:rPr lang="nl-NL" sz="2000" dirty="0"/>
              <a:t>) – dataverzoeken 				en interactie. Welke datasets wil je hebben in het 				domein onderwijs?</a:t>
            </a:r>
            <a:endParaRPr sz="1800" dirty="0"/>
          </a:p>
          <a:p>
            <a:pPr marL="342900" lvl="0" indent="-228600" algn="l" rtl="0">
              <a:spcBef>
                <a:spcPts val="36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772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FE09E-B717-4CA8-A9CE-F9596AAB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3575" y="1264618"/>
            <a:ext cx="8296800" cy="2055900"/>
          </a:xfrm>
        </p:spPr>
        <p:txBody>
          <a:bodyPr/>
          <a:lstStyle/>
          <a:p>
            <a:r>
              <a:rPr lang="nl-NL" dirty="0"/>
              <a:t>3. Onderwijsdata </a:t>
            </a:r>
            <a:br>
              <a:rPr lang="nl-NL" dirty="0"/>
            </a:br>
            <a:r>
              <a:rPr lang="nl-NL" dirty="0"/>
              <a:t>community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0C5E7E-2031-462D-A7BD-FB60544AD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18</a:t>
            </a:fld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17E8DC4-2CBE-43B5-8979-8542C0200A3F}"/>
              </a:ext>
            </a:extLst>
          </p:cNvPr>
          <p:cNvSpPr/>
          <p:nvPr/>
        </p:nvSpPr>
        <p:spPr>
          <a:xfrm>
            <a:off x="1057489" y="4565432"/>
            <a:ext cx="2680542" cy="728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600"/>
              </a:spcAft>
              <a:buClr>
                <a:srgbClr val="888888"/>
              </a:buClr>
              <a:buSzPts val="2000"/>
            </a:pPr>
            <a:r>
              <a:rPr lang="nl-NL" dirty="0"/>
              <a:t>Jelle Verburg (data.overheid.nl)</a:t>
            </a:r>
          </a:p>
          <a:p>
            <a:pPr lvl="0">
              <a:spcAft>
                <a:spcPts val="1600"/>
              </a:spcAft>
              <a:buClr>
                <a:srgbClr val="888888"/>
              </a:buClr>
              <a:buSzPts val="2000"/>
            </a:pPr>
            <a:r>
              <a:rPr lang="nl-NL" dirty="0"/>
              <a:t>Erik Smits (Min. OCW)</a:t>
            </a:r>
          </a:p>
        </p:txBody>
      </p:sp>
    </p:spTree>
    <p:extLst>
      <p:ext uri="{BB962C8B-B14F-4D97-AF65-F5344CB8AC3E}">
        <p14:creationId xmlns:p14="http://schemas.microsoft.com/office/powerpoint/2010/main" val="4130061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6D4D4-8425-4D53-9804-95628F51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organisaties doen er mee?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85798E-A800-4BE3-A082-C62052BE1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5510" y="1644650"/>
            <a:ext cx="7639200" cy="412590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6AA281-D67E-4212-B26C-C5348CF08E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19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7D41C5-378D-2747-B8D0-FE1D79562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00" y="1833527"/>
            <a:ext cx="2595777" cy="9541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4C9A969-DD0D-4747-92E4-1710B8FC7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993" y="2015112"/>
            <a:ext cx="2019300" cy="10033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AAC4B15-2372-EB4C-938B-ADFB8963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002" y="2310588"/>
            <a:ext cx="2264216" cy="89414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5CBAC76-8BC9-954E-A5DB-56533A51F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510" y="3204737"/>
            <a:ext cx="1422400" cy="14224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5D23283-176A-7945-B756-A0A715B33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4469" y="3622320"/>
            <a:ext cx="1422400" cy="14224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D08D947-B544-2042-B10F-22E092AF9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0520" y="5585678"/>
            <a:ext cx="1968500" cy="10287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2046D52-F75A-2D4A-B21F-1A863C53D5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90" y="5313556"/>
            <a:ext cx="1968500" cy="10287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BBB95EE-C89C-E54C-B610-9D92C17F5B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9316" y="5617582"/>
            <a:ext cx="1643105" cy="101826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4FB123-56DD-6B4C-98BC-7A7C9EE04E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5110" y="3351354"/>
            <a:ext cx="1422400" cy="14224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4D38F71-F1D1-B04F-A194-ADF5E63CEC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4844" y="4817455"/>
            <a:ext cx="2566086" cy="45684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71AF6AB-7627-C341-96D7-FB21E0BA67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6522" y="3382056"/>
            <a:ext cx="1981404" cy="57432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C84AAE9-EB5E-1242-91C9-CA626B47ED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2888" y="5812867"/>
            <a:ext cx="1981407" cy="574321"/>
          </a:xfrm>
          <a:prstGeom prst="rect">
            <a:avLst/>
          </a:prstGeom>
        </p:spPr>
      </p:pic>
      <p:pic>
        <p:nvPicPr>
          <p:cNvPr id="18" name="Afbeelding 17" descr="Afbeelding met mes, tafel&#10;&#10;Automatisch gegenereerde beschrijving">
            <a:extLst>
              <a:ext uri="{FF2B5EF4-FFF2-40B4-BE49-F238E27FC236}">
                <a16:creationId xmlns:a16="http://schemas.microsoft.com/office/drawing/2014/main" id="{9CD072EF-076A-2D4C-976C-09B12AF23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87253" y="1477056"/>
            <a:ext cx="2476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3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58351A-2D53-473A-8777-CB24FCE25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Welkom op de data.overheid.nl </a:t>
            </a:r>
            <a:r>
              <a:rPr lang="nl-NL" dirty="0" err="1"/>
              <a:t>webinar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4FF94B-E9FE-4E61-9F3B-768DEC8D2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800" dirty="0"/>
              <a:t>Je geluid en video staat standaard uit bij de sessie </a:t>
            </a:r>
          </a:p>
          <a:p>
            <a:endParaRPr lang="nl-NL" sz="2800" dirty="0"/>
          </a:p>
          <a:p>
            <a:r>
              <a:rPr lang="nl-NL" sz="2800" dirty="0"/>
              <a:t>Stel jezelf voor in de chat. Dit is te vinden onderin het scherm. Wat is je naam, organisatie, functie?</a:t>
            </a:r>
          </a:p>
          <a:p>
            <a:endParaRPr lang="nl-NL" sz="2800" dirty="0"/>
          </a:p>
          <a:p>
            <a:r>
              <a:rPr lang="nl-NL" sz="2800" dirty="0"/>
              <a:t>We houden het lekker interactief!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63C4EB-B0CF-48D8-BFA1-4BB6937C21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894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7457A-3C6D-46D8-AE15-CAE9F192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Onderwijs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A05EA9-02D6-48A5-A695-723AE2957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549B08-2E56-46D4-B43F-74092B8A24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20</a:t>
            </a:fld>
            <a:endParaRPr lang="nl-NL"/>
          </a:p>
        </p:txBody>
      </p:sp>
      <p:pic>
        <p:nvPicPr>
          <p:cNvPr id="7" name="Afbeelding 6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96B97DE1-1BFC-42D3-9C40-9AB56F931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1888"/>
            <a:ext cx="9144000" cy="4842623"/>
          </a:xfrm>
          <a:prstGeom prst="rect">
            <a:avLst/>
          </a:prstGeom>
        </p:spPr>
      </p:pic>
      <p:sp>
        <p:nvSpPr>
          <p:cNvPr id="8" name="Pijl: links 7">
            <a:extLst>
              <a:ext uri="{FF2B5EF4-FFF2-40B4-BE49-F238E27FC236}">
                <a16:creationId xmlns:a16="http://schemas.microsoft.com/office/drawing/2014/main" id="{598760CD-FB44-4E3F-8CE1-DC49EA854630}"/>
              </a:ext>
            </a:extLst>
          </p:cNvPr>
          <p:cNvSpPr/>
          <p:nvPr/>
        </p:nvSpPr>
        <p:spPr>
          <a:xfrm>
            <a:off x="1727200" y="5537200"/>
            <a:ext cx="2042160" cy="2235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888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47353-D93F-43B5-8FB7-09EB5CC1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Onderwijs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C58100-4DD4-47F5-A846-CDA6EEE62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FE5583-3E8A-437F-9E3B-785EBFBB84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21</a:t>
            </a:fld>
            <a:endParaRPr lang="nl-NL"/>
          </a:p>
        </p:txBody>
      </p:sp>
      <p:pic>
        <p:nvPicPr>
          <p:cNvPr id="7" name="Afbeelding 6" descr="Afbeelding met schermafbeelding, man&#10;&#10;Automatisch gegenereerde beschrijving">
            <a:extLst>
              <a:ext uri="{FF2B5EF4-FFF2-40B4-BE49-F238E27FC236}">
                <a16:creationId xmlns:a16="http://schemas.microsoft.com/office/drawing/2014/main" id="{D3B67143-4F0D-F949-9F4E-294146B4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3" y="1720850"/>
            <a:ext cx="9487561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91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A02F9-7879-9342-A17D-2EDA32428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Onderwijs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6E642B-2E4A-D946-B94E-73D9B35ED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44B01D-5BF7-D943-8864-422D93042E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22</a:t>
            </a:fld>
            <a:endParaRPr lang="nl-NL"/>
          </a:p>
        </p:txBody>
      </p:sp>
      <p:pic>
        <p:nvPicPr>
          <p:cNvPr id="7" name="Afbeelding 6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E7EF1ABB-8313-AE4A-B7CB-85A8AEA4A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353" y="2489886"/>
            <a:ext cx="9826485" cy="19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93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1AC5B-53F4-4B36-8FDC-496C8C615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Onderwijs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A5A7CC-6511-42F2-83B3-9A0D92C11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C60729-46EF-4768-96AA-A2EC56FDA2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23</a:t>
            </a:fld>
            <a:endParaRPr lang="nl-NL"/>
          </a:p>
        </p:txBody>
      </p:sp>
      <p:pic>
        <p:nvPicPr>
          <p:cNvPr id="7" name="Afbeelding 6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3F259D15-0E54-0445-897F-809C795E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150"/>
            <a:ext cx="9144000" cy="4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6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04C2-1008-2248-84AA-E88D1BA7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Onderwijs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830AAF-5B6A-E44F-8D8D-C5B4318A8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CC47F5-7D57-904F-BC06-449C43817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24</a:t>
            </a:fld>
            <a:endParaRPr lang="nl-NL"/>
          </a:p>
        </p:txBody>
      </p:sp>
      <p:pic>
        <p:nvPicPr>
          <p:cNvPr id="6" name="Afbeelding 5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2A188733-10AE-FB47-9B49-471249E3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489"/>
            <a:ext cx="9144000" cy="47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08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discussie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Ken je data </a:t>
            </a:r>
            <a:r>
              <a:rPr lang="nl-NL" sz="2400" dirty="0" err="1"/>
              <a:t>communities</a:t>
            </a:r>
            <a:r>
              <a:rPr lang="nl-NL" sz="2400" dirty="0"/>
              <a:t> in Nederland?</a:t>
            </a:r>
          </a:p>
          <a:p>
            <a:r>
              <a:rPr lang="nl-NL" sz="2400" dirty="0"/>
              <a:t>Welke onderwijsdata zie je graag?</a:t>
            </a:r>
          </a:p>
          <a:p>
            <a:r>
              <a:rPr lang="nl-NL" sz="2400" dirty="0"/>
              <a:t>……</a:t>
            </a:r>
          </a:p>
          <a:p>
            <a:pPr marL="114300" indent="0">
              <a:buNone/>
            </a:pP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Gebruik de chatbox voor vragen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25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86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2A730-F64B-41E2-A309-5B8772C22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 mee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1EC3B7-DE96-4A78-BF0D-787B80D2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400" y="2000250"/>
            <a:ext cx="8096250" cy="4279900"/>
          </a:xfrm>
        </p:spPr>
        <p:txBody>
          <a:bodyPr/>
          <a:lstStyle/>
          <a:p>
            <a:r>
              <a:rPr lang="nl-NL" sz="3200" dirty="0"/>
              <a:t>Wij hebben jullie kennis &amp; expertise nodig</a:t>
            </a:r>
          </a:p>
          <a:p>
            <a:endParaRPr lang="nl-NL" sz="3200" dirty="0"/>
          </a:p>
          <a:p>
            <a:r>
              <a:rPr lang="nl-NL" sz="3200" dirty="0"/>
              <a:t>Volledig publiek beschikbaar</a:t>
            </a:r>
          </a:p>
          <a:p>
            <a:endParaRPr lang="nl-NL" sz="3200" dirty="0"/>
          </a:p>
          <a:p>
            <a:r>
              <a:rPr lang="nl-NL" sz="3200" dirty="0"/>
              <a:t>Wil je meedoen? </a:t>
            </a:r>
            <a:r>
              <a:rPr lang="nl-NL" sz="3200" dirty="0">
                <a:hlinkClick r:id="rId2"/>
              </a:rPr>
              <a:t>data@koop.overheid.nl</a:t>
            </a:r>
            <a:endParaRPr lang="nl-NL" sz="3200" dirty="0"/>
          </a:p>
          <a:p>
            <a:endParaRPr lang="nl-NL" sz="2000" dirty="0"/>
          </a:p>
          <a:p>
            <a:r>
              <a:rPr lang="nl-NL" sz="3200" dirty="0"/>
              <a:t>Of stel je vraag in het forum aan ons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F51A126-F181-4050-9D38-2BC1E8296A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1221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Programma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497323" y="1513575"/>
            <a:ext cx="8549375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11.00 – 11.10 	</a:t>
            </a:r>
            <a:r>
              <a:rPr lang="nl-NL" sz="2000" dirty="0">
                <a:solidFill>
                  <a:schemeClr val="bg2"/>
                </a:solidFill>
              </a:rPr>
              <a:t>Jelle Verburg (data.overheid.nl) 						– Introductie </a:t>
            </a:r>
            <a:r>
              <a:rPr lang="nl-NL" sz="2000" dirty="0" err="1">
                <a:solidFill>
                  <a:schemeClr val="bg2"/>
                </a:solidFill>
              </a:rPr>
              <a:t>data.overheid.nl</a:t>
            </a:r>
            <a:r>
              <a:rPr lang="nl-NL" sz="2000" dirty="0">
                <a:solidFill>
                  <a:schemeClr val="bg2"/>
                </a:solidFill>
              </a:rPr>
              <a:t> en data 					</a:t>
            </a:r>
            <a:r>
              <a:rPr lang="nl-NL" sz="2000" dirty="0" err="1">
                <a:solidFill>
                  <a:schemeClr val="bg2"/>
                </a:solidFill>
              </a:rPr>
              <a:t>communities</a:t>
            </a:r>
            <a:r>
              <a:rPr lang="nl-NL" sz="2000" dirty="0">
                <a:solidFill>
                  <a:schemeClr val="bg2"/>
                </a:solidFill>
              </a:rPr>
              <a:t>. Wat is het?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11.10 – 11.22	</a:t>
            </a:r>
            <a:r>
              <a:rPr lang="nl-NL" sz="2000" dirty="0">
                <a:solidFill>
                  <a:schemeClr val="bg2"/>
                </a:solidFill>
              </a:rPr>
              <a:t>Pearl Dijkstra (KNAW)– Onderzoeksrapport</a:t>
            </a:r>
            <a:endParaRPr dirty="0">
              <a:solidFill>
                <a:schemeClr val="bg2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11.22 - 11.35 	Jelle Verburg (</a:t>
            </a:r>
            <a:r>
              <a:rPr lang="nl-NL" sz="2000" dirty="0" err="1"/>
              <a:t>data.overheid.nl</a:t>
            </a:r>
            <a:r>
              <a:rPr lang="nl-NL" sz="2000" dirty="0"/>
              <a:t>) &amp; Erik Smits (Min. 			OCW) – Onderwijsdata community</a:t>
            </a: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11.35 - 11.42 	</a:t>
            </a:r>
            <a:r>
              <a:rPr lang="nl-NL" sz="2000" dirty="0">
                <a:solidFill>
                  <a:schemeClr val="tx1"/>
                </a:solidFill>
              </a:rPr>
              <a:t>Marcel Dekker (</a:t>
            </a:r>
            <a:r>
              <a:rPr lang="nl-NL" sz="2000" dirty="0" err="1">
                <a:solidFill>
                  <a:schemeClr val="tx1"/>
                </a:solidFill>
              </a:rPr>
              <a:t>Smoelt</a:t>
            </a:r>
            <a:r>
              <a:rPr lang="nl-NL" sz="2000" dirty="0">
                <a:solidFill>
                  <a:schemeClr val="tx1"/>
                </a:solidFill>
              </a:rPr>
              <a:t>) – Toepassing met 				onderwijsdata</a:t>
            </a:r>
            <a:endParaRPr sz="2000"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11.42 - 11.50 	Ronald de Jong (CBS) – Toepassingen in het 				domein onderwijs met CBS data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11.50 – 12.00 	Jelle Verburg (</a:t>
            </a:r>
            <a:r>
              <a:rPr lang="nl-NL" sz="2000" dirty="0" err="1"/>
              <a:t>data.overheid.nl</a:t>
            </a:r>
            <a:r>
              <a:rPr lang="nl-NL" sz="2000" dirty="0"/>
              <a:t>) – dataverzoeken 				en interactie. Welke datasets wil je hebben in het 				domein onderwijs?</a:t>
            </a:r>
            <a:endParaRPr sz="1800" dirty="0"/>
          </a:p>
          <a:p>
            <a:pPr marL="342900" lvl="0" indent="-228600" algn="l" rtl="0">
              <a:spcBef>
                <a:spcPts val="36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521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FE09E-B717-4CA8-A9CE-F9596AAB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3575" y="1264618"/>
            <a:ext cx="8296800" cy="2055900"/>
          </a:xfrm>
        </p:spPr>
        <p:txBody>
          <a:bodyPr/>
          <a:lstStyle/>
          <a:p>
            <a:r>
              <a:rPr lang="nl-NL" dirty="0"/>
              <a:t>4. Toepassing met onderwijsdata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0C5E7E-2031-462D-A7BD-FB60544AD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28</a:t>
            </a:fld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17E8DC4-2CBE-43B5-8979-8542C0200A3F}"/>
              </a:ext>
            </a:extLst>
          </p:cNvPr>
          <p:cNvSpPr/>
          <p:nvPr/>
        </p:nvSpPr>
        <p:spPr>
          <a:xfrm>
            <a:off x="1057489" y="4565432"/>
            <a:ext cx="20649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600"/>
              </a:spcAft>
              <a:buClr>
                <a:srgbClr val="888888"/>
              </a:buClr>
              <a:buSzPts val="2000"/>
            </a:pPr>
            <a:r>
              <a:rPr lang="nl-NL" dirty="0"/>
              <a:t>Marcel Dekker (</a:t>
            </a:r>
            <a:r>
              <a:rPr lang="nl-NL" dirty="0" err="1"/>
              <a:t>Smoelt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1340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discussie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Gebruik de chatbox voor vragen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29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E686D-5615-4DAA-B17B-D5A7D789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3D1081-BDF1-4262-8AFA-1E045BA3B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800" dirty="0"/>
              <a:t>Presentator: Jelle Verburg </a:t>
            </a:r>
          </a:p>
          <a:p>
            <a:pPr marL="114300" indent="0">
              <a:buNone/>
            </a:pPr>
            <a:endParaRPr lang="nl-NL" sz="2800" dirty="0"/>
          </a:p>
          <a:p>
            <a:endParaRPr lang="nl-NL" sz="2800" dirty="0"/>
          </a:p>
          <a:p>
            <a:r>
              <a:rPr lang="nl-NL" sz="2800" dirty="0"/>
              <a:t>Moderators: </a:t>
            </a:r>
            <a:r>
              <a:rPr lang="nl-NL" sz="2800" dirty="0" err="1"/>
              <a:t>Victorine</a:t>
            </a:r>
            <a:r>
              <a:rPr lang="nl-NL" sz="2800" dirty="0"/>
              <a:t> </a:t>
            </a:r>
            <a:r>
              <a:rPr lang="nl-NL" sz="2800" dirty="0" err="1"/>
              <a:t>Nillesen</a:t>
            </a:r>
            <a:r>
              <a:rPr lang="nl-NL" sz="2800" dirty="0"/>
              <a:t> en </a:t>
            </a:r>
            <a:r>
              <a:rPr lang="nl-NL" sz="2800" dirty="0" err="1"/>
              <a:t>Hayo</a:t>
            </a:r>
            <a:r>
              <a:rPr lang="nl-NL" sz="2800" dirty="0"/>
              <a:t> Schreijer</a:t>
            </a:r>
          </a:p>
          <a:p>
            <a:endParaRPr lang="nl-NL" sz="2800" dirty="0"/>
          </a:p>
          <a:p>
            <a:endParaRPr lang="nl-NL" sz="2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26AAFA-19A2-4BA0-A1BD-B217CD7FE7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841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Programma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497323" y="1513575"/>
            <a:ext cx="8549375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11.00 – 11.10 	</a:t>
            </a:r>
            <a:r>
              <a:rPr lang="nl-NL" sz="2000" dirty="0">
                <a:solidFill>
                  <a:schemeClr val="bg2"/>
                </a:solidFill>
              </a:rPr>
              <a:t>Jelle Verburg (data.overheid.nl) 						– Introductie </a:t>
            </a:r>
            <a:r>
              <a:rPr lang="nl-NL" sz="2000" dirty="0" err="1">
                <a:solidFill>
                  <a:schemeClr val="bg2"/>
                </a:solidFill>
              </a:rPr>
              <a:t>data.overheid.nl</a:t>
            </a:r>
            <a:r>
              <a:rPr lang="nl-NL" sz="2000" dirty="0">
                <a:solidFill>
                  <a:schemeClr val="bg2"/>
                </a:solidFill>
              </a:rPr>
              <a:t> en data 					</a:t>
            </a:r>
            <a:r>
              <a:rPr lang="nl-NL" sz="2000" dirty="0" err="1">
                <a:solidFill>
                  <a:schemeClr val="bg2"/>
                </a:solidFill>
              </a:rPr>
              <a:t>communities</a:t>
            </a:r>
            <a:r>
              <a:rPr lang="nl-NL" sz="2000" dirty="0">
                <a:solidFill>
                  <a:schemeClr val="bg2"/>
                </a:solidFill>
              </a:rPr>
              <a:t>. Wat is het?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11.10 – 11.22	</a:t>
            </a:r>
            <a:r>
              <a:rPr lang="nl-NL" sz="2000" dirty="0">
                <a:solidFill>
                  <a:schemeClr val="bg2"/>
                </a:solidFill>
              </a:rPr>
              <a:t>Pearl Dijkstra (KNAW)– Onderzoeksrapport</a:t>
            </a:r>
            <a:endParaRPr dirty="0">
              <a:solidFill>
                <a:schemeClr val="bg2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11.22 - 11.35 	Jelle Verburg (</a:t>
            </a:r>
            <a:r>
              <a:rPr lang="nl-NL" sz="2000" dirty="0" err="1"/>
              <a:t>data.overheid.nl</a:t>
            </a:r>
            <a:r>
              <a:rPr lang="nl-NL" sz="2000" dirty="0"/>
              <a:t>) &amp; Erik Smits (Min. 			OCW) – Onderwijsdata community</a:t>
            </a: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11.35 - 11.42 	Marcel Dekker (</a:t>
            </a:r>
            <a:r>
              <a:rPr lang="nl-NL" sz="2000" dirty="0" err="1"/>
              <a:t>Smoelt</a:t>
            </a:r>
            <a:r>
              <a:rPr lang="nl-NL" sz="2000" dirty="0"/>
              <a:t>) – Toepassing met 				onderwijsdata</a:t>
            </a:r>
            <a:endParaRPr sz="2000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11.42 - 11.50 	</a:t>
            </a:r>
            <a:r>
              <a:rPr lang="nl-NL" sz="2000" dirty="0">
                <a:solidFill>
                  <a:schemeClr val="tx1"/>
                </a:solidFill>
              </a:rPr>
              <a:t>Ronald de Jong (CBS) – Toepassingen in het 				domein onderwijs met CBS data</a:t>
            </a:r>
            <a:endParaRPr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11.50 – 12.00 	Jelle Verburg (</a:t>
            </a:r>
            <a:r>
              <a:rPr lang="nl-NL" sz="2000" dirty="0" err="1"/>
              <a:t>data.overheid.nl</a:t>
            </a:r>
            <a:r>
              <a:rPr lang="nl-NL" sz="2000" dirty="0"/>
              <a:t>) – dataverzoeken 				en interactie. Welke datasets wil je hebben in het 				domein onderwijs?</a:t>
            </a:r>
            <a:endParaRPr sz="1800" dirty="0"/>
          </a:p>
          <a:p>
            <a:pPr marL="342900" lvl="0" indent="-228600" algn="l" rtl="0">
              <a:spcBef>
                <a:spcPts val="36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630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FE09E-B717-4CA8-A9CE-F9596AAB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055" y="1193498"/>
            <a:ext cx="9178754" cy="2055900"/>
          </a:xfrm>
        </p:spPr>
        <p:txBody>
          <a:bodyPr/>
          <a:lstStyle/>
          <a:p>
            <a:r>
              <a:rPr lang="nl-NL" dirty="0"/>
              <a:t>5. Toepassingen in het domein onderwijs met CBS data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0C5E7E-2031-462D-A7BD-FB60544AD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31</a:t>
            </a:fld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17E8DC4-2CBE-43B5-8979-8542C0200A3F}"/>
              </a:ext>
            </a:extLst>
          </p:cNvPr>
          <p:cNvSpPr/>
          <p:nvPr/>
        </p:nvSpPr>
        <p:spPr>
          <a:xfrm>
            <a:off x="1057489" y="4565432"/>
            <a:ext cx="1976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600"/>
              </a:spcAft>
              <a:buClr>
                <a:srgbClr val="888888"/>
              </a:buClr>
              <a:buSzPts val="2000"/>
            </a:pPr>
            <a:r>
              <a:rPr lang="nl-NL" dirty="0"/>
              <a:t>Ronald de Jong (CBS)</a:t>
            </a:r>
          </a:p>
        </p:txBody>
      </p:sp>
    </p:spTree>
    <p:extLst>
      <p:ext uri="{BB962C8B-B14F-4D97-AF65-F5344CB8AC3E}">
        <p14:creationId xmlns:p14="http://schemas.microsoft.com/office/powerpoint/2010/main" val="781632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discussie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Gebruik de chatbox voor vragen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32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4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Programma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497323" y="1513575"/>
            <a:ext cx="8549375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11.00 – 11.10 	</a:t>
            </a:r>
            <a:r>
              <a:rPr lang="nl-NL" sz="2000" dirty="0">
                <a:solidFill>
                  <a:schemeClr val="bg2"/>
                </a:solidFill>
              </a:rPr>
              <a:t>Jelle Verburg (data.overheid.nl) 						– Introductie </a:t>
            </a:r>
            <a:r>
              <a:rPr lang="nl-NL" sz="2000" dirty="0" err="1">
                <a:solidFill>
                  <a:schemeClr val="bg2"/>
                </a:solidFill>
              </a:rPr>
              <a:t>data.overheid.nl</a:t>
            </a:r>
            <a:r>
              <a:rPr lang="nl-NL" sz="2000" dirty="0">
                <a:solidFill>
                  <a:schemeClr val="bg2"/>
                </a:solidFill>
              </a:rPr>
              <a:t> en data 					</a:t>
            </a:r>
            <a:r>
              <a:rPr lang="nl-NL" sz="2000" dirty="0" err="1">
                <a:solidFill>
                  <a:schemeClr val="bg2"/>
                </a:solidFill>
              </a:rPr>
              <a:t>communities</a:t>
            </a:r>
            <a:r>
              <a:rPr lang="nl-NL" sz="2000" dirty="0">
                <a:solidFill>
                  <a:schemeClr val="bg2"/>
                </a:solidFill>
              </a:rPr>
              <a:t>. Wat is het?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11.10 – 11.22	</a:t>
            </a:r>
            <a:r>
              <a:rPr lang="nl-NL" sz="2000" dirty="0">
                <a:solidFill>
                  <a:schemeClr val="bg2"/>
                </a:solidFill>
              </a:rPr>
              <a:t>Pearl Dijkstra (KNAW)– Onderzoeksrapport</a:t>
            </a:r>
            <a:endParaRPr dirty="0">
              <a:solidFill>
                <a:schemeClr val="bg2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11.22 - 11.35 	Jelle Verburg (</a:t>
            </a:r>
            <a:r>
              <a:rPr lang="nl-NL" sz="2000" dirty="0" err="1"/>
              <a:t>data.overheid.nl</a:t>
            </a:r>
            <a:r>
              <a:rPr lang="nl-NL" sz="2000" dirty="0"/>
              <a:t>) &amp; Erik Smits (Min. 			OCW) – Onderwijsdata community</a:t>
            </a: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11.35 - 11.42 	Marcel Dekker (</a:t>
            </a:r>
            <a:r>
              <a:rPr lang="nl-NL" sz="2000" dirty="0" err="1"/>
              <a:t>Smoelt</a:t>
            </a:r>
            <a:r>
              <a:rPr lang="nl-NL" sz="2000" dirty="0"/>
              <a:t>) – Toepassing met 				onderwijsdata</a:t>
            </a:r>
            <a:endParaRPr sz="2000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11.42 - 11.50 	Ronald de Jong (CBS) – Toepassingen in het 				domein onderwijs met CBS data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11.50 – 12.00 	</a:t>
            </a:r>
            <a:r>
              <a:rPr lang="nl-NL" sz="2000" dirty="0">
                <a:solidFill>
                  <a:schemeClr val="tx1"/>
                </a:solidFill>
              </a:rPr>
              <a:t>Jelle Verburg (</a:t>
            </a:r>
            <a:r>
              <a:rPr lang="nl-NL" sz="2000" dirty="0" err="1">
                <a:solidFill>
                  <a:schemeClr val="tx1"/>
                </a:solidFill>
              </a:rPr>
              <a:t>data.overheid.nl</a:t>
            </a:r>
            <a:r>
              <a:rPr lang="nl-NL" sz="2000" dirty="0">
                <a:solidFill>
                  <a:schemeClr val="tx1"/>
                </a:solidFill>
              </a:rPr>
              <a:t>) – dataverzoeken 				en interactie. Welke datasets wil je hebben in het 				domein onderwijs?</a:t>
            </a:r>
            <a:endParaRPr sz="1800" dirty="0">
              <a:solidFill>
                <a:schemeClr val="tx1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212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FE09E-B717-4CA8-A9CE-F9596AAB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055" y="1193498"/>
            <a:ext cx="8296800" cy="2055900"/>
          </a:xfrm>
        </p:spPr>
        <p:txBody>
          <a:bodyPr/>
          <a:lstStyle/>
          <a:p>
            <a:r>
              <a:rPr lang="nl-NL" dirty="0"/>
              <a:t>6. Dataverzoek, interactie. Welke data wil je hebben?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0C5E7E-2031-462D-A7BD-FB60544AD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34</a:t>
            </a:fld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17E8DC4-2CBE-43B5-8979-8542C0200A3F}"/>
              </a:ext>
            </a:extLst>
          </p:cNvPr>
          <p:cNvSpPr/>
          <p:nvPr/>
        </p:nvSpPr>
        <p:spPr>
          <a:xfrm>
            <a:off x="1057489" y="4565432"/>
            <a:ext cx="26805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600"/>
              </a:spcAft>
              <a:buClr>
                <a:srgbClr val="888888"/>
              </a:buClr>
              <a:buSzPts val="2000"/>
            </a:pPr>
            <a:r>
              <a:rPr lang="nl-NL" dirty="0"/>
              <a:t>Jelle Verburg (data.overheid.nl)</a:t>
            </a:r>
          </a:p>
        </p:txBody>
      </p:sp>
    </p:spTree>
    <p:extLst>
      <p:ext uri="{BB962C8B-B14F-4D97-AF65-F5344CB8AC3E}">
        <p14:creationId xmlns:p14="http://schemas.microsoft.com/office/powerpoint/2010/main" val="686872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7217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Impact: wat we kunnen meten  </a:t>
            </a:r>
            <a:endParaRPr dirty="0"/>
          </a:p>
        </p:txBody>
      </p:sp>
      <p:graphicFrame>
        <p:nvGraphicFramePr>
          <p:cNvPr id="90" name="Google Shape;90;p17"/>
          <p:cNvGraphicFramePr/>
          <p:nvPr>
            <p:extLst>
              <p:ext uri="{D42A27DB-BD31-4B8C-83A1-F6EECF244321}">
                <p14:modId xmlns:p14="http://schemas.microsoft.com/office/powerpoint/2010/main" val="2924480903"/>
              </p:ext>
            </p:extLst>
          </p:nvPr>
        </p:nvGraphicFramePr>
        <p:xfrm>
          <a:off x="78020" y="1729790"/>
          <a:ext cx="8913580" cy="38683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9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8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bg2"/>
                          </a:solidFill>
                        </a:rPr>
                        <a:t>Economische waarde</a:t>
                      </a:r>
                      <a:endParaRPr b="1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Besparing of waarde in Euro’s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Kwantitatief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Wat is het werkingsgebied - niche - globaal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Score 1-5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bg2"/>
                          </a:solidFill>
                        </a:rPr>
                        <a:t>Sociaal maatschappelijk </a:t>
                      </a:r>
                      <a:endParaRPr b="1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Aantal mensen waarvoor impact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Kwantitatief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80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De persoonlijke waarde voor deze mensen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Kwalitatief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bg2"/>
                          </a:solidFill>
                        </a:rPr>
                        <a:t>Omgeving </a:t>
                      </a:r>
                      <a:endParaRPr b="1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Wat is de scope - lokaal - landelijk - internationaal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Score 1-5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8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Hoeverre draagt het bij aan oplossen van een maatschappelijk vraagstuk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Kwalitatief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bg2"/>
                          </a:solidFill>
                        </a:rPr>
                        <a:t>Politiek - Zichtbaarheid</a:t>
                      </a:r>
                      <a:endParaRPr b="1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Hoe zichtbaar is de toepassing in dagelijks leven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Score 1-5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bg2"/>
                          </a:solidFill>
                        </a:rPr>
                        <a:t>Heeft de oplossing politiek/bestuurlijk impact</a:t>
                      </a:r>
                      <a:endParaRPr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bg2"/>
                          </a:solidFill>
                        </a:rPr>
                        <a:t>Kwalitatief</a:t>
                      </a:r>
                      <a:endParaRPr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27041" y="185785"/>
            <a:ext cx="911695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err="1"/>
              <a:t>Vraag</a:t>
            </a:r>
            <a:r>
              <a:rPr lang="en" dirty="0"/>
              <a:t>: </a:t>
            </a:r>
            <a:r>
              <a:rPr lang="en" dirty="0" err="1"/>
              <a:t>welk</a:t>
            </a:r>
            <a:r>
              <a:rPr lang="en" dirty="0"/>
              <a:t> effect </a:t>
            </a:r>
            <a:r>
              <a:rPr lang="en" dirty="0" err="1"/>
              <a:t>zou</a:t>
            </a:r>
            <a:r>
              <a:rPr lang="en" dirty="0"/>
              <a:t> je in het </a:t>
            </a:r>
            <a:r>
              <a:rPr lang="en" dirty="0" err="1"/>
              <a:t>onderwijsdomein</a:t>
            </a:r>
            <a:r>
              <a:rPr lang="en" dirty="0"/>
              <a:t> van de </a:t>
            </a:r>
            <a:r>
              <a:rPr lang="en" dirty="0" err="1"/>
              <a:t>toepassingen</a:t>
            </a:r>
            <a:r>
              <a:rPr lang="en" dirty="0"/>
              <a:t> </a:t>
            </a:r>
            <a:r>
              <a:rPr lang="en" dirty="0" err="1"/>
              <a:t>kunnen</a:t>
            </a:r>
            <a:r>
              <a:rPr lang="en" dirty="0"/>
              <a:t> </a:t>
            </a:r>
            <a:r>
              <a:rPr lang="en" dirty="0" err="1"/>
              <a:t>zien</a:t>
            </a:r>
            <a:r>
              <a:rPr lang="en" dirty="0"/>
              <a:t>?</a:t>
            </a:r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519279" y="1383226"/>
            <a:ext cx="4336500" cy="106479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2400" b="1" dirty="0"/>
              <a:t>Context en toepassing 1: </a:t>
            </a:r>
            <a:br>
              <a:rPr lang="en" sz="2400" b="1" dirty="0"/>
            </a:br>
            <a:r>
              <a:rPr lang="en" sz="2400" dirty="0"/>
              <a:t>Marcel Dekker</a:t>
            </a:r>
            <a:endParaRPr sz="2400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798507" y="2294317"/>
            <a:ext cx="4361836" cy="1064799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2400" b="1" dirty="0"/>
              <a:t>Context en toepassing 2: </a:t>
            </a:r>
            <a:br>
              <a:rPr lang="en" sz="2400" b="1" dirty="0"/>
            </a:br>
            <a:r>
              <a:rPr lang="nl-NL" sz="2400" dirty="0"/>
              <a:t>CBS</a:t>
            </a:r>
            <a:endParaRPr sz="2400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E8761B7-7BBA-1146-BFF2-838F3B2BB5D8}"/>
              </a:ext>
            </a:extLst>
          </p:cNvPr>
          <p:cNvSpPr/>
          <p:nvPr/>
        </p:nvSpPr>
        <p:spPr>
          <a:xfrm>
            <a:off x="871889" y="3737807"/>
            <a:ext cx="8160900" cy="2513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nl-NL" sz="2400" dirty="0">
                <a:latin typeface="+mj-lt"/>
              </a:rPr>
              <a:t>Wat is het effect van de toepassing in het onderwijs domein?</a:t>
            </a:r>
          </a:p>
          <a:p>
            <a:pPr>
              <a:spcBef>
                <a:spcPts val="1600"/>
              </a:spcBef>
              <a:buAutoNum type="alphaUcPeriod"/>
            </a:pPr>
            <a:r>
              <a:rPr lang="nl-NL" sz="2400" dirty="0">
                <a:latin typeface="+mj-lt"/>
              </a:rPr>
              <a:t>Economisch (voorbeeld: beter aansluiting arbeidsmarkt)</a:t>
            </a:r>
          </a:p>
          <a:p>
            <a:pPr>
              <a:buAutoNum type="alphaUcPeriod"/>
            </a:pPr>
            <a:r>
              <a:rPr lang="nl-NL" sz="2400" dirty="0">
                <a:latin typeface="+mj-lt"/>
              </a:rPr>
              <a:t>Sociaal (voorbeeld: wat levert het voor mensen op) </a:t>
            </a:r>
          </a:p>
          <a:p>
            <a:pPr>
              <a:buAutoNum type="alphaUcPeriod"/>
            </a:pPr>
            <a:r>
              <a:rPr lang="nl-NL" sz="2400" dirty="0">
                <a:latin typeface="+mj-lt"/>
              </a:rPr>
              <a:t>Omgeving (voorbeeld: diversiteit op scholen)</a:t>
            </a:r>
          </a:p>
          <a:p>
            <a:pPr>
              <a:buAutoNum type="alphaUcPeriod"/>
            </a:pPr>
            <a:r>
              <a:rPr lang="nl-NL" sz="2400" dirty="0">
                <a:latin typeface="+mj-lt"/>
              </a:rPr>
              <a:t>Politiek (voorbeeld: opening van scholen)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A06B63-69D4-CD4F-8AE5-16BD49DD2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01905"/>
            <a:ext cx="8520600" cy="763600"/>
          </a:xfrm>
        </p:spPr>
        <p:txBody>
          <a:bodyPr/>
          <a:lstStyle/>
          <a:p>
            <a:r>
              <a:rPr lang="nl-NL" dirty="0"/>
              <a:t>Eerder gestelde dataverzoeken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492FE9-4656-A542-B5E5-AC63BD835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83BF57-6E1A-2548-BE2A-3BA8B547BF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37</a:t>
            </a:fld>
            <a:endParaRPr lang="nl-NL"/>
          </a:p>
        </p:txBody>
      </p:sp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8F1C41A4-C12A-EC4E-B06C-6572D9E4F186}"/>
              </a:ext>
            </a:extLst>
          </p:cNvPr>
          <p:cNvSpPr/>
          <p:nvPr/>
        </p:nvSpPr>
        <p:spPr>
          <a:xfrm>
            <a:off x="122842" y="1135147"/>
            <a:ext cx="2557848" cy="168887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e toelichting 8">
            <a:extLst>
              <a:ext uri="{FF2B5EF4-FFF2-40B4-BE49-F238E27FC236}">
                <a16:creationId xmlns:a16="http://schemas.microsoft.com/office/drawing/2014/main" id="{68E56535-65B8-F948-8680-D78908C0AF12}"/>
              </a:ext>
            </a:extLst>
          </p:cNvPr>
          <p:cNvSpPr/>
          <p:nvPr/>
        </p:nvSpPr>
        <p:spPr>
          <a:xfrm>
            <a:off x="1690931" y="2698926"/>
            <a:ext cx="2557848" cy="168887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e toelichting 9">
            <a:extLst>
              <a:ext uri="{FF2B5EF4-FFF2-40B4-BE49-F238E27FC236}">
                <a16:creationId xmlns:a16="http://schemas.microsoft.com/office/drawing/2014/main" id="{13A5D8CC-52AE-554A-8BCA-167C730A05A7}"/>
              </a:ext>
            </a:extLst>
          </p:cNvPr>
          <p:cNvSpPr/>
          <p:nvPr/>
        </p:nvSpPr>
        <p:spPr>
          <a:xfrm>
            <a:off x="4248779" y="3127543"/>
            <a:ext cx="2557848" cy="168887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le toelichting 10">
            <a:extLst>
              <a:ext uri="{FF2B5EF4-FFF2-40B4-BE49-F238E27FC236}">
                <a16:creationId xmlns:a16="http://schemas.microsoft.com/office/drawing/2014/main" id="{88C793EC-8748-1B4D-8FB6-55212A5F5CE3}"/>
              </a:ext>
            </a:extLst>
          </p:cNvPr>
          <p:cNvSpPr/>
          <p:nvPr/>
        </p:nvSpPr>
        <p:spPr>
          <a:xfrm>
            <a:off x="6586152" y="3888324"/>
            <a:ext cx="2557848" cy="168887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e toelichting 11">
            <a:extLst>
              <a:ext uri="{FF2B5EF4-FFF2-40B4-BE49-F238E27FC236}">
                <a16:creationId xmlns:a16="http://schemas.microsoft.com/office/drawing/2014/main" id="{4E177DBE-CD9E-D741-9FC1-C10EBEE82F5E}"/>
              </a:ext>
            </a:extLst>
          </p:cNvPr>
          <p:cNvSpPr/>
          <p:nvPr/>
        </p:nvSpPr>
        <p:spPr>
          <a:xfrm>
            <a:off x="3811033" y="1167137"/>
            <a:ext cx="2557848" cy="168887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le toelichting 12">
            <a:extLst>
              <a:ext uri="{FF2B5EF4-FFF2-40B4-BE49-F238E27FC236}">
                <a16:creationId xmlns:a16="http://schemas.microsoft.com/office/drawing/2014/main" id="{863FCB47-E852-FD46-89EE-E8FEF56F203F}"/>
              </a:ext>
            </a:extLst>
          </p:cNvPr>
          <p:cNvSpPr/>
          <p:nvPr/>
        </p:nvSpPr>
        <p:spPr>
          <a:xfrm>
            <a:off x="6463310" y="1868043"/>
            <a:ext cx="2557848" cy="168887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C71E32C-CB29-DD40-9FAF-6C73308B7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4" y="4267383"/>
            <a:ext cx="1481701" cy="240776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8F3AC75-8FA2-7D41-B66B-F3131D70AD6B}"/>
              </a:ext>
            </a:extLst>
          </p:cNvPr>
          <p:cNvSpPr txBox="1"/>
          <p:nvPr/>
        </p:nvSpPr>
        <p:spPr>
          <a:xfrm>
            <a:off x="568240" y="1540806"/>
            <a:ext cx="1667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Adressen instellingen in MBO, HBO, WO?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E438DF2-431B-5143-9A25-9EB87B4A528D}"/>
              </a:ext>
            </a:extLst>
          </p:cNvPr>
          <p:cNvSpPr txBox="1"/>
          <p:nvPr/>
        </p:nvSpPr>
        <p:spPr>
          <a:xfrm>
            <a:off x="4248779" y="1561405"/>
            <a:ext cx="1667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Gegevens onderwijsniveau in gemeenten?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3162758-56CD-FB44-92A3-DF51E918A3EF}"/>
              </a:ext>
            </a:extLst>
          </p:cNvPr>
          <p:cNvSpPr txBox="1"/>
          <p:nvPr/>
        </p:nvSpPr>
        <p:spPr>
          <a:xfrm>
            <a:off x="6916361" y="2303053"/>
            <a:ext cx="1667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Erkende opleidingen in het hoger onderwijs?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BADA1F5-4951-1147-BC72-526B93B9D198}"/>
              </a:ext>
            </a:extLst>
          </p:cNvPr>
          <p:cNvSpPr txBox="1"/>
          <p:nvPr/>
        </p:nvSpPr>
        <p:spPr>
          <a:xfrm>
            <a:off x="2153655" y="3127543"/>
            <a:ext cx="1827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Aantal studentenwoningen en de prijzen daarvan?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3E1B4AE-CDF4-1E48-AE99-E7FE0E94163A}"/>
              </a:ext>
            </a:extLst>
          </p:cNvPr>
          <p:cNvSpPr txBox="1"/>
          <p:nvPr/>
        </p:nvSpPr>
        <p:spPr>
          <a:xfrm>
            <a:off x="4759872" y="3556914"/>
            <a:ext cx="166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Gegevens leerlingen in groep 8 van het basisonderwijs?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1884685-B6EC-6847-B042-564107B6EB83}"/>
              </a:ext>
            </a:extLst>
          </p:cNvPr>
          <p:cNvSpPr txBox="1"/>
          <p:nvPr/>
        </p:nvSpPr>
        <p:spPr>
          <a:xfrm>
            <a:off x="7074498" y="4359452"/>
            <a:ext cx="166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Energielabels</a:t>
            </a:r>
            <a:r>
              <a:rPr lang="nl-NL" dirty="0"/>
              <a:t> voor scholen?</a:t>
            </a:r>
          </a:p>
        </p:txBody>
      </p:sp>
    </p:spTree>
    <p:extLst>
      <p:ext uri="{BB962C8B-B14F-4D97-AF65-F5344CB8AC3E}">
        <p14:creationId xmlns:p14="http://schemas.microsoft.com/office/powerpoint/2010/main" val="3284450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discussie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194" y="2154250"/>
            <a:ext cx="7639200" cy="4125900"/>
          </a:xfrm>
        </p:spPr>
        <p:txBody>
          <a:bodyPr/>
          <a:lstStyle/>
          <a:p>
            <a:r>
              <a:rPr lang="nl-NL" sz="2400" dirty="0"/>
              <a:t>Welke data wil jij hebben in het domein onderwijs?</a:t>
            </a:r>
          </a:p>
          <a:p>
            <a:endParaRPr lang="nl-NL" sz="2400" dirty="0"/>
          </a:p>
          <a:p>
            <a:r>
              <a:rPr lang="nl-NL" sz="2400" dirty="0"/>
              <a:t>Stel je datavraag in de chat</a:t>
            </a:r>
          </a:p>
          <a:p>
            <a:endParaRPr lang="nl-NL" sz="2400" dirty="0"/>
          </a:p>
          <a:p>
            <a:r>
              <a:rPr lang="nl-NL" sz="2400" dirty="0"/>
              <a:t>We gaan met je vraag aan de slag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38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98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A0078E-9471-41F5-BD36-DE16B456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Afsluiting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C2A7DF-9640-4E62-8FEE-4C0FC894C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200" y="1720850"/>
            <a:ext cx="8189110" cy="4125900"/>
          </a:xfrm>
        </p:spPr>
        <p:txBody>
          <a:bodyPr/>
          <a:lstStyle/>
          <a:p>
            <a:pPr marL="285750" indent="-285750">
              <a:spcBef>
                <a:spcPts val="1600"/>
              </a:spcBef>
            </a:pPr>
            <a:r>
              <a:rPr lang="nl-NL" dirty="0"/>
              <a:t>De </a:t>
            </a:r>
            <a:r>
              <a:rPr lang="nl-NL" dirty="0" err="1"/>
              <a:t>communities</a:t>
            </a:r>
            <a:r>
              <a:rPr lang="nl-NL" dirty="0"/>
              <a:t> zijn een plek om in een specifieke context inzicht in data, toepassingen, gebruik en impact te krijgen. </a:t>
            </a:r>
          </a:p>
          <a:p>
            <a:pPr marL="285750" indent="-285750">
              <a:spcBef>
                <a:spcPts val="1600"/>
              </a:spcBef>
            </a:pPr>
            <a:r>
              <a:rPr lang="nl-NL" dirty="0"/>
              <a:t>Hier gaan we komende maanden verder mee aan het werk.</a:t>
            </a:r>
          </a:p>
          <a:p>
            <a:pPr marL="285750" indent="-285750">
              <a:spcBef>
                <a:spcPts val="1600"/>
              </a:spcBef>
            </a:pPr>
            <a:endParaRPr lang="nl-NL" dirty="0"/>
          </a:p>
          <a:p>
            <a:pPr marL="285750" indent="-285750">
              <a:spcBef>
                <a:spcPts val="1600"/>
              </a:spcBef>
            </a:pPr>
            <a:r>
              <a:rPr lang="nl-NL" dirty="0"/>
              <a:t>Zet je tops &amp; tips in de chat.</a:t>
            </a:r>
          </a:p>
          <a:p>
            <a:pPr marL="285750" indent="-285750">
              <a:spcBef>
                <a:spcPts val="1600"/>
              </a:spcBef>
            </a:pPr>
            <a:endParaRPr lang="nl-NL" dirty="0"/>
          </a:p>
          <a:p>
            <a:pPr marL="285750" indent="-285750">
              <a:spcBef>
                <a:spcPts val="1600"/>
              </a:spcBef>
            </a:pPr>
            <a:r>
              <a:rPr lang="nl-NL" dirty="0"/>
              <a:t>Contact ons via </a:t>
            </a:r>
            <a:r>
              <a:rPr lang="nl-NL" dirty="0">
                <a:hlinkClick r:id="rId2"/>
              </a:rPr>
              <a:t>data@koop.overheid.nl</a:t>
            </a:r>
            <a:endParaRPr lang="nl-NL" dirty="0"/>
          </a:p>
          <a:p>
            <a:pPr marL="285750" indent="-285750">
              <a:spcBef>
                <a:spcPts val="1600"/>
              </a:spcBef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7F60DE-FB3A-451B-BC71-6A1CF49A71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39</a:t>
            </a:fld>
            <a:endParaRPr lang="nl-NL"/>
          </a:p>
        </p:txBody>
      </p:sp>
      <p:pic>
        <p:nvPicPr>
          <p:cNvPr id="1026" name="Picture 2" descr="Afbeeldingsresultaat voor dankjewel">
            <a:extLst>
              <a:ext uri="{FF2B5EF4-FFF2-40B4-BE49-F238E27FC236}">
                <a16:creationId xmlns:a16="http://schemas.microsoft.com/office/drawing/2014/main" id="{8B2D71D1-9B99-4A5C-892C-CBC2238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20" y="3502281"/>
            <a:ext cx="3139440" cy="323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62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C8E87-1DDF-45A8-8362-A7BC9C6C0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Spelregels in de </a:t>
            </a:r>
            <a:r>
              <a:rPr lang="nl-NL" dirty="0" err="1"/>
              <a:t>webinar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D8D21A-9B16-4745-AD7D-C06D10113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750" y="1583690"/>
            <a:ext cx="7639200" cy="4125900"/>
          </a:xfrm>
        </p:spPr>
        <p:txBody>
          <a:bodyPr/>
          <a:lstStyle/>
          <a:p>
            <a:r>
              <a:rPr lang="nl-NL" sz="3200" dirty="0"/>
              <a:t>Antwoorden/vragen in het chatvenster</a:t>
            </a:r>
          </a:p>
          <a:p>
            <a:endParaRPr lang="nl-NL" sz="3200" dirty="0"/>
          </a:p>
          <a:p>
            <a:r>
              <a:rPr lang="nl-NL" sz="3200" dirty="0"/>
              <a:t>Klik op ‘</a:t>
            </a:r>
            <a:r>
              <a:rPr lang="nl-NL" sz="3200" i="1" dirty="0" err="1"/>
              <a:t>participants</a:t>
            </a:r>
            <a:r>
              <a:rPr lang="nl-NL" sz="3200" dirty="0"/>
              <a:t>’ voor deelnemers</a:t>
            </a:r>
          </a:p>
          <a:p>
            <a:endParaRPr lang="nl-NL" sz="3200" dirty="0"/>
          </a:p>
          <a:p>
            <a:r>
              <a:rPr lang="nl-NL" sz="3200" dirty="0"/>
              <a:t>Feedback via het chatvenster</a:t>
            </a:r>
          </a:p>
          <a:p>
            <a:endParaRPr lang="nl-NL" sz="3200" dirty="0"/>
          </a:p>
          <a:p>
            <a:r>
              <a:rPr lang="nl-NL" sz="3200" dirty="0"/>
              <a:t>Je ontvangt een follow-up mail met presentatie en link naar de opname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0648CB-4386-4193-8514-B9ABE21E91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1783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discussie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Gebruik de chatbox voor vragen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5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Programma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497323" y="1513575"/>
            <a:ext cx="8549375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11.00 – 11.10 	</a:t>
            </a:r>
            <a:r>
              <a:rPr lang="nl-NL" sz="2000" dirty="0">
                <a:solidFill>
                  <a:schemeClr val="tx1"/>
                </a:solidFill>
              </a:rPr>
              <a:t>Jelle Verburg (data.overheid.nl) 						– Introductie </a:t>
            </a:r>
            <a:r>
              <a:rPr lang="nl-NL" sz="2000" dirty="0" err="1">
                <a:solidFill>
                  <a:schemeClr val="tx1"/>
                </a:solidFill>
              </a:rPr>
              <a:t>data.overheid.nl</a:t>
            </a:r>
            <a:r>
              <a:rPr lang="nl-NL" sz="2000" dirty="0">
                <a:solidFill>
                  <a:schemeClr val="tx1"/>
                </a:solidFill>
              </a:rPr>
              <a:t> en data 					</a:t>
            </a:r>
            <a:r>
              <a:rPr lang="nl-NL" sz="2000" dirty="0" err="1">
                <a:solidFill>
                  <a:schemeClr val="tx1"/>
                </a:solidFill>
              </a:rPr>
              <a:t>communities</a:t>
            </a:r>
            <a:r>
              <a:rPr lang="nl-NL" sz="2000" dirty="0">
                <a:solidFill>
                  <a:schemeClr val="tx1"/>
                </a:solidFill>
              </a:rPr>
              <a:t>. Wat is het?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11.10 – 11.22	Pearl Dijkstra (KNAW)– Onderzoeksrapport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11.22 - 11.35 	Jelle Verburg (</a:t>
            </a:r>
            <a:r>
              <a:rPr lang="nl-NL" sz="2000" dirty="0" err="1"/>
              <a:t>data.overheid.nl</a:t>
            </a:r>
            <a:r>
              <a:rPr lang="nl-NL" sz="2000" dirty="0"/>
              <a:t>) &amp; Erik Smits (Min. 			OCW) – Onderwijsdata community</a:t>
            </a: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11.35 - 11.42 	Marcel Dekker (</a:t>
            </a:r>
            <a:r>
              <a:rPr lang="nl-NL" sz="2000" dirty="0" err="1"/>
              <a:t>Smoelt</a:t>
            </a:r>
            <a:r>
              <a:rPr lang="nl-NL" sz="2000" dirty="0"/>
              <a:t>) – Toepassing met 				onderwijsdata</a:t>
            </a:r>
            <a:endParaRPr sz="2000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11.42 - 11.50 	Ronald de Jong (CBS) – Toepassingen in het 				domein onderwijs met CBS data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11.50 – 12.00 	Jelle Verburg (</a:t>
            </a:r>
            <a:r>
              <a:rPr lang="nl-NL" sz="2000" dirty="0" err="1"/>
              <a:t>data.overheid.nl</a:t>
            </a:r>
            <a:r>
              <a:rPr lang="nl-NL" sz="2000" dirty="0"/>
              <a:t>) – dataverzoeken 				en interactie. Welke datasets wil je hebben in het 				domein onderwijs?</a:t>
            </a:r>
            <a:endParaRPr sz="1800" dirty="0"/>
          </a:p>
          <a:p>
            <a:pPr marL="342900" lvl="0" indent="-228600" algn="l" rtl="0">
              <a:spcBef>
                <a:spcPts val="360"/>
              </a:spcBef>
              <a:spcAft>
                <a:spcPts val="160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406425" y="2409100"/>
            <a:ext cx="82968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nl-NL"/>
              <a:t>1. INTRODUCTIE</a:t>
            </a:r>
            <a:br>
              <a:rPr lang="nl-NL"/>
            </a:br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4294967295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888888"/>
              </a:buClr>
              <a:buSzPts val="2000"/>
              <a:buNone/>
            </a:pPr>
            <a:r>
              <a:rPr lang="nl-NL" dirty="0"/>
              <a:t>Jelle Verburg (data.overheid.nl)</a:t>
            </a:r>
            <a:endParaRPr dirty="0"/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FF031-EBAD-47E8-9296-2B8A4424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Besproken bij de vorige </a:t>
            </a:r>
            <a:r>
              <a:rPr lang="nl-NL" dirty="0" err="1"/>
              <a:t>webinar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FF6A4D-B0F7-4BB3-A1BF-65EED85B8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870" y="1898650"/>
            <a:ext cx="7639200" cy="4125900"/>
          </a:xfrm>
        </p:spPr>
        <p:txBody>
          <a:bodyPr/>
          <a:lstStyle/>
          <a:p>
            <a:r>
              <a:rPr lang="nl-NL" sz="2800" dirty="0"/>
              <a:t>Meer verdieping op bepaalde onderwerpen</a:t>
            </a:r>
          </a:p>
          <a:p>
            <a:endParaRPr lang="nl-NL" sz="2800" dirty="0"/>
          </a:p>
          <a:p>
            <a:r>
              <a:rPr lang="nl-NL" sz="2800" dirty="0"/>
              <a:t>Vandaag: Focus op </a:t>
            </a:r>
            <a:r>
              <a:rPr lang="nl-NL" sz="2800" dirty="0" err="1"/>
              <a:t>communities</a:t>
            </a:r>
            <a:r>
              <a:rPr lang="nl-NL" sz="2800" dirty="0"/>
              <a:t> van data</a:t>
            </a:r>
          </a:p>
          <a:p>
            <a:pPr marL="114300" indent="0">
              <a:buNone/>
            </a:pPr>
            <a:r>
              <a:rPr lang="nl-NL" sz="2800" dirty="0"/>
              <a:t>1. Hoe kan data.overheid.nl deze </a:t>
            </a:r>
            <a:r>
              <a:rPr lang="nl-NL" sz="2800" dirty="0" err="1"/>
              <a:t>communities</a:t>
            </a:r>
            <a:r>
              <a:rPr lang="nl-NL" sz="2800" dirty="0"/>
              <a:t> het beste ondersteunen?</a:t>
            </a:r>
          </a:p>
          <a:p>
            <a:pPr marL="114300" indent="0">
              <a:buNone/>
            </a:pPr>
            <a:r>
              <a:rPr lang="nl-NL" sz="2800" dirty="0"/>
              <a:t>2. Wat wil de </a:t>
            </a:r>
            <a:r>
              <a:rPr lang="nl-NL" sz="2800" dirty="0" err="1"/>
              <a:t>hergebruiker</a:t>
            </a:r>
            <a:r>
              <a:rPr lang="nl-NL" sz="2800" dirty="0"/>
              <a:t>?</a:t>
            </a:r>
          </a:p>
          <a:p>
            <a:pPr marL="114300" indent="0">
              <a:buNone/>
            </a:pPr>
            <a:endParaRPr lang="nl-NL" sz="2800" dirty="0"/>
          </a:p>
          <a:p>
            <a:r>
              <a:rPr lang="nl-NL" sz="2800" dirty="0"/>
              <a:t>Specifiek voor domein onderwijs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F9AE1B-5DE8-4953-B996-5E30CEC651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046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81F15-5B16-CC4D-A450-AEA52E2C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Data.overheid.nl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77B40B-881F-C443-9E19-99722449D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B8D5CE-FC5B-0241-9E77-B3DFFB4126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9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18F13E-5134-9945-B1DB-3949CDEB3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51" y="1767017"/>
            <a:ext cx="7639200" cy="491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24936"/>
      </p:ext>
    </p:extLst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1694</Words>
  <Application>Microsoft Macintosh PowerPoint</Application>
  <PresentationFormat>Diavoorstelling (4:3)</PresentationFormat>
  <Paragraphs>231</Paragraphs>
  <Slides>39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5" baseType="lpstr">
      <vt:lpstr>Lato</vt:lpstr>
      <vt:lpstr>Calibri</vt:lpstr>
      <vt:lpstr>Arial</vt:lpstr>
      <vt:lpstr>Verdana</vt:lpstr>
      <vt:lpstr>Raleway</vt:lpstr>
      <vt:lpstr>Swiss</vt:lpstr>
      <vt:lpstr>Data.overheid.nl  Webinar: special onderwijs  Welkom!  </vt:lpstr>
      <vt:lpstr>Welkom op de data.overheid.nl webinar</vt:lpstr>
      <vt:lpstr>Introductie</vt:lpstr>
      <vt:lpstr>Spelregels in de webinar</vt:lpstr>
      <vt:lpstr>Tijd voor discussie</vt:lpstr>
      <vt:lpstr>Programma</vt:lpstr>
      <vt:lpstr>1. INTRODUCTIE </vt:lpstr>
      <vt:lpstr>Besproken bij de vorige webinar</vt:lpstr>
      <vt:lpstr>Data.overheid.nl</vt:lpstr>
      <vt:lpstr>Wat is een data community?</vt:lpstr>
      <vt:lpstr>Goed voorbeeld….</vt:lpstr>
      <vt:lpstr>Impact van data &amp; communities</vt:lpstr>
      <vt:lpstr>Tijd voor discussie</vt:lpstr>
      <vt:lpstr>Programma</vt:lpstr>
      <vt:lpstr>2. Onderzoeksrapport  KNAW</vt:lpstr>
      <vt:lpstr>Tijd voor discussie</vt:lpstr>
      <vt:lpstr>Programma</vt:lpstr>
      <vt:lpstr>3. Onderwijsdata  community</vt:lpstr>
      <vt:lpstr>Welke organisaties doen er mee?</vt:lpstr>
      <vt:lpstr>Onderwijs</vt:lpstr>
      <vt:lpstr>Onderwijs</vt:lpstr>
      <vt:lpstr>Onderwijs</vt:lpstr>
      <vt:lpstr>Onderwijs</vt:lpstr>
      <vt:lpstr>Onderwijs</vt:lpstr>
      <vt:lpstr>Tijd voor discussie</vt:lpstr>
      <vt:lpstr>Doe mee</vt:lpstr>
      <vt:lpstr>Programma</vt:lpstr>
      <vt:lpstr>4. Toepassing met onderwijsdata</vt:lpstr>
      <vt:lpstr>Tijd voor discussie</vt:lpstr>
      <vt:lpstr>Programma</vt:lpstr>
      <vt:lpstr>5. Toepassingen in het domein onderwijs met CBS data</vt:lpstr>
      <vt:lpstr>Tijd voor discussie</vt:lpstr>
      <vt:lpstr>Programma</vt:lpstr>
      <vt:lpstr>6. Dataverzoek, interactie. Welke data wil je hebben?</vt:lpstr>
      <vt:lpstr>Impact: wat we kunnen meten  </vt:lpstr>
      <vt:lpstr>Vraag: welk effect zou je in het onderwijsdomein van de toepassingen kunnen zien?</vt:lpstr>
      <vt:lpstr>Eerder gestelde dataverzoeken</vt:lpstr>
      <vt:lpstr>Tijd voor discussie</vt:lpstr>
      <vt:lpstr>Afsluiting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Gebruikersbijeenkomst Data.overheid.nl</dc:title>
  <dc:creator>Gebruiker</dc:creator>
  <cp:lastModifiedBy>jelle verburg</cp:lastModifiedBy>
  <cp:revision>52</cp:revision>
  <dcterms:modified xsi:type="dcterms:W3CDTF">2020-06-17T15:09:09Z</dcterms:modified>
</cp:coreProperties>
</file>