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7" r:id="rId22"/>
    <p:sldId id="278" r:id="rId23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Lato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Raleway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0"/>
  </p:normalViewPr>
  <p:slideViewPr>
    <p:cSldViewPr snapToGrid="0"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Hayo pakt hierna over. </a:t>
            </a:r>
            <a:endParaRPr/>
          </a:p>
        </p:txBody>
      </p:sp>
      <p:sp>
        <p:nvSpPr>
          <p:cNvPr id="172" name="Google Shape;17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93d8070a3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93d8070a3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93d8070a3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93d8070a3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422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93d8070a3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493d8070a3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93d8070a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493d8070a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Jelle pakt over </a:t>
            </a: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Aantal datasets boven de 11.000, Drenthe datasets uit inventarisatie toegevoegd.</a:t>
            </a:r>
            <a:endParaRPr/>
          </a:p>
        </p:txBody>
      </p:sp>
      <p:sp>
        <p:nvSpPr>
          <p:cNvPr id="142" name="Google Shape;14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2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2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371725" y="840300"/>
            <a:ext cx="6331500" cy="205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390267" y="4317933"/>
            <a:ext cx="6331500" cy="16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1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" name="Google Shape;66;p11"/>
          <p:cNvCxnSpPr/>
          <p:nvPr/>
        </p:nvCxnSpPr>
        <p:spPr>
          <a:xfrm>
            <a:off x="425200" y="55420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739800"/>
            <a:ext cx="7436100" cy="20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53950" y="3892600"/>
            <a:ext cx="74361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1047750" y="577850"/>
            <a:ext cx="76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1047750" y="2000250"/>
            <a:ext cx="76392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4762" y="577850"/>
            <a:ext cx="71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0" y="212725"/>
            <a:ext cx="72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>
  <p:cSld name="SECTION_HEADER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4762" y="577850"/>
            <a:ext cx="71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0" y="212725"/>
            <a:ext cx="72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3"/>
          <p:cNvCxnSpPr/>
          <p:nvPr/>
        </p:nvCxnSpPr>
        <p:spPr>
          <a:xfrm>
            <a:off x="425200" y="55420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2;p3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06425" y="2409100"/>
            <a:ext cx="8296800" cy="20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4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4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4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2410112" y="2127701"/>
            <a:ext cx="63216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5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34;p5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35;p5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2400303" y="2136900"/>
            <a:ext cx="30714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5650572" y="2136900"/>
            <a:ext cx="30714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7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319500" y="1248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19500" y="2462405"/>
            <a:ext cx="2808000" cy="3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8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83103" y="949521"/>
            <a:ext cx="6244200" cy="51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572000" y="167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65500" y="1863133"/>
            <a:ext cx="4045200" cy="175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65500" y="364716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0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10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28017" y="5634700"/>
            <a:ext cx="8388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410112" y="2127701"/>
            <a:ext cx="63216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4882521" y="3311270"/>
            <a:ext cx="4050175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047025" y="981575"/>
            <a:ext cx="7656300" cy="2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nl-NL"/>
              <a:t>Gebruikersbijeenkomst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nl-NL"/>
              <a:t>Data.overheid.nl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2390275" y="5051879"/>
            <a:ext cx="63315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</a:pPr>
            <a:r>
              <a:rPr lang="nl-NL"/>
              <a:t>Team Data.overheid.nl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Arial"/>
              <a:buNone/>
            </a:pPr>
            <a:r>
              <a:rPr lang="nl-NL"/>
              <a:t>23 November 2018</a:t>
            </a: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-N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fld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805969" y="3726768"/>
            <a:ext cx="39178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4882521" y="6117929"/>
            <a:ext cx="40501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Den Haag | 23 november 2018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/>
        </p:nvSpPr>
        <p:spPr>
          <a:xfrm>
            <a:off x="5298831" y="2954215"/>
            <a:ext cx="12391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zoekpagina</a:t>
            </a:r>
            <a:endParaRPr/>
          </a:p>
        </p:txBody>
      </p:sp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348" y="0"/>
            <a:ext cx="7951304" cy="6786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/>
        </p:nvSpPr>
        <p:spPr>
          <a:xfrm>
            <a:off x="4572000" y="2872154"/>
            <a:ext cx="8806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</a:t>
            </a:r>
            <a:endParaRPr/>
          </a:p>
        </p:txBody>
      </p:sp>
      <p:pic>
        <p:nvPicPr>
          <p:cNvPr id="161" name="Google Shape;16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9916" y="80312"/>
            <a:ext cx="5284167" cy="66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8184" y="-1043354"/>
            <a:ext cx="10808676" cy="102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/>
          <p:nvPr/>
        </p:nvSpPr>
        <p:spPr>
          <a:xfrm>
            <a:off x="327991" y="1181982"/>
            <a:ext cx="7354958" cy="1077218"/>
          </a:xfrm>
          <a:prstGeom prst="ellipse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6508131" y="2253438"/>
            <a:ext cx="263586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Dataset classificaties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1047750" y="577850"/>
            <a:ext cx="76390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Vermeldingen over Q3/Q4 2018</a:t>
            </a:r>
            <a:endParaRPr/>
          </a:p>
        </p:txBody>
      </p:sp>
      <p:pic>
        <p:nvPicPr>
          <p:cNvPr id="175" name="Google Shape;17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750" y="1556647"/>
            <a:ext cx="2610851" cy="26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 descr="Afbeeldingsresultaat voor technisch onderhou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0175" y="3322672"/>
            <a:ext cx="2850253" cy="2798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4122" y="585650"/>
            <a:ext cx="7417181" cy="5797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400" y="1289500"/>
            <a:ext cx="8713186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 txBox="1">
            <a:spLocks noGrp="1"/>
          </p:cNvSpPr>
          <p:nvPr>
            <p:ph type="title" idx="4294967295"/>
          </p:nvPr>
        </p:nvSpPr>
        <p:spPr>
          <a:xfrm>
            <a:off x="317175" y="146500"/>
            <a:ext cx="76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Afstemming EU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38" y="1310125"/>
            <a:ext cx="8731525" cy="513940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/>
          <p:nvPr/>
        </p:nvSpPr>
        <p:spPr>
          <a:xfrm>
            <a:off x="5721525" y="2756133"/>
            <a:ext cx="2142900" cy="15852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0"/>
          <p:cNvSpPr/>
          <p:nvPr/>
        </p:nvSpPr>
        <p:spPr>
          <a:xfrm>
            <a:off x="6362875" y="4410767"/>
            <a:ext cx="1200000" cy="6744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>
            <a:spLocks noGrp="1"/>
          </p:cNvSpPr>
          <p:nvPr>
            <p:ph type="title"/>
          </p:nvPr>
        </p:nvSpPr>
        <p:spPr>
          <a:xfrm>
            <a:off x="1047750" y="577850"/>
            <a:ext cx="76390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Afstemming EU</a:t>
            </a:r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body" idx="1"/>
          </p:nvPr>
        </p:nvSpPr>
        <p:spPr>
          <a:xfrm>
            <a:off x="1047750" y="2000250"/>
            <a:ext cx="7639050" cy="412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/>
              <a:t>Meten van impact van openen van data</a:t>
            </a:r>
            <a:endParaRPr sz="3000"/>
          </a:p>
          <a:p>
            <a:pPr marL="342900" lvl="0" indent="-279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/>
              <a:t>France, Ireland, Spain:  veel energie in hergebruikers, impact meten</a:t>
            </a:r>
            <a:endParaRPr sz="3000"/>
          </a:p>
          <a:p>
            <a:pPr marL="342900" lvl="0" indent="-279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/>
              <a:t>Interessant: “verticals” - specifieke data domeinen als focus voor data ontwikkeling</a:t>
            </a:r>
            <a:endParaRPr sz="3000"/>
          </a:p>
          <a:p>
            <a:pPr marL="342900" lvl="0" indent="-88900" algn="l" rtl="0"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4000"/>
              <a:buNone/>
            </a:pP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Wat is er nieuw op data.overheid</a:t>
            </a:r>
            <a:br>
              <a:rPr lang="nl-NL"/>
            </a:br>
            <a:r>
              <a:rPr lang="nl-NL"/>
              <a:t>High value datasets</a:t>
            </a:r>
            <a:endParaRPr/>
          </a:p>
        </p:txBody>
      </p:sp>
      <p:pic>
        <p:nvPicPr>
          <p:cNvPr id="202" name="Google Shape;20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750" y="1839057"/>
            <a:ext cx="3416300" cy="430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2"/>
          <p:cNvSpPr txBox="1"/>
          <p:nvPr/>
        </p:nvSpPr>
        <p:spPr>
          <a:xfrm>
            <a:off x="5168414" y="2274909"/>
            <a:ext cx="388619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Grote economische, </a:t>
            </a:r>
            <a:b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maatschappelijke waarde</a:t>
            </a:r>
            <a:endParaRPr/>
          </a:p>
        </p:txBody>
      </p:sp>
      <p:sp>
        <p:nvSpPr>
          <p:cNvPr id="204" name="Google Shape;204;p32"/>
          <p:cNvSpPr/>
          <p:nvPr/>
        </p:nvSpPr>
        <p:spPr>
          <a:xfrm>
            <a:off x="4527552" y="2567296"/>
            <a:ext cx="539262" cy="369332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2"/>
          <p:cNvSpPr txBox="1"/>
          <p:nvPr/>
        </p:nvSpPr>
        <p:spPr>
          <a:xfrm>
            <a:off x="4527552" y="3429000"/>
            <a:ext cx="36871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High Value lijsten: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Gemeenten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Provincies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Waterschappen (i.o.)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RIJK (i.o.)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Wat is er nieuw op data.overheid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Referentie datasets</a:t>
            </a:r>
            <a:endParaRPr/>
          </a:p>
        </p:txBody>
      </p:sp>
      <p:pic>
        <p:nvPicPr>
          <p:cNvPr id="211" name="Google Shape;21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750" y="1839057"/>
            <a:ext cx="3416300" cy="430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3"/>
          <p:cNvSpPr txBox="1"/>
          <p:nvPr/>
        </p:nvSpPr>
        <p:spPr>
          <a:xfrm>
            <a:off x="4507632" y="2095737"/>
            <a:ext cx="467846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Handige data voor hergebruik </a:t>
            </a:r>
            <a:b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 andere datasets</a:t>
            </a:r>
            <a:endParaRPr/>
          </a:p>
        </p:txBody>
      </p:sp>
      <p:sp>
        <p:nvSpPr>
          <p:cNvPr id="213" name="Google Shape;213;p33"/>
          <p:cNvSpPr/>
          <p:nvPr/>
        </p:nvSpPr>
        <p:spPr>
          <a:xfrm>
            <a:off x="3968370" y="4085492"/>
            <a:ext cx="539262" cy="369332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3"/>
          <p:cNvSpPr txBox="1"/>
          <p:nvPr/>
        </p:nvSpPr>
        <p:spPr>
          <a:xfrm>
            <a:off x="4507632" y="3299209"/>
            <a:ext cx="4529702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Referentiedata: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Overheidsorganisaties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Prijsindex CBS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Woningprijsindex Kadaster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Gem. indeling Kadaster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>
            <a:spLocks noGrp="1"/>
          </p:cNvSpPr>
          <p:nvPr>
            <p:ph type="title"/>
          </p:nvPr>
        </p:nvSpPr>
        <p:spPr>
          <a:xfrm>
            <a:off x="1047750" y="577850"/>
            <a:ext cx="76390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In de pijplijn 	</a:t>
            </a:r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1047749" y="2000250"/>
            <a:ext cx="7808015" cy="412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700"/>
              <a:t>CBS/Kadaster samenwerking </a:t>
            </a:r>
            <a:endParaRPr/>
          </a:p>
          <a:p>
            <a:pPr marL="457200" lvl="0" indent="-440055" algn="l" rtl="0">
              <a:lnSpc>
                <a:spcPct val="90000"/>
              </a:lnSpc>
              <a:spcBef>
                <a:spcPts val="666"/>
              </a:spcBef>
              <a:spcAft>
                <a:spcPts val="0"/>
              </a:spcAft>
              <a:buSzPts val="3330"/>
              <a:buAutoNum type="arabicPeriod"/>
            </a:pPr>
            <a:r>
              <a:rPr lang="nl-NL" sz="3330"/>
              <a:t> Landelijke dekkende datasets</a:t>
            </a:r>
            <a:endParaRPr/>
          </a:p>
          <a:p>
            <a:pPr marL="457200" lvl="0" indent="-4400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AutoNum type="arabicPeriod"/>
            </a:pPr>
            <a:r>
              <a:rPr lang="nl-NL" sz="3330"/>
              <a:t>Classificaties</a:t>
            </a:r>
            <a:endParaRPr/>
          </a:p>
          <a:p>
            <a:pPr marL="457200" lvl="0" indent="-4400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AutoNum type="arabicPeriod"/>
            </a:pPr>
            <a:r>
              <a:rPr lang="nl-NL" sz="3330"/>
              <a:t>Referentiedatasets</a:t>
            </a:r>
            <a:endParaRPr/>
          </a:p>
          <a:p>
            <a:pPr marL="457200" lvl="0" indent="-4400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AutoNum type="arabicPeriod"/>
            </a:pPr>
            <a:r>
              <a:rPr lang="nl-NL" sz="3330"/>
              <a:t>Groeperen datasets</a:t>
            </a:r>
            <a:endParaRPr/>
          </a:p>
          <a:p>
            <a:pPr marL="457200" lvl="0" indent="-4400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AutoNum type="arabicPeriod"/>
            </a:pPr>
            <a:r>
              <a:rPr lang="nl-NL" sz="3330"/>
              <a:t>High Value datalijst RIJK</a:t>
            </a:r>
            <a:endParaRPr/>
          </a:p>
          <a:p>
            <a:pPr marL="457200" lvl="0" indent="-4400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AutoNum type="arabicPeriod"/>
            </a:pPr>
            <a:r>
              <a:rPr lang="nl-NL" sz="3330"/>
              <a:t>Toepassingen overzicht</a:t>
            </a:r>
            <a:endParaRPr/>
          </a:p>
          <a:p>
            <a:pPr marL="342900" lvl="0" indent="-107950" algn="l" rtl="0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endParaRPr sz="3700"/>
          </a:p>
          <a:p>
            <a:pPr marL="0" lvl="0" indent="0" algn="l" rtl="0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endParaRPr sz="3700"/>
          </a:p>
          <a:p>
            <a:pPr marL="0" lvl="0" indent="0" algn="l" rtl="0">
              <a:lnSpc>
                <a:spcPct val="90000"/>
              </a:lnSpc>
              <a:spcBef>
                <a:spcPts val="740"/>
              </a:spcBef>
              <a:spcAft>
                <a:spcPts val="1600"/>
              </a:spcAft>
              <a:buClr>
                <a:schemeClr val="dk1"/>
              </a:buClr>
              <a:buSzPts val="3700"/>
              <a:buNone/>
            </a:pPr>
            <a:endParaRPr sz="3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Programma</a:t>
            </a: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4294967295"/>
          </p:nvPr>
        </p:nvSpPr>
        <p:spPr>
          <a:xfrm>
            <a:off x="497323" y="1513575"/>
            <a:ext cx="8549375" cy="4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13.00 - 13.15 	Hayo Schreijer &amp; Jelle Verburg (</a:t>
            </a:r>
            <a:r>
              <a:rPr lang="nl-NL" sz="2000" dirty="0" err="1"/>
              <a:t>data.overheid.nl</a:t>
            </a:r>
            <a:r>
              <a:rPr lang="nl-NL" sz="2000" dirty="0"/>
              <a:t>) 				– Introductie &amp; nieuwste ontwikkelingen 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13.15 - 13.45 	Paul </a:t>
            </a:r>
            <a:r>
              <a:rPr lang="nl-NL" sz="2000" dirty="0" err="1"/>
              <a:t>Stapersma</a:t>
            </a:r>
            <a:r>
              <a:rPr lang="nl-NL" sz="2000" dirty="0"/>
              <a:t> &amp; Joep van </a:t>
            </a:r>
            <a:r>
              <a:rPr lang="nl-NL" sz="2000" dirty="0" err="1"/>
              <a:t>Genuchten</a:t>
            </a:r>
            <a:r>
              <a:rPr lang="nl-NL" sz="2000" dirty="0"/>
              <a:t> (TNO, 				</a:t>
            </a:r>
            <a:r>
              <a:rPr lang="nl-NL" sz="2000" dirty="0" err="1"/>
              <a:t>Alliander</a:t>
            </a:r>
            <a:r>
              <a:rPr lang="nl-NL" sz="2000" dirty="0"/>
              <a:t>, </a:t>
            </a:r>
            <a:r>
              <a:rPr lang="nl-NL" sz="2000" dirty="0" err="1"/>
              <a:t>Enexis</a:t>
            </a:r>
            <a:r>
              <a:rPr lang="nl-NL" sz="2000" dirty="0"/>
              <a:t>) – </a:t>
            </a:r>
            <a:r>
              <a:rPr lang="nl-NL" sz="2000" dirty="0" err="1"/>
              <a:t>Linked</a:t>
            </a:r>
            <a:r>
              <a:rPr lang="nl-NL" sz="2000" dirty="0"/>
              <a:t> Energie Data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13.45 - 14.00 	Verplaatsen naar workshopzalen	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14.00 - 14.45 	Workshopronde 1</a:t>
            </a:r>
            <a:endParaRPr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b="1" dirty="0"/>
              <a:t>14.45 - 15.00		Pauze/verplaatsen naar workshopzalen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15.00 - 15.45 	Workshopronde 2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15.45 - 16.00 	Verplaatsen naar Oostvaardersplassenzaal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16.00 - 16.25 	Afsluiting, </a:t>
            </a:r>
            <a:r>
              <a:rPr lang="nl-NL" sz="2000" dirty="0" err="1"/>
              <a:t>wrap</a:t>
            </a:r>
            <a:r>
              <a:rPr lang="nl-NL" sz="2000" dirty="0"/>
              <a:t>-up</a:t>
            </a:r>
            <a:endParaRPr sz="1800" dirty="0"/>
          </a:p>
          <a:p>
            <a:pPr marL="342900" lvl="0" indent="-228600" algn="l" rtl="0"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Programma</a:t>
            </a: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4294967295"/>
          </p:nvPr>
        </p:nvSpPr>
        <p:spPr>
          <a:xfrm>
            <a:off x="497323" y="1513575"/>
            <a:ext cx="8549375" cy="4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13.00 - 13.15 	Hayo Schreijer &amp; Jelle Verburg (</a:t>
            </a:r>
            <a:r>
              <a:rPr lang="nl-NL" sz="2000" dirty="0" err="1"/>
              <a:t>data.overheid.nl</a:t>
            </a:r>
            <a:r>
              <a:rPr lang="nl-NL" sz="2000" dirty="0"/>
              <a:t>) 				– Introductie &amp; nieuwste ontwikkelingen 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13.15 - 13.45 	</a:t>
            </a:r>
            <a:r>
              <a:rPr lang="nl-NL" sz="2000" b="1" dirty="0">
                <a:solidFill>
                  <a:schemeClr val="tx1"/>
                </a:solidFill>
              </a:rPr>
              <a:t>Paul </a:t>
            </a:r>
            <a:r>
              <a:rPr lang="nl-NL" sz="2000" b="1" dirty="0" err="1">
                <a:solidFill>
                  <a:schemeClr val="tx1"/>
                </a:solidFill>
              </a:rPr>
              <a:t>Stapersma</a:t>
            </a:r>
            <a:r>
              <a:rPr lang="nl-NL" sz="2000" b="1" dirty="0">
                <a:solidFill>
                  <a:schemeClr val="tx1"/>
                </a:solidFill>
              </a:rPr>
              <a:t> &amp; Joep van </a:t>
            </a:r>
            <a:r>
              <a:rPr lang="nl-NL" sz="2000" b="1" dirty="0" err="1">
                <a:solidFill>
                  <a:schemeClr val="tx1"/>
                </a:solidFill>
              </a:rPr>
              <a:t>Genuchten</a:t>
            </a:r>
            <a:r>
              <a:rPr lang="nl-NL" sz="2000" b="1" dirty="0">
                <a:solidFill>
                  <a:schemeClr val="tx1"/>
                </a:solidFill>
              </a:rPr>
              <a:t> (TNO, 				</a:t>
            </a:r>
            <a:r>
              <a:rPr lang="nl-NL" sz="2000" b="1" dirty="0" err="1">
                <a:solidFill>
                  <a:schemeClr val="tx1"/>
                </a:solidFill>
              </a:rPr>
              <a:t>Alliander</a:t>
            </a:r>
            <a:r>
              <a:rPr lang="nl-NL" sz="2000" b="1" dirty="0">
                <a:solidFill>
                  <a:schemeClr val="tx1"/>
                </a:solidFill>
              </a:rPr>
              <a:t>, </a:t>
            </a:r>
            <a:r>
              <a:rPr lang="nl-NL" sz="2000" b="1" dirty="0" err="1">
                <a:solidFill>
                  <a:schemeClr val="tx1"/>
                </a:solidFill>
              </a:rPr>
              <a:t>Enexis</a:t>
            </a:r>
            <a:r>
              <a:rPr lang="nl-NL" sz="2000" b="1" dirty="0">
                <a:solidFill>
                  <a:schemeClr val="tx1"/>
                </a:solidFill>
              </a:rPr>
              <a:t>) – </a:t>
            </a:r>
            <a:r>
              <a:rPr lang="nl-NL" sz="2000" b="1" dirty="0" err="1">
                <a:solidFill>
                  <a:schemeClr val="tx1"/>
                </a:solidFill>
              </a:rPr>
              <a:t>Linked</a:t>
            </a:r>
            <a:r>
              <a:rPr lang="nl-NL" sz="2000" b="1" dirty="0">
                <a:solidFill>
                  <a:schemeClr val="tx1"/>
                </a:solidFill>
              </a:rPr>
              <a:t> Energie Data</a:t>
            </a:r>
            <a:endParaRPr b="1"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13.45 - 14.00 	Verplaatsen naar workshopzalen	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14.00 - 14.45 	Workshopronde 1</a:t>
            </a:r>
            <a:endParaRPr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b="1" dirty="0"/>
              <a:t>14.45 - 15.00		Pauze/verplaatsen naar workshopzalen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15.00 - 15.45 	Workshopronde 2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15.45 - 16.00 	Verplaatsen naar Oostvaardersplassenzaal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16.00 - 16.25 	Afsluiting, </a:t>
            </a:r>
            <a:r>
              <a:rPr lang="nl-NL" sz="2000" dirty="0" err="1"/>
              <a:t>wrap</a:t>
            </a:r>
            <a:r>
              <a:rPr lang="nl-NL" sz="2000" dirty="0"/>
              <a:t>-up</a:t>
            </a:r>
            <a:endParaRPr sz="1800" dirty="0"/>
          </a:p>
          <a:p>
            <a:pPr marL="342900" lvl="0" indent="-228600" algn="l" rtl="0"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-NL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602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>
            <a:spLocks noGrp="1"/>
          </p:cNvSpPr>
          <p:nvPr>
            <p:ph type="title"/>
          </p:nvPr>
        </p:nvSpPr>
        <p:spPr>
          <a:xfrm>
            <a:off x="1047750" y="577850"/>
            <a:ext cx="76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Indeling Workshopronde 1</a:t>
            </a:r>
            <a:endParaRPr/>
          </a:p>
        </p:txBody>
      </p:sp>
      <p:sp>
        <p:nvSpPr>
          <p:cNvPr id="241" name="Google Shape;241;p37"/>
          <p:cNvSpPr txBox="1">
            <a:spLocks noGrp="1"/>
          </p:cNvSpPr>
          <p:nvPr>
            <p:ph type="body" idx="1"/>
          </p:nvPr>
        </p:nvSpPr>
        <p:spPr>
          <a:xfrm>
            <a:off x="1047675" y="1856275"/>
            <a:ext cx="76392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/>
              <a:t>Dennis Ramondt (CBS)</a:t>
            </a:r>
            <a:br>
              <a:rPr lang="nl-NL" sz="3000"/>
            </a:br>
            <a:r>
              <a:rPr lang="nl-NL" sz="3000"/>
              <a:t>Hoe open ik data? </a:t>
            </a:r>
            <a:r>
              <a:rPr lang="nl-NL" sz="3000" b="1"/>
              <a:t>Arianezaal (Jelle)</a:t>
            </a:r>
            <a:endParaRPr sz="3000" b="1"/>
          </a:p>
          <a:p>
            <a:pPr marL="342900" lvl="0" indent="-279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/>
              <a:t>Sander Janssen (WUR)</a:t>
            </a:r>
            <a:br>
              <a:rPr lang="nl-NL" sz="3000"/>
            </a:br>
            <a:r>
              <a:rPr lang="nl-NL" sz="3000"/>
              <a:t>Toepassing open data  - </a:t>
            </a:r>
            <a:r>
              <a:rPr lang="nl-NL" sz="3000" b="1"/>
              <a:t>Peelzaal (Merel)</a:t>
            </a:r>
            <a:endParaRPr sz="3000" b="1"/>
          </a:p>
          <a:p>
            <a:pPr marL="342900" lvl="0" indent="-279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/>
              <a:t>Hayo Schreijer (KOOP)</a:t>
            </a:r>
            <a:br>
              <a:rPr lang="nl-NL" sz="3000"/>
            </a:br>
            <a:r>
              <a:rPr lang="nl-NL" sz="3000"/>
              <a:t>Hergebruik open data </a:t>
            </a:r>
            <a:r>
              <a:rPr lang="nl-NL" sz="3000" b="1"/>
              <a:t>Oostvaardersplassenzaal</a:t>
            </a:r>
            <a:endParaRPr sz="3000" b="1"/>
          </a:p>
          <a:p>
            <a:pPr marL="342900" lvl="0" indent="-88900" algn="l" rtl="0"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4000"/>
              <a:buNone/>
            </a:pPr>
            <a:endParaRPr sz="3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>
            <a:spLocks noGrp="1"/>
          </p:cNvSpPr>
          <p:nvPr>
            <p:ph type="title"/>
          </p:nvPr>
        </p:nvSpPr>
        <p:spPr>
          <a:xfrm>
            <a:off x="1047750" y="577850"/>
            <a:ext cx="76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Indeling Workshopronde 2</a:t>
            </a:r>
            <a:endParaRPr/>
          </a:p>
        </p:txBody>
      </p:sp>
      <p:sp>
        <p:nvSpPr>
          <p:cNvPr id="247" name="Google Shape;247;p38"/>
          <p:cNvSpPr txBox="1">
            <a:spLocks noGrp="1"/>
          </p:cNvSpPr>
          <p:nvPr>
            <p:ph type="body" idx="1"/>
          </p:nvPr>
        </p:nvSpPr>
        <p:spPr>
          <a:xfrm>
            <a:off x="1047750" y="2000250"/>
            <a:ext cx="76392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 dirty="0"/>
              <a:t>Dick ter Steege (CBS)</a:t>
            </a:r>
            <a:br>
              <a:rPr lang="nl-NL" sz="3000" dirty="0"/>
            </a:br>
            <a:r>
              <a:rPr lang="nl-NL" sz="3000" dirty="0"/>
              <a:t>Wereld achter Statline</a:t>
            </a:r>
            <a:br>
              <a:rPr lang="nl-NL" sz="3000" dirty="0"/>
            </a:br>
            <a:r>
              <a:rPr lang="nl-NL" sz="3000" b="1" dirty="0"/>
              <a:t> Van Campenzaal (Jelle)</a:t>
            </a:r>
            <a:br>
              <a:rPr lang="nl-NL" sz="3000" b="1" dirty="0"/>
            </a:br>
            <a:endParaRPr sz="3000" b="1" dirty="0"/>
          </a:p>
          <a:p>
            <a:pPr marL="342900" lvl="0" indent="-298450" algn="l" rtl="0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 dirty="0"/>
              <a:t>Martijn de </a:t>
            </a:r>
            <a:r>
              <a:rPr lang="nl-NL" sz="3000" dirty="0" err="1"/>
              <a:t>Meulder</a:t>
            </a:r>
            <a:r>
              <a:rPr lang="nl-NL" sz="3000" dirty="0"/>
              <a:t> (Waterkaart)- Toepassing open data   </a:t>
            </a:r>
            <a:r>
              <a:rPr lang="nl-NL" sz="3000" b="1" dirty="0"/>
              <a:t>Peelzaal (Merel)</a:t>
            </a:r>
            <a:br>
              <a:rPr lang="nl-NL" sz="3000" b="1" dirty="0"/>
            </a:br>
            <a:endParaRPr sz="3000" b="1" dirty="0"/>
          </a:p>
          <a:p>
            <a:pPr marL="342900" lvl="0" indent="-298450" algn="l" rtl="0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 dirty="0"/>
              <a:t>Gianfranco </a:t>
            </a:r>
            <a:r>
              <a:rPr lang="nl-NL" sz="3000" dirty="0" err="1"/>
              <a:t>Cecconi</a:t>
            </a:r>
            <a:r>
              <a:rPr lang="nl-NL" sz="3000" dirty="0"/>
              <a:t> (EDP)</a:t>
            </a:r>
            <a:br>
              <a:rPr lang="nl-NL" sz="3000" dirty="0"/>
            </a:br>
            <a:r>
              <a:rPr lang="nl-NL" sz="3000" dirty="0"/>
              <a:t>Gebruik DCAT/CKAN </a:t>
            </a:r>
            <a:r>
              <a:rPr lang="nl-NL" sz="3000" b="1" dirty="0"/>
              <a:t>Oostvaardersplassenzaal (Hayo)</a:t>
            </a:r>
            <a:endParaRPr sz="3000" b="1" dirty="0"/>
          </a:p>
          <a:p>
            <a:pPr marL="342900" lvl="0" indent="-107950" algn="l" rtl="0">
              <a:lnSpc>
                <a:spcPct val="90000"/>
              </a:lnSpc>
              <a:spcBef>
                <a:spcPts val="740"/>
              </a:spcBef>
              <a:spcAft>
                <a:spcPts val="1600"/>
              </a:spcAft>
              <a:buClr>
                <a:schemeClr val="dk1"/>
              </a:buClr>
              <a:buSzPts val="3700"/>
              <a:buNone/>
            </a:pPr>
            <a:endParaRPr sz="3000" dirty="0"/>
          </a:p>
        </p:txBody>
      </p:sp>
      <p:sp>
        <p:nvSpPr>
          <p:cNvPr id="248" name="Google Shape;248;p38"/>
          <p:cNvSpPr txBox="1">
            <a:spLocks noGrp="1"/>
          </p:cNvSpPr>
          <p:nvPr>
            <p:ph type="sldNum" idx="12"/>
          </p:nvPr>
        </p:nvSpPr>
        <p:spPr>
          <a:xfrm>
            <a:off x="0" y="212725"/>
            <a:ext cx="722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889128" y="371475"/>
            <a:ext cx="795629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nl-NL" sz="4000"/>
              <a:t>16.30 afsluiting: borrel in de Skylounge (Noord toren)!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949" y="1907462"/>
            <a:ext cx="7274651" cy="409199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1" name="Google Shape;111;p18"/>
          <p:cNvSpPr/>
          <p:nvPr/>
        </p:nvSpPr>
        <p:spPr>
          <a:xfrm>
            <a:off x="2262000" y="5156750"/>
            <a:ext cx="4620000" cy="1502100"/>
          </a:xfrm>
          <a:prstGeom prst="rect">
            <a:avLst/>
          </a:prstGeom>
          <a:gradFill>
            <a:gsLst>
              <a:gs pos="0">
                <a:srgbClr val="CB6008"/>
              </a:gs>
              <a:gs pos="48000">
                <a:srgbClr val="F6984A"/>
              </a:gs>
              <a:gs pos="100000">
                <a:srgbClr val="FABF8E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Oud en vertrouwd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1047750" y="577850"/>
            <a:ext cx="76390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Bijeenkomst ‘nieuwe’ stijl</a:t>
            </a: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1047750" y="2000250"/>
            <a:ext cx="7639050" cy="412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/>
              <a:t>Workshopronden</a:t>
            </a:r>
            <a:endParaRPr sz="3000"/>
          </a:p>
          <a:p>
            <a:pPr marL="342900" lvl="0" indent="-2794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/>
              <a:t>Meer verdieping</a:t>
            </a:r>
            <a:endParaRPr sz="3000"/>
          </a:p>
          <a:p>
            <a:pPr marL="342900" lvl="0" indent="-279400" algn="l" rtl="0">
              <a:lnSpc>
                <a:spcPct val="15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3000"/>
              <a:buChar char="●"/>
            </a:pPr>
            <a:r>
              <a:rPr lang="nl-NL" sz="3000"/>
              <a:t>Nog interactiever</a:t>
            </a:r>
            <a:endParaRPr sz="3000"/>
          </a:p>
        </p:txBody>
      </p:sp>
      <p:sp>
        <p:nvSpPr>
          <p:cNvPr id="118" name="Google Shape;118;p19"/>
          <p:cNvSpPr/>
          <p:nvPr/>
        </p:nvSpPr>
        <p:spPr>
          <a:xfrm>
            <a:off x="2862097" y="4888160"/>
            <a:ext cx="3639000" cy="1502100"/>
          </a:xfrm>
          <a:prstGeom prst="rect">
            <a:avLst/>
          </a:prstGeom>
          <a:gradFill>
            <a:gsLst>
              <a:gs pos="0">
                <a:srgbClr val="CB6008"/>
              </a:gs>
              <a:gs pos="48000">
                <a:srgbClr val="F6984A"/>
              </a:gs>
              <a:gs pos="100000">
                <a:srgbClr val="FABF8E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 is nieuw?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1047750" y="577850"/>
            <a:ext cx="76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Indeling Workshopronde 1</a:t>
            </a: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1047675" y="1856275"/>
            <a:ext cx="76392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/>
              <a:t>Dennis Ramondt (CBS)</a:t>
            </a:r>
            <a:br>
              <a:rPr lang="nl-NL" sz="3000"/>
            </a:br>
            <a:r>
              <a:rPr lang="nl-NL" sz="3000"/>
              <a:t>Hoe open ik data? </a:t>
            </a:r>
            <a:r>
              <a:rPr lang="nl-NL" sz="3000" b="1"/>
              <a:t>Arianezaal (Jelle)</a:t>
            </a:r>
            <a:endParaRPr sz="3000" b="1"/>
          </a:p>
          <a:p>
            <a:pPr marL="342900" lvl="0" indent="-279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/>
              <a:t>Sander Janssen (WUR)</a:t>
            </a:r>
            <a:br>
              <a:rPr lang="nl-NL" sz="3000"/>
            </a:br>
            <a:r>
              <a:rPr lang="nl-NL" sz="3000"/>
              <a:t>Toepassing open data  - </a:t>
            </a:r>
            <a:r>
              <a:rPr lang="nl-NL" sz="3000" b="1"/>
              <a:t>Peelzaal (Merel)</a:t>
            </a:r>
            <a:endParaRPr sz="3000" b="1"/>
          </a:p>
          <a:p>
            <a:pPr marL="342900" lvl="0" indent="-279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/>
              <a:t>Hayo Schreijer (KOOP)</a:t>
            </a:r>
            <a:br>
              <a:rPr lang="nl-NL" sz="3000"/>
            </a:br>
            <a:r>
              <a:rPr lang="nl-NL" sz="3000"/>
              <a:t>Hergebruik open data </a:t>
            </a:r>
            <a:r>
              <a:rPr lang="nl-NL" sz="3000" b="1"/>
              <a:t>Oostvaardersplassenzaal</a:t>
            </a:r>
            <a:endParaRPr sz="3000" b="1"/>
          </a:p>
          <a:p>
            <a:pPr marL="342900" lvl="0" indent="-88900" algn="l" rtl="0"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4000"/>
              <a:buNone/>
            </a:pP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1047750" y="577850"/>
            <a:ext cx="76390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Indeling Workshopronde 2</a:t>
            </a: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1047750" y="1589942"/>
            <a:ext cx="76392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 dirty="0"/>
              <a:t>Dick ter Steege (CBS)</a:t>
            </a:r>
            <a:br>
              <a:rPr lang="nl-NL" sz="3000" dirty="0"/>
            </a:br>
            <a:r>
              <a:rPr lang="nl-NL" sz="3000" dirty="0"/>
              <a:t>Wereld achter Statline</a:t>
            </a:r>
            <a:br>
              <a:rPr lang="nl-NL" sz="3000" dirty="0"/>
            </a:br>
            <a:r>
              <a:rPr lang="nl-NL" sz="3000" b="1" dirty="0"/>
              <a:t> Van Campenzaal (Jelle)</a:t>
            </a:r>
            <a:br>
              <a:rPr lang="nl-NL" sz="3000" b="1" dirty="0"/>
            </a:br>
            <a:endParaRPr sz="3000" b="1" dirty="0"/>
          </a:p>
          <a:p>
            <a:pPr marL="342900" lvl="0" indent="-29845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 dirty="0"/>
              <a:t>Martijn de </a:t>
            </a:r>
            <a:r>
              <a:rPr lang="nl-NL" sz="3000" dirty="0" err="1"/>
              <a:t>Meulder</a:t>
            </a:r>
            <a:r>
              <a:rPr lang="nl-NL" sz="3000" dirty="0"/>
              <a:t> (Waterkaart)- Toepassing open data   </a:t>
            </a:r>
            <a:r>
              <a:rPr lang="nl-NL" sz="3000" b="1" dirty="0"/>
              <a:t>Peelzaal (Merel)</a:t>
            </a:r>
            <a:br>
              <a:rPr lang="nl-NL" sz="3000" b="1" dirty="0"/>
            </a:br>
            <a:endParaRPr sz="3000" b="1" dirty="0"/>
          </a:p>
          <a:p>
            <a:pPr marL="342900" lvl="0" indent="-29845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 dirty="0"/>
              <a:t>Gianfranco </a:t>
            </a:r>
            <a:r>
              <a:rPr lang="nl-NL" sz="3000" dirty="0" err="1"/>
              <a:t>Cecconi</a:t>
            </a:r>
            <a:r>
              <a:rPr lang="nl-NL" sz="3000" dirty="0"/>
              <a:t> (EDP)</a:t>
            </a:r>
            <a:br>
              <a:rPr lang="nl-NL" sz="3000" dirty="0"/>
            </a:br>
            <a:r>
              <a:rPr lang="nl-NL" sz="3000" dirty="0"/>
              <a:t>Gebruik DCAT/CKAN </a:t>
            </a:r>
            <a:r>
              <a:rPr lang="nl-NL" sz="3000" b="1" dirty="0"/>
              <a:t>Oostvaardersplassenzaal (Hayo)</a:t>
            </a:r>
            <a:endParaRPr sz="3000" b="1" dirty="0"/>
          </a:p>
          <a:p>
            <a:pPr marL="342900" lvl="0" indent="-107950" algn="l" rtl="0">
              <a:lnSpc>
                <a:spcPct val="100000"/>
              </a:lnSpc>
              <a:spcBef>
                <a:spcPts val="740"/>
              </a:spcBef>
              <a:spcAft>
                <a:spcPts val="1600"/>
              </a:spcAft>
              <a:buClr>
                <a:schemeClr val="dk1"/>
              </a:buClr>
              <a:buSzPts val="3700"/>
              <a:buNone/>
            </a:pPr>
            <a:endParaRPr sz="3000" dirty="0"/>
          </a:p>
        </p:txBody>
      </p:sp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xfrm>
            <a:off x="0" y="212725"/>
            <a:ext cx="722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406425" y="2409100"/>
            <a:ext cx="8296800" cy="20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nl-NL"/>
              <a:t>1. INTRODUCTIE</a:t>
            </a:r>
            <a:br>
              <a:rPr lang="nl-NL"/>
            </a:b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4294967295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rgbClr val="888888"/>
              </a:buClr>
              <a:buSzPts val="2000"/>
              <a:buNone/>
            </a:pPr>
            <a:r>
              <a:rPr lang="nl-NL"/>
              <a:t>Hayo Schreijer &amp; Jelle Verburg (data.overheid.nl)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668" y="537250"/>
            <a:ext cx="9000600" cy="527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631" y="0"/>
            <a:ext cx="83547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266</Words>
  <Application>Microsoft Office PowerPoint</Application>
  <PresentationFormat>Diavoorstelling (4:3)</PresentationFormat>
  <Paragraphs>103</Paragraphs>
  <Slides>22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Verdana</vt:lpstr>
      <vt:lpstr>Lato</vt:lpstr>
      <vt:lpstr>Calibri</vt:lpstr>
      <vt:lpstr>Raleway</vt:lpstr>
      <vt:lpstr>Arial</vt:lpstr>
      <vt:lpstr>Swiss</vt:lpstr>
      <vt:lpstr>Gebruikersbijeenkomst Data.overheid.nl  </vt:lpstr>
      <vt:lpstr>Programma</vt:lpstr>
      <vt:lpstr>16.30 afsluiting: borrel in de Skylounge (Noord toren)!</vt:lpstr>
      <vt:lpstr>Bijeenkomst ‘nieuwe’ stijl</vt:lpstr>
      <vt:lpstr>Indeling Workshopronde 1</vt:lpstr>
      <vt:lpstr>Indeling Workshopronde 2</vt:lpstr>
      <vt:lpstr>1. INTRODUCTIE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Vermeldingen over Q3/Q4 2018</vt:lpstr>
      <vt:lpstr>Afstemming EU</vt:lpstr>
      <vt:lpstr>PowerPoint-presentatie</vt:lpstr>
      <vt:lpstr>Afstemming EU</vt:lpstr>
      <vt:lpstr>Wat is er nieuw op data.overheid High value datasets</vt:lpstr>
      <vt:lpstr>Wat is er nieuw op data.overheid Referentie datasets</vt:lpstr>
      <vt:lpstr>In de pijplijn  </vt:lpstr>
      <vt:lpstr>Programma</vt:lpstr>
      <vt:lpstr>Indeling Workshopronde 1</vt:lpstr>
      <vt:lpstr>Indeling Workshopronde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Gebruikersbijeenkomst Data.overheid.nl</dc:title>
  <dc:creator>Gebruiker</dc:creator>
  <cp:lastModifiedBy>Gebruiker</cp:lastModifiedBy>
  <cp:revision>4</cp:revision>
  <dcterms:modified xsi:type="dcterms:W3CDTF">2018-11-28T09:46:03Z</dcterms:modified>
</cp:coreProperties>
</file>