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512" r:id="rId2"/>
    <p:sldId id="513" r:id="rId3"/>
    <p:sldId id="526" r:id="rId4"/>
    <p:sldId id="514" r:id="rId5"/>
    <p:sldId id="527" r:id="rId6"/>
    <p:sldId id="559" r:id="rId7"/>
    <p:sldId id="556" r:id="rId8"/>
    <p:sldId id="557" r:id="rId9"/>
    <p:sldId id="560" r:id="rId10"/>
    <p:sldId id="555" r:id="rId11"/>
    <p:sldId id="576" r:id="rId12"/>
    <p:sldId id="575" r:id="rId13"/>
    <p:sldId id="534" r:id="rId14"/>
    <p:sldId id="561" r:id="rId15"/>
    <p:sldId id="562" r:id="rId16"/>
    <p:sldId id="564" r:id="rId17"/>
    <p:sldId id="567" r:id="rId18"/>
    <p:sldId id="566" r:id="rId19"/>
    <p:sldId id="536" r:id="rId20"/>
    <p:sldId id="552" r:id="rId21"/>
    <p:sldId id="537" r:id="rId22"/>
    <p:sldId id="538" r:id="rId23"/>
    <p:sldId id="568" r:id="rId24"/>
    <p:sldId id="577" r:id="rId25"/>
    <p:sldId id="569" r:id="rId26"/>
    <p:sldId id="570" r:id="rId27"/>
    <p:sldId id="571" r:id="rId28"/>
    <p:sldId id="572" r:id="rId29"/>
    <p:sldId id="573" r:id="rId30"/>
    <p:sldId id="574" r:id="rId31"/>
    <p:sldId id="553" r:id="rId32"/>
    <p:sldId id="554" r:id="rId33"/>
    <p:sldId id="558" r:id="rId34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244FE090-C370-4A40-8290-12C93E18F045}">
          <p14:sldIdLst>
            <p14:sldId id="512"/>
            <p14:sldId id="513"/>
            <p14:sldId id="526"/>
            <p14:sldId id="514"/>
            <p14:sldId id="527"/>
            <p14:sldId id="559"/>
            <p14:sldId id="556"/>
            <p14:sldId id="557"/>
            <p14:sldId id="560"/>
            <p14:sldId id="555"/>
            <p14:sldId id="576"/>
            <p14:sldId id="575"/>
            <p14:sldId id="534"/>
            <p14:sldId id="561"/>
            <p14:sldId id="562"/>
            <p14:sldId id="564"/>
            <p14:sldId id="567"/>
            <p14:sldId id="566"/>
            <p14:sldId id="536"/>
            <p14:sldId id="552"/>
            <p14:sldId id="537"/>
            <p14:sldId id="538"/>
            <p14:sldId id="568"/>
            <p14:sldId id="577"/>
            <p14:sldId id="569"/>
            <p14:sldId id="570"/>
            <p14:sldId id="571"/>
            <p14:sldId id="572"/>
            <p14:sldId id="573"/>
            <p14:sldId id="574"/>
            <p14:sldId id="553"/>
            <p14:sldId id="554"/>
            <p14:sldId id="5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ost, Anne-Marie (A.)" initials="PA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96" autoAdjust="0"/>
    <p:restoredTop sz="94643" autoAdjust="0"/>
  </p:normalViewPr>
  <p:slideViewPr>
    <p:cSldViewPr snapToGrid="0" snapToObjects="1">
      <p:cViewPr varScale="1">
        <p:scale>
          <a:sx n="64" d="100"/>
          <a:sy n="64" d="100"/>
        </p:scale>
        <p:origin x="138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7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886A71-4008-234F-84D7-C91C76C2443E}" type="datetimeFigureOut">
              <a:rPr lang="nl-NL" smtClean="0"/>
              <a:pPr/>
              <a:t>16-3-2018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9777C-BBCA-3344-B39E-BEC5FA91BFD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70966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B69C9-E828-FE47-9F46-397B00CD2DFB}" type="datetimeFigureOut">
              <a:rPr lang="nl-NL" smtClean="0"/>
              <a:pPr/>
              <a:t>16-3-2018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2DB9B-8D49-0645-ACF1-27555341287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31897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2DB9B-8D49-0645-ACF1-275553412870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6374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Aantal datasets boven de 11.000, Drenthe datasets uit inventarisatie toegevoegd.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2DB9B-8D49-0645-ACF1-275553412870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5856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2DB9B-8D49-0645-ACF1-275553412870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312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2DB9B-8D49-0645-ACF1-275553412870}" type="slidenum">
              <a:rPr lang="nl-NL" smtClean="0"/>
              <a:pPr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3418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63613" y="577850"/>
            <a:ext cx="7854950" cy="1470025"/>
          </a:xfrm>
        </p:spPr>
        <p:txBody>
          <a:bodyPr>
            <a:normAutofit/>
          </a:bodyPr>
          <a:lstStyle>
            <a:lvl1pPr algn="r">
              <a:defRPr sz="3200" b="1">
                <a:latin typeface="Verdana"/>
                <a:cs typeface="Verdana"/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-15876" y="577850"/>
            <a:ext cx="754063" cy="365125"/>
          </a:xfrm>
        </p:spPr>
        <p:txBody>
          <a:bodyPr/>
          <a:lstStyle>
            <a:lvl1pPr algn="ctr">
              <a:defRPr sz="80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fld id="{902D84A4-41A2-474B-A6B5-3F0686E70682}" type="datetime1">
              <a:rPr lang="nl-NL" smtClean="0"/>
              <a:pPr/>
              <a:t>16-3-2018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-7938" y="227012"/>
            <a:ext cx="746125" cy="365125"/>
          </a:xfrm>
        </p:spPr>
        <p:txBody>
          <a:bodyPr/>
          <a:lstStyle>
            <a:lvl1pPr algn="ctr">
              <a:defRPr sz="100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fld id="{A3C3DFF9-C627-294B-919A-68C9A476292C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46559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B1CC-09C2-CF48-9799-9F39C935B52F}" type="datetime1">
              <a:rPr lang="nl-NL" smtClean="0"/>
              <a:pPr/>
              <a:t>16-3-2018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1332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6FCFD-4FC8-1B4D-8696-E55501C8F754}" type="datetime1">
              <a:rPr lang="nl-NL" smtClean="0"/>
              <a:pPr/>
              <a:t>16-3-2018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0980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5EF49-BDDD-8D4E-8480-94CB1516085B}" type="datetime1">
              <a:rPr lang="nl-NL" smtClean="0"/>
              <a:pPr/>
              <a:t>16-3-2018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4787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F431-4AFF-8F4F-8EE7-4D07E5F4A3A0}" type="datetime1">
              <a:rPr lang="nl-NL" smtClean="0"/>
              <a:pPr/>
              <a:t>16-3-2018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7622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E8AB-CCEE-6843-8FC1-7566273738E3}" type="datetime1">
              <a:rPr lang="nl-NL" smtClean="0"/>
              <a:pPr/>
              <a:t>16-3-2018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748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4C6D-8C99-9440-80AB-3BAA346E9F66}" type="datetime1">
              <a:rPr lang="nl-NL" smtClean="0"/>
              <a:pPr/>
              <a:t>16-3-2018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5307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7BB6-7A60-3F46-9B67-E92227D34EEA}" type="datetime1">
              <a:rPr lang="nl-NL" smtClean="0"/>
              <a:pPr/>
              <a:t>16-3-2018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1728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EBB0-04AD-194B-9EC1-0FBD4436AB32}" type="datetime1">
              <a:rPr lang="nl-NL" smtClean="0"/>
              <a:pPr/>
              <a:t>16-3-2018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8633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59FAC-FEF1-0141-82F8-ADCB181A3BE7}" type="datetime1">
              <a:rPr lang="nl-NL" smtClean="0"/>
              <a:pPr/>
              <a:t>16-3-2018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8939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115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55DE-C264-414B-9309-A245D7FFFBA7}" type="datetime1">
              <a:rPr lang="nl-NL" smtClean="0"/>
              <a:pPr/>
              <a:t>16-3-2018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5863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UBR_PP 20142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047750" y="577850"/>
            <a:ext cx="76390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47750" y="2000250"/>
            <a:ext cx="7639050" cy="4125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762" y="577850"/>
            <a:ext cx="7175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FFFFFF"/>
                </a:solidFill>
                <a:latin typeface="+mj-lt"/>
                <a:cs typeface="Verdana"/>
              </a:defRPr>
            </a:lvl1pPr>
          </a:lstStyle>
          <a:p>
            <a:fld id="{3E93FB96-1EDF-2549-A5B6-8D200E4067E3}" type="datetime1">
              <a:rPr lang="nl-NL" smtClean="0"/>
              <a:pPr/>
              <a:t>16-3-2018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0" y="212725"/>
            <a:ext cx="7223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+mj-lt"/>
                <a:cs typeface="Verdana"/>
              </a:defRPr>
            </a:lvl1pPr>
          </a:lstStyle>
          <a:p>
            <a:fld id="{A3C3DFF9-C627-294B-919A-68C9A476292C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4166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+mj-lt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j-lt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j-lt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j-lt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j-lt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j-lt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opendata@overheid.n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dcat-nl.info/nl/latest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noProof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B570-15A7-4F4A-B686-C608DF3AA34B}" type="datetime1">
              <a:rPr lang="nl-NL" smtClean="0"/>
              <a:pPr/>
              <a:t>16-3-2018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1</a:t>
            </a:fld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4805969" y="3726768"/>
            <a:ext cx="3917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nl-NL" sz="2000" dirty="0">
              <a:latin typeface="Verdana"/>
              <a:cs typeface="Verdana"/>
            </a:endParaRPr>
          </a:p>
        </p:txBody>
      </p:sp>
      <p:pic>
        <p:nvPicPr>
          <p:cNvPr id="10" name="Afbeelding 9" descr="UBR_PP 2014 begin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6" y="7657"/>
            <a:ext cx="9144000" cy="685800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4882521" y="3311270"/>
            <a:ext cx="405017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latin typeface="Verdana"/>
                <a:cs typeface="Verdana"/>
              </a:rPr>
              <a:t>Gebruikersbijeenkomst</a:t>
            </a:r>
          </a:p>
          <a:p>
            <a:r>
              <a:rPr lang="nl-NL" sz="2000" b="1" dirty="0">
                <a:latin typeface="Verdana"/>
                <a:cs typeface="Verdana"/>
              </a:rPr>
              <a:t>Data.overheid.nl</a:t>
            </a:r>
          </a:p>
          <a:p>
            <a:endParaRPr lang="nl-NL" sz="2000" b="1" dirty="0">
              <a:latin typeface="Verdana"/>
              <a:cs typeface="Verdana"/>
            </a:endParaRPr>
          </a:p>
          <a:p>
            <a:endParaRPr lang="nl-NL" sz="2000" b="1" dirty="0">
              <a:latin typeface="Verdana"/>
              <a:cs typeface="Verdana"/>
            </a:endParaRPr>
          </a:p>
          <a:p>
            <a:r>
              <a:rPr lang="nl-NL" sz="2000" i="1" dirty="0">
                <a:latin typeface="Verdana"/>
                <a:cs typeface="Verdana"/>
              </a:rPr>
              <a:t>16 Maart 2018</a:t>
            </a:r>
          </a:p>
          <a:p>
            <a:endParaRPr lang="nl-NL" sz="2000" i="1" dirty="0">
              <a:latin typeface="Verdana"/>
              <a:cs typeface="Verdana"/>
            </a:endParaRPr>
          </a:p>
          <a:p>
            <a:r>
              <a:rPr lang="nl-NL" sz="2000" i="1" dirty="0">
                <a:latin typeface="Verdana"/>
                <a:cs typeface="Verdana"/>
              </a:rPr>
              <a:t>Team data.overheid.nl</a:t>
            </a:r>
          </a:p>
          <a:p>
            <a:endParaRPr lang="nl-NL" sz="2000" b="1" dirty="0">
              <a:latin typeface="Verdana"/>
              <a:cs typeface="Verdana"/>
            </a:endParaRPr>
          </a:p>
          <a:p>
            <a:endParaRPr lang="nl-NL" sz="2000" dirty="0">
              <a:latin typeface="Verdana"/>
              <a:cs typeface="Verdana"/>
            </a:endParaRPr>
          </a:p>
          <a:p>
            <a:endParaRPr lang="nl-NL" sz="2000" dirty="0">
              <a:latin typeface="Verdana"/>
              <a:cs typeface="Verdana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4882521" y="6117929"/>
            <a:ext cx="4050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latin typeface="Verdana"/>
                <a:cs typeface="Verdana"/>
              </a:rPr>
              <a:t>Den Haag | 16 maart 2018 </a:t>
            </a:r>
          </a:p>
        </p:txBody>
      </p:sp>
    </p:spTree>
    <p:extLst>
      <p:ext uri="{BB962C8B-B14F-4D97-AF65-F5344CB8AC3E}">
        <p14:creationId xmlns:p14="http://schemas.microsoft.com/office/powerpoint/2010/main" val="1577415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582F0C-5889-4E9B-A28E-083A074B4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 de pijplijn voor 2018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24E565B-F9BD-4B85-80A6-D0AFE7EC3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749" y="2000250"/>
            <a:ext cx="7808015" cy="4125913"/>
          </a:xfrm>
        </p:spPr>
        <p:txBody>
          <a:bodyPr/>
          <a:lstStyle/>
          <a:p>
            <a:r>
              <a:rPr lang="nl-NL" dirty="0"/>
              <a:t>High </a:t>
            </a:r>
            <a:r>
              <a:rPr lang="nl-NL" dirty="0" err="1"/>
              <a:t>value</a:t>
            </a:r>
            <a:r>
              <a:rPr lang="nl-NL" dirty="0"/>
              <a:t> datalijsten</a:t>
            </a:r>
          </a:p>
          <a:p>
            <a:r>
              <a:rPr lang="nl-NL" dirty="0"/>
              <a:t>“Blauw verven” </a:t>
            </a:r>
            <a:r>
              <a:rPr lang="nl-NL" dirty="0" err="1"/>
              <a:t>overheid.nl</a:t>
            </a:r>
            <a:endParaRPr lang="nl-NL" dirty="0"/>
          </a:p>
          <a:p>
            <a:r>
              <a:rPr lang="nl-NL" dirty="0"/>
              <a:t>Technisch onderhoud</a:t>
            </a:r>
          </a:p>
          <a:p>
            <a:r>
              <a:rPr lang="nl-NL" dirty="0"/>
              <a:t>DCAT 1.1</a:t>
            </a:r>
          </a:p>
          <a:p>
            <a:r>
              <a:rPr lang="nl-NL" dirty="0"/>
              <a:t>Referentiedata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B3B2D6-F557-4F58-9338-BCAD562A5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F431-4AFF-8F4F-8EE7-4D07E5F4A3A0}" type="datetime1">
              <a:rPr lang="nl-NL" smtClean="0"/>
              <a:pPr/>
              <a:t>16-3-2018</a:t>
            </a:fld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5F6E99D-73F0-411E-BE69-240249485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2683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Referentiegegevens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7750" y="1720850"/>
            <a:ext cx="7639050" cy="4868209"/>
          </a:xfrm>
        </p:spPr>
        <p:txBody>
          <a:bodyPr>
            <a:normAutofit fontScale="77500" lnSpcReduction="20000"/>
          </a:bodyPr>
          <a:lstStyle/>
          <a:p>
            <a:r>
              <a:rPr lang="nl-NL" dirty="0"/>
              <a:t>Referentie </a:t>
            </a:r>
            <a:r>
              <a:rPr lang="mr-IN" dirty="0"/>
              <a:t>–</a:t>
            </a:r>
            <a:r>
              <a:rPr lang="nl-NL" dirty="0"/>
              <a:t> </a:t>
            </a:r>
            <a:r>
              <a:rPr lang="nl-NL" b="1" dirty="0"/>
              <a:t>data</a:t>
            </a:r>
          </a:p>
          <a:p>
            <a:pPr lvl="1"/>
            <a:r>
              <a:rPr lang="nl-NL" dirty="0"/>
              <a:t> prijsindexgegevens CBS</a:t>
            </a:r>
          </a:p>
          <a:p>
            <a:pPr lvl="1"/>
            <a:r>
              <a:rPr lang="nl-NL" dirty="0"/>
              <a:t> inwonersaantallen CBS</a:t>
            </a:r>
          </a:p>
          <a:p>
            <a:pPr lvl="1"/>
            <a:r>
              <a:rPr lang="nl-NL" dirty="0"/>
              <a:t> prijsindex woningen Kadaster</a:t>
            </a:r>
          </a:p>
          <a:p>
            <a:r>
              <a:rPr lang="nl-NL" dirty="0"/>
              <a:t>Referentie </a:t>
            </a:r>
            <a:r>
              <a:rPr lang="mr-IN" dirty="0"/>
              <a:t>–</a:t>
            </a:r>
            <a:r>
              <a:rPr lang="nl-NL" dirty="0"/>
              <a:t> </a:t>
            </a:r>
            <a:r>
              <a:rPr lang="nl-NL" b="1" dirty="0"/>
              <a:t>lijstjes</a:t>
            </a:r>
          </a:p>
          <a:p>
            <a:pPr lvl="1"/>
            <a:r>
              <a:rPr lang="nl-NL" dirty="0"/>
              <a:t> alle gemeenten in NL</a:t>
            </a:r>
          </a:p>
          <a:p>
            <a:pPr lvl="1"/>
            <a:r>
              <a:rPr lang="nl-NL" dirty="0"/>
              <a:t> thema’s</a:t>
            </a:r>
          </a:p>
          <a:p>
            <a:pPr lvl="1"/>
            <a:r>
              <a:rPr lang="nl-NL" dirty="0"/>
              <a:t> delict codes</a:t>
            </a:r>
          </a:p>
          <a:p>
            <a:r>
              <a:rPr lang="nl-NL" dirty="0"/>
              <a:t>Referentie </a:t>
            </a:r>
            <a:r>
              <a:rPr lang="mr-IN" dirty="0"/>
              <a:t>–</a:t>
            </a:r>
            <a:r>
              <a:rPr lang="nl-NL" dirty="0"/>
              <a:t> </a:t>
            </a:r>
            <a:r>
              <a:rPr lang="nl-NL" b="1" dirty="0" err="1"/>
              <a:t>linked</a:t>
            </a:r>
            <a:r>
              <a:rPr lang="nl-NL" b="1" dirty="0"/>
              <a:t> data </a:t>
            </a:r>
          </a:p>
          <a:p>
            <a:pPr lvl="1"/>
            <a:r>
              <a:rPr lang="nl-NL" dirty="0"/>
              <a:t> overheidsorganisaties met URI</a:t>
            </a:r>
          </a:p>
          <a:p>
            <a:pPr lvl="1"/>
            <a:r>
              <a:rPr lang="nl-NL" dirty="0"/>
              <a:t> wet- en regelgeving + onderdelen met ID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F431-4AFF-8F4F-8EE7-4D07E5F4A3A0}" type="datetime1">
              <a:rPr lang="nl-NL" smtClean="0"/>
              <a:pPr/>
              <a:t>16-3-2018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11</a:t>
            </a:fld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164" y="819104"/>
            <a:ext cx="4292600" cy="9525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0003" y="1822357"/>
            <a:ext cx="3949700" cy="9017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0003" y="3410399"/>
            <a:ext cx="3226406" cy="148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545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60978B-D707-C643-8966-D055B6A8B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Referentiedatasets?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EBC365-0557-AA45-9CA6-955D087D0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zijn de meest gewilde referentiedatasets voor </a:t>
            </a:r>
            <a:r>
              <a:rPr lang="nl-NL" dirty="0" err="1"/>
              <a:t>hergebruikers</a:t>
            </a:r>
            <a:r>
              <a:rPr lang="nl-NL" dirty="0"/>
              <a:t>?</a:t>
            </a:r>
          </a:p>
          <a:p>
            <a:endParaRPr lang="nl-NL" dirty="0"/>
          </a:p>
          <a:p>
            <a:r>
              <a:rPr lang="nl-NL" dirty="0"/>
              <a:t>mail ons: </a:t>
            </a:r>
            <a:r>
              <a:rPr lang="nl-NL" dirty="0">
                <a:hlinkClick r:id="rId2"/>
              </a:rPr>
              <a:t>data@koop.overheid.nl</a:t>
            </a:r>
            <a:r>
              <a:rPr lang="nl-NL" dirty="0"/>
              <a:t> 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5F395B4-CFCA-3D4D-B873-F3AA78161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F431-4AFF-8F4F-8EE7-4D07E5F4A3A0}" type="datetime1">
              <a:rPr lang="nl-NL" smtClean="0"/>
              <a:pPr/>
              <a:t>16-3-2018</a:t>
            </a:fld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9209A51-18F3-B94C-90EA-1B02409C9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0856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145DE2-1927-4D67-9A75-D9F3C7F3F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DCAT 1.1						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5E90D3B-6C56-4F3B-AD8D-474E4212E0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Hayo</a:t>
            </a:r>
            <a:r>
              <a:rPr lang="nl-NL" dirty="0"/>
              <a:t> Schreijer (data.overheid.nl)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BC2195-1216-459B-8896-54747BFE5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E8AB-CCEE-6843-8FC1-7566273738E3}" type="datetime1">
              <a:rPr lang="nl-NL" smtClean="0"/>
              <a:pPr/>
              <a:t>16-3-2018</a:t>
            </a:fld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1ACEE2A-C40C-4EEC-806F-DA721FA30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4364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BE3654-BC09-4A45-9F72-4CFC12ED5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Korte terugblik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7C8AA1-83EF-408E-AB62-3C2DCC1C7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750" y="2000250"/>
            <a:ext cx="7639050" cy="4311098"/>
          </a:xfrm>
        </p:spPr>
        <p:txBody>
          <a:bodyPr>
            <a:normAutofit/>
          </a:bodyPr>
          <a:lstStyle/>
          <a:p>
            <a:r>
              <a:rPr lang="nl-NL" dirty="0"/>
              <a:t>In 2017 start gemaakt documentatie DCAT 1.1</a:t>
            </a:r>
          </a:p>
          <a:p>
            <a:r>
              <a:rPr lang="nl-NL" dirty="0"/>
              <a:t>22 januari: eerste DCAT sessie</a:t>
            </a:r>
          </a:p>
          <a:p>
            <a:r>
              <a:rPr lang="nl-NL" dirty="0"/>
              <a:t>Waardelijsten</a:t>
            </a:r>
          </a:p>
          <a:p>
            <a:r>
              <a:rPr lang="nl-NL" dirty="0"/>
              <a:t>Versies DCAT uitgelegd</a:t>
            </a:r>
          </a:p>
          <a:p>
            <a:r>
              <a:rPr lang="nl-NL" dirty="0"/>
              <a:t>22 februari: tweede DCAT sessie</a:t>
            </a: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9281C28-603D-4E5F-B0A6-A370F5117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F431-4AFF-8F4F-8EE7-4D07E5F4A3A0}" type="datetime1">
              <a:rPr lang="nl-NL" smtClean="0"/>
              <a:pPr/>
              <a:t>16-3-2018</a:t>
            </a:fld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577889A-BA30-40EC-96CD-2A5AFB7C4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5589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1047750" y="434630"/>
            <a:ext cx="7639050" cy="1143000"/>
          </a:xfrm>
        </p:spPr>
        <p:txBody>
          <a:bodyPr/>
          <a:lstStyle/>
          <a:p>
            <a:r>
              <a:rPr lang="nl-NL" dirty="0"/>
              <a:t>DCAT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EBB0-04AD-194B-9EC1-0FBD4436AB32}" type="datetime1">
              <a:rPr lang="nl-NL" smtClean="0"/>
              <a:pPr/>
              <a:t>16-3-2018</a:t>
            </a:fld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15</a:t>
            </a:fld>
            <a:endParaRPr lang="nl-NL"/>
          </a:p>
        </p:txBody>
      </p:sp>
      <p:sp>
        <p:nvSpPr>
          <p:cNvPr id="7" name="Ovaal 6"/>
          <p:cNvSpPr/>
          <p:nvPr/>
        </p:nvSpPr>
        <p:spPr>
          <a:xfrm>
            <a:off x="2091149" y="1241267"/>
            <a:ext cx="5461812" cy="5461812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Ovaal 7"/>
          <p:cNvSpPr/>
          <p:nvPr/>
        </p:nvSpPr>
        <p:spPr>
          <a:xfrm>
            <a:off x="2950674" y="2100792"/>
            <a:ext cx="3742763" cy="3742763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/>
          <p:nvPr/>
        </p:nvSpPr>
        <p:spPr>
          <a:xfrm>
            <a:off x="4067814" y="3217932"/>
            <a:ext cx="1508482" cy="1508482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/>
          <p:cNvSpPr txBox="1"/>
          <p:nvPr/>
        </p:nvSpPr>
        <p:spPr>
          <a:xfrm>
            <a:off x="4308408" y="1504025"/>
            <a:ext cx="1027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DCAT-EU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4312942" y="2458474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DCAT-NL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4271495" y="3787507"/>
            <a:ext cx="1272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DCAT-DONL</a:t>
            </a:r>
          </a:p>
        </p:txBody>
      </p:sp>
      <p:sp>
        <p:nvSpPr>
          <p:cNvPr id="2" name="Pijl omlaag 1"/>
          <p:cNvSpPr/>
          <p:nvPr/>
        </p:nvSpPr>
        <p:spPr>
          <a:xfrm>
            <a:off x="5389420" y="1225669"/>
            <a:ext cx="578673" cy="277414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/>
          <p:cNvSpPr/>
          <p:nvPr/>
        </p:nvSpPr>
        <p:spPr>
          <a:xfrm rot="19476659">
            <a:off x="5304687" y="4345818"/>
            <a:ext cx="1660358" cy="16244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GEO-DCAT</a:t>
            </a:r>
          </a:p>
        </p:txBody>
      </p:sp>
      <p:sp>
        <p:nvSpPr>
          <p:cNvPr id="16" name="Ovaal 15"/>
          <p:cNvSpPr/>
          <p:nvPr/>
        </p:nvSpPr>
        <p:spPr>
          <a:xfrm rot="19476659">
            <a:off x="2713599" y="4304306"/>
            <a:ext cx="1660358" cy="16244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STAT-DCAT</a:t>
            </a:r>
          </a:p>
        </p:txBody>
      </p:sp>
    </p:spTree>
    <p:extLst>
      <p:ext uri="{BB962C8B-B14F-4D97-AF65-F5344CB8AC3E}">
        <p14:creationId xmlns:p14="http://schemas.microsoft.com/office/powerpoint/2010/main" val="11988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Aanpak DCAT-DONL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7750" y="2000250"/>
            <a:ext cx="7879682" cy="4125913"/>
          </a:xfrm>
        </p:spPr>
        <p:txBody>
          <a:bodyPr>
            <a:normAutofit fontScale="77500" lnSpcReduction="20000"/>
          </a:bodyPr>
          <a:lstStyle/>
          <a:p>
            <a:r>
              <a:rPr lang="nl-NL" dirty="0"/>
              <a:t>Basis in DCAT-NL </a:t>
            </a:r>
          </a:p>
          <a:p>
            <a:r>
              <a:rPr lang="nl-NL" dirty="0"/>
              <a:t>Vaststellen DCAT-DONL AP </a:t>
            </a:r>
          </a:p>
          <a:p>
            <a:r>
              <a:rPr lang="nl-NL" dirty="0"/>
              <a:t>Aanpassen input-output en datamodellen data.overheid.nl </a:t>
            </a:r>
          </a:p>
          <a:p>
            <a:r>
              <a:rPr lang="nl-NL" dirty="0"/>
              <a:t>Waardelijsten op orde</a:t>
            </a:r>
          </a:p>
          <a:p>
            <a:r>
              <a:rPr lang="nl-NL" dirty="0"/>
              <a:t>Aanlevering DCAT door decentrale dataregisters</a:t>
            </a:r>
          </a:p>
          <a:p>
            <a:r>
              <a:rPr lang="nl-NL" dirty="0"/>
              <a:t>Aanlevering DCAT door andere dataregisters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F431-4AFF-8F4F-8EE7-4D07E5F4A3A0}" type="datetime1">
              <a:rPr lang="nl-NL" smtClean="0"/>
              <a:pPr/>
              <a:t>16-3-2018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6784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5333" y="334549"/>
            <a:ext cx="7639050" cy="1143000"/>
          </a:xfrm>
        </p:spPr>
        <p:txBody>
          <a:bodyPr/>
          <a:lstStyle/>
          <a:p>
            <a:r>
              <a:rPr lang="nl-NL" dirty="0"/>
              <a:t>Planning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F431-4AFF-8F4F-8EE7-4D07E5F4A3A0}" type="datetime1">
              <a:rPr lang="nl-NL" smtClean="0"/>
              <a:pPr/>
              <a:t>16-3-2018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17</a:t>
            </a:fld>
            <a:endParaRPr lang="nl-NL"/>
          </a:p>
        </p:txBody>
      </p:sp>
      <p:cxnSp>
        <p:nvCxnSpPr>
          <p:cNvPr id="7" name="Rechte verbindingslijn 6"/>
          <p:cNvCxnSpPr/>
          <p:nvPr/>
        </p:nvCxnSpPr>
        <p:spPr>
          <a:xfrm>
            <a:off x="1047750" y="3970421"/>
            <a:ext cx="7639050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 flipV="1">
            <a:off x="6824870" y="3087758"/>
            <a:ext cx="0" cy="988682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6626087" y="2544417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1/7</a:t>
            </a:r>
          </a:p>
        </p:txBody>
      </p:sp>
      <p:sp>
        <p:nvSpPr>
          <p:cNvPr id="12" name="Ezelsoor 11"/>
          <p:cNvSpPr/>
          <p:nvPr/>
        </p:nvSpPr>
        <p:spPr>
          <a:xfrm>
            <a:off x="1047750" y="4195708"/>
            <a:ext cx="384313" cy="424069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/>
          <p:cNvSpPr txBox="1"/>
          <p:nvPr/>
        </p:nvSpPr>
        <p:spPr>
          <a:xfrm>
            <a:off x="1550504" y="4250445"/>
            <a:ext cx="1505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Draft DCAT-NL</a:t>
            </a:r>
          </a:p>
        </p:txBody>
      </p:sp>
      <p:cxnSp>
        <p:nvCxnSpPr>
          <p:cNvPr id="14" name="Rechte verbindingslijn 13"/>
          <p:cNvCxnSpPr/>
          <p:nvPr/>
        </p:nvCxnSpPr>
        <p:spPr>
          <a:xfrm flipV="1">
            <a:off x="1233280" y="3134139"/>
            <a:ext cx="0" cy="988682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Ezelsoor 14"/>
          <p:cNvSpPr/>
          <p:nvPr/>
        </p:nvSpPr>
        <p:spPr>
          <a:xfrm>
            <a:off x="1707691" y="4899800"/>
            <a:ext cx="384313" cy="424069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kstvak 15"/>
          <p:cNvSpPr txBox="1"/>
          <p:nvPr/>
        </p:nvSpPr>
        <p:spPr>
          <a:xfrm>
            <a:off x="2155733" y="4917572"/>
            <a:ext cx="1800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Draft DCAT-DONL</a:t>
            </a:r>
          </a:p>
        </p:txBody>
      </p:sp>
      <p:cxnSp>
        <p:nvCxnSpPr>
          <p:cNvPr id="17" name="Rechte verbindingslijn 16"/>
          <p:cNvCxnSpPr/>
          <p:nvPr/>
        </p:nvCxnSpPr>
        <p:spPr>
          <a:xfrm flipV="1">
            <a:off x="1233280" y="3418786"/>
            <a:ext cx="2390361" cy="15533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Ezelsoor 18"/>
          <p:cNvSpPr/>
          <p:nvPr/>
        </p:nvSpPr>
        <p:spPr>
          <a:xfrm>
            <a:off x="3921814" y="4196493"/>
            <a:ext cx="384313" cy="424069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0" name="Rechte verbindingslijn 19"/>
          <p:cNvCxnSpPr/>
          <p:nvPr/>
        </p:nvCxnSpPr>
        <p:spPr>
          <a:xfrm flipV="1">
            <a:off x="3617842" y="3078516"/>
            <a:ext cx="0" cy="988682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kstvak 20"/>
          <p:cNvSpPr txBox="1"/>
          <p:nvPr/>
        </p:nvSpPr>
        <p:spPr>
          <a:xfrm>
            <a:off x="4433176" y="4241181"/>
            <a:ext cx="1329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RC  DCAT-NL</a:t>
            </a:r>
          </a:p>
        </p:txBody>
      </p:sp>
      <p:sp>
        <p:nvSpPr>
          <p:cNvPr id="22" name="Ezelsoor 21"/>
          <p:cNvSpPr/>
          <p:nvPr/>
        </p:nvSpPr>
        <p:spPr>
          <a:xfrm>
            <a:off x="6623198" y="4187274"/>
            <a:ext cx="384313" cy="424069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Tekstvak 22"/>
          <p:cNvSpPr txBox="1"/>
          <p:nvPr/>
        </p:nvSpPr>
        <p:spPr>
          <a:xfrm>
            <a:off x="7081552" y="4231962"/>
            <a:ext cx="977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DCAT-NL</a:t>
            </a:r>
          </a:p>
        </p:txBody>
      </p:sp>
      <p:sp>
        <p:nvSpPr>
          <p:cNvPr id="24" name="Ezelsoor 23"/>
          <p:cNvSpPr/>
          <p:nvPr/>
        </p:nvSpPr>
        <p:spPr>
          <a:xfrm>
            <a:off x="4510157" y="4899249"/>
            <a:ext cx="384313" cy="424069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Tekstvak 24"/>
          <p:cNvSpPr txBox="1"/>
          <p:nvPr/>
        </p:nvSpPr>
        <p:spPr>
          <a:xfrm>
            <a:off x="4958199" y="4917021"/>
            <a:ext cx="1571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RC DCAT-DONL</a:t>
            </a:r>
            <a:endParaRPr lang="nl-NL" dirty="0"/>
          </a:p>
        </p:txBody>
      </p:sp>
      <p:sp>
        <p:nvSpPr>
          <p:cNvPr id="26" name="Ezelsoor 25"/>
          <p:cNvSpPr/>
          <p:nvPr/>
        </p:nvSpPr>
        <p:spPr>
          <a:xfrm>
            <a:off x="6623198" y="4881477"/>
            <a:ext cx="384313" cy="424069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Tekstvak 26"/>
          <p:cNvSpPr txBox="1"/>
          <p:nvPr/>
        </p:nvSpPr>
        <p:spPr>
          <a:xfrm>
            <a:off x="7071240" y="4899249"/>
            <a:ext cx="1272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DCAT-DONL</a:t>
            </a:r>
          </a:p>
        </p:txBody>
      </p:sp>
      <p:sp>
        <p:nvSpPr>
          <p:cNvPr id="28" name="Tekstvak 27"/>
          <p:cNvSpPr txBox="1"/>
          <p:nvPr/>
        </p:nvSpPr>
        <p:spPr>
          <a:xfrm>
            <a:off x="3363605" y="2616767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1/4</a:t>
            </a:r>
          </a:p>
        </p:txBody>
      </p:sp>
      <p:sp>
        <p:nvSpPr>
          <p:cNvPr id="29" name="Tekstvak 28"/>
          <p:cNvSpPr txBox="1"/>
          <p:nvPr/>
        </p:nvSpPr>
        <p:spPr>
          <a:xfrm>
            <a:off x="839897" y="2623392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heden</a:t>
            </a:r>
            <a:endParaRPr lang="nl-NL" dirty="0"/>
          </a:p>
        </p:txBody>
      </p:sp>
      <p:sp>
        <p:nvSpPr>
          <p:cNvPr id="35" name="Tekstvak 34"/>
          <p:cNvSpPr txBox="1"/>
          <p:nvPr/>
        </p:nvSpPr>
        <p:spPr>
          <a:xfrm>
            <a:off x="7068064" y="5603048"/>
            <a:ext cx="1773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DCAT werkt op </a:t>
            </a:r>
            <a:br>
              <a:rPr lang="nl-NL" dirty="0"/>
            </a:br>
            <a:r>
              <a:rPr lang="nl-NL" dirty="0" err="1"/>
              <a:t>data.overheid.nl</a:t>
            </a:r>
            <a:r>
              <a:rPr lang="nl-NL" dirty="0"/>
              <a:t> </a:t>
            </a:r>
          </a:p>
        </p:txBody>
      </p:sp>
      <p:sp>
        <p:nvSpPr>
          <p:cNvPr id="36" name="Ruit 35"/>
          <p:cNvSpPr/>
          <p:nvPr/>
        </p:nvSpPr>
        <p:spPr>
          <a:xfrm>
            <a:off x="6643186" y="5603048"/>
            <a:ext cx="351527" cy="358675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6036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42FD0B-5196-4F3C-BF9D-C607E7DFE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08F00E-F6DC-42DD-AB97-F98514FDF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Data.overheid.nl op 01-07 klaar voor DCAT 1.1</a:t>
            </a:r>
          </a:p>
          <a:p>
            <a:r>
              <a:rPr lang="nl-NL" dirty="0"/>
              <a:t>Data.overheid.nl start werkzaamheden ‘onder de motorkap’ </a:t>
            </a:r>
          </a:p>
          <a:p>
            <a:r>
              <a:rPr lang="nl-NL" dirty="0"/>
              <a:t>Documentatie vindbaar op: </a:t>
            </a:r>
            <a:r>
              <a:rPr lang="nl-NL" dirty="0">
                <a:hlinkClick r:id="rId2"/>
              </a:rPr>
              <a:t>http://dcat-nl.info/nl/latest/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6503C4B-93B3-4F8A-8723-D6E3591FA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F431-4AFF-8F4F-8EE7-4D07E5F4A3A0}" type="datetime1">
              <a:rPr lang="nl-NL" smtClean="0"/>
              <a:pPr/>
              <a:t>16-3-2018</a:t>
            </a:fld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A029192-07A2-428F-AC8B-2809639CC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5289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8991DE-E0DB-4D3A-A142-C9BEABAE7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2043596"/>
          </a:xfrm>
        </p:spPr>
        <p:txBody>
          <a:bodyPr/>
          <a:lstStyle/>
          <a:p>
            <a:r>
              <a:rPr lang="nl-NL" dirty="0"/>
              <a:t>Ontsluiting van Financiële data in </a:t>
            </a:r>
            <a:r>
              <a:rPr lang="nl-NL" dirty="0" err="1"/>
              <a:t>drechtsteden</a:t>
            </a:r>
            <a:r>
              <a:rPr lang="nl-NL" dirty="0"/>
              <a:t> 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F98A414-F7E2-4BB9-88B3-020B518AC1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Joop Bruurs (Drechtsteden)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73879E6-C15A-43F0-AED9-47FDB5B52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E8AB-CCEE-6843-8FC1-7566273738E3}" type="datetime1">
              <a:rPr lang="nl-NL" smtClean="0"/>
              <a:pPr/>
              <a:t>16-3-2018</a:t>
            </a:fld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F0C941D-A30A-4DC4-9455-6E22FE2A8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5655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69568" y="212725"/>
            <a:ext cx="7639050" cy="554523"/>
          </a:xfrm>
        </p:spPr>
        <p:txBody>
          <a:bodyPr/>
          <a:lstStyle/>
          <a:p>
            <a:r>
              <a:rPr lang="nl-NL" dirty="0"/>
              <a:t>Programma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69568" y="1096142"/>
            <a:ext cx="7278083" cy="5612771"/>
          </a:xfrm>
        </p:spPr>
        <p:txBody>
          <a:bodyPr>
            <a:normAutofit/>
          </a:bodyPr>
          <a:lstStyle/>
          <a:p>
            <a:r>
              <a:rPr lang="nl-NL" sz="2000" dirty="0"/>
              <a:t>13.15 - 13.25 	Hayo Schreijer (data.overheid.nl) – </a:t>
            </a:r>
            <a:br>
              <a:rPr lang="nl-NL" sz="2000" dirty="0"/>
            </a:br>
            <a:r>
              <a:rPr lang="nl-NL" sz="2000" dirty="0"/>
              <a:t>				Introductie &amp; nieuwste ontwikkelingen </a:t>
            </a:r>
          </a:p>
          <a:p>
            <a:r>
              <a:rPr lang="nl-NL" sz="2000" dirty="0"/>
              <a:t>13.25 - 13.35 	</a:t>
            </a:r>
            <a:r>
              <a:rPr lang="nl-NL" sz="2000" dirty="0" err="1"/>
              <a:t>Hayo</a:t>
            </a:r>
            <a:r>
              <a:rPr lang="nl-NL" sz="2000" dirty="0"/>
              <a:t> Schreijer (data.overheid.nl) – DCAT 1.1</a:t>
            </a:r>
          </a:p>
          <a:p>
            <a:r>
              <a:rPr lang="nl-NL" sz="2000" dirty="0"/>
              <a:t>13.35 - 14.00 	Joop Bruurs (Drechtsteden) –  Ontsluiting van 					financiële data in de gemeente Drechtsteden	</a:t>
            </a:r>
          </a:p>
          <a:p>
            <a:r>
              <a:rPr lang="nl-NL" sz="2000" dirty="0"/>
              <a:t>14.00 - 14.30 	Sem </a:t>
            </a:r>
            <a:r>
              <a:rPr lang="nl-NL" sz="2000" dirty="0" err="1"/>
              <a:t>Enzerink</a:t>
            </a:r>
            <a:r>
              <a:rPr lang="nl-NL" sz="2000" dirty="0"/>
              <a:t> (EDP) – Open Data </a:t>
            </a:r>
            <a:r>
              <a:rPr lang="nl-NL" sz="2000" dirty="0" err="1"/>
              <a:t>maturity</a:t>
            </a:r>
            <a:r>
              <a:rPr lang="nl-NL" sz="2000" dirty="0"/>
              <a:t> report</a:t>
            </a:r>
          </a:p>
          <a:p>
            <a:pPr marL="0" indent="0">
              <a:buNone/>
            </a:pPr>
            <a:endParaRPr lang="nl-NL" sz="2000" dirty="0"/>
          </a:p>
          <a:p>
            <a:r>
              <a:rPr lang="nl-NL" sz="2000" b="1" dirty="0"/>
              <a:t>14.30 - 14.50	Pauze </a:t>
            </a:r>
          </a:p>
          <a:p>
            <a:pPr marL="0" indent="0">
              <a:buNone/>
            </a:pPr>
            <a:endParaRPr lang="nl-NL" sz="2000" dirty="0"/>
          </a:p>
          <a:p>
            <a:r>
              <a:rPr lang="nl-NL" sz="2000" dirty="0"/>
              <a:t>14.50 - 15.15 	Arie Scheer &amp; </a:t>
            </a:r>
            <a:r>
              <a:rPr lang="nl-NL" sz="2000" dirty="0" err="1"/>
              <a:t>Hayo</a:t>
            </a:r>
            <a:r>
              <a:rPr lang="nl-NL" sz="2000" dirty="0"/>
              <a:t> Schreijer (data.overheid.nl) – 				Doorontwikkeling databeleid in Nederland</a:t>
            </a:r>
          </a:p>
          <a:p>
            <a:r>
              <a:rPr lang="nl-NL" sz="2000" dirty="0"/>
              <a:t>15.15 - 15.45 	Arjen Hof (</a:t>
            </a:r>
            <a:r>
              <a:rPr lang="nl-NL" sz="2000" dirty="0" err="1"/>
              <a:t>Civity</a:t>
            </a:r>
            <a:r>
              <a:rPr lang="nl-NL" sz="2000" dirty="0"/>
              <a:t>) – Real time data in Dataplatform</a:t>
            </a:r>
          </a:p>
          <a:p>
            <a:r>
              <a:rPr lang="nl-NL" sz="2000" dirty="0"/>
              <a:t>15.45 - 16.15 	Bram Opdam (</a:t>
            </a:r>
            <a:r>
              <a:rPr lang="nl-NL" sz="2000" dirty="0" err="1"/>
              <a:t>Driebit</a:t>
            </a:r>
            <a:r>
              <a:rPr lang="nl-NL" sz="2000" dirty="0"/>
              <a:t>) – </a:t>
            </a:r>
            <a:r>
              <a:rPr lang="nl-NL" sz="2000" dirty="0" err="1"/>
              <a:t>Linked</a:t>
            </a:r>
            <a:r>
              <a:rPr lang="nl-NL" sz="2000" dirty="0"/>
              <a:t> open data in de 					praktijk</a:t>
            </a:r>
          </a:p>
          <a:p>
            <a:r>
              <a:rPr lang="nl-NL" sz="2000" dirty="0"/>
              <a:t>16.15 - 16.30	Vragen/afsluiting</a:t>
            </a:r>
          </a:p>
          <a:p>
            <a:endParaRPr lang="nl-NL" sz="1800" dirty="0"/>
          </a:p>
          <a:p>
            <a:endParaRPr lang="nl-NL" sz="18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F431-4AFF-8F4F-8EE7-4D07E5F4A3A0}" type="datetime1">
              <a:rPr lang="nl-NL" smtClean="0"/>
              <a:pPr/>
              <a:t>16-3-2018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1401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A93186-CC2E-4200-9EDE-D2F631898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Open Data </a:t>
            </a:r>
            <a:r>
              <a:rPr lang="nl-NL" dirty="0" err="1"/>
              <a:t>Maturity</a:t>
            </a:r>
            <a:r>
              <a:rPr lang="nl-NL" dirty="0"/>
              <a:t> Report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08E7C77-FEA9-4577-BF42-DCFF084465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Sem </a:t>
            </a:r>
            <a:r>
              <a:rPr lang="nl-NL" dirty="0" err="1"/>
              <a:t>Enzerink</a:t>
            </a:r>
            <a:r>
              <a:rPr lang="nl-NL" dirty="0"/>
              <a:t> (Europees Dataportaal)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37578D7-9906-491B-B15F-0002E218A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E8AB-CCEE-6843-8FC1-7566273738E3}" type="datetime1">
              <a:rPr lang="nl-NL" smtClean="0"/>
              <a:pPr/>
              <a:t>16-3-2018</a:t>
            </a:fld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E8AB8E9-CC45-4D78-9160-5132C671F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4414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84D590-73D3-43E7-8603-74501F753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Pauze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3EADF3E-D79B-4E32-9BC4-78006DCE5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E8AB-CCEE-6843-8FC1-7566273738E3}" type="datetime1">
              <a:rPr lang="nl-NL" smtClean="0"/>
              <a:pPr/>
              <a:t>16-3-2018</a:t>
            </a:fld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3522F38-3010-4230-AD66-8AE958ECD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21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21B4909-80EF-45DC-8C1C-7E4DBBD5A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437" y="942975"/>
            <a:ext cx="6401072" cy="3126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3743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598034-B094-479E-A1D3-B4D01939F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Doorontwikkeling databeleid in </a:t>
            </a:r>
            <a:r>
              <a:rPr lang="nl-NL" dirty="0" err="1"/>
              <a:t>NEderland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045A117-3E85-4D37-B1A0-A4BDBAEC4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2900639"/>
            <a:ext cx="7772400" cy="1500187"/>
          </a:xfrm>
        </p:spPr>
        <p:txBody>
          <a:bodyPr/>
          <a:lstStyle/>
          <a:p>
            <a:r>
              <a:rPr lang="nl-NL" dirty="0"/>
              <a:t>Arie Scheer &amp; </a:t>
            </a:r>
            <a:r>
              <a:rPr lang="nl-NL" dirty="0" err="1"/>
              <a:t>Hayo</a:t>
            </a:r>
            <a:r>
              <a:rPr lang="nl-NL" dirty="0"/>
              <a:t> Schreijer (Min. BZK &amp; data.overheid.nl)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9B5388-DD55-48C6-9550-E8BBAE74A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E8AB-CCEE-6843-8FC1-7566273738E3}" type="datetime1">
              <a:rPr lang="nl-NL" smtClean="0"/>
              <a:pPr/>
              <a:t>16-3-2018</a:t>
            </a:fld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6737D8C-BBC3-45F2-AE7C-5DD396F2A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90178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7750" y="112184"/>
            <a:ext cx="7639050" cy="1143000"/>
          </a:xfrm>
        </p:spPr>
        <p:txBody>
          <a:bodyPr/>
          <a:lstStyle/>
          <a:p>
            <a:r>
              <a:rPr lang="nl-NL" dirty="0"/>
              <a:t>Ontwikkeling – 1</a:t>
            </a:r>
            <a:r>
              <a:rPr lang="nl-NL" baseline="30000" dirty="0"/>
              <a:t>e</a:t>
            </a:r>
            <a:r>
              <a:rPr lang="nl-NL" dirty="0"/>
              <a:t> helft 2018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7750" y="2020186"/>
            <a:ext cx="8096250" cy="4837814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nl-NL" dirty="0"/>
              <a:t>Essentieel </a:t>
            </a:r>
            <a:r>
              <a:rPr lang="nl-NL" b="1" dirty="0"/>
              <a:t>onderhoud</a:t>
            </a:r>
            <a:r>
              <a:rPr lang="nl-NL" dirty="0"/>
              <a:t> </a:t>
            </a:r>
          </a:p>
          <a:p>
            <a:pPr marL="742950" indent="-742950">
              <a:buFont typeface="+mj-lt"/>
              <a:buAutoNum type="arabicPeriod"/>
            </a:pPr>
            <a:r>
              <a:rPr lang="nl-NL" b="1" dirty="0"/>
              <a:t>Meer </a:t>
            </a:r>
            <a:r>
              <a:rPr lang="nl-NL" dirty="0"/>
              <a:t>datasets &amp; duidelijkheid </a:t>
            </a:r>
          </a:p>
          <a:p>
            <a:pPr marL="742950" indent="-742950">
              <a:buFont typeface="+mj-lt"/>
              <a:buAutoNum type="arabicPeriod"/>
            </a:pPr>
            <a:r>
              <a:rPr lang="nl-NL" b="1" dirty="0"/>
              <a:t>Standaardisatie</a:t>
            </a:r>
            <a:endParaRPr lang="nl-NL" dirty="0"/>
          </a:p>
          <a:p>
            <a:pPr marL="742950" indent="-742950">
              <a:buFont typeface="+mj-lt"/>
              <a:buAutoNum type="arabicPeriod"/>
            </a:pPr>
            <a:r>
              <a:rPr lang="nl-NL" dirty="0"/>
              <a:t>Inzicht in </a:t>
            </a:r>
            <a:r>
              <a:rPr lang="nl-NL" b="1" dirty="0"/>
              <a:t>Hergebruik</a:t>
            </a:r>
            <a:r>
              <a:rPr lang="nl-NL" dirty="0"/>
              <a:t> </a:t>
            </a:r>
          </a:p>
          <a:p>
            <a:pPr marL="742950" indent="-742950">
              <a:buFont typeface="+mj-lt"/>
              <a:buAutoNum type="arabicPeriod"/>
            </a:pPr>
            <a:r>
              <a:rPr lang="nl-NL" dirty="0"/>
              <a:t>Uitvoeren </a:t>
            </a:r>
            <a:r>
              <a:rPr lang="nl-NL" b="1" dirty="0"/>
              <a:t>kwaliteitsmeting</a:t>
            </a:r>
            <a:r>
              <a:rPr lang="nl-NL" dirty="0"/>
              <a:t> 2018</a:t>
            </a:r>
          </a:p>
          <a:p>
            <a:pPr marL="457200" lvl="1" indent="0">
              <a:buNone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F431-4AFF-8F4F-8EE7-4D07E5F4A3A0}" type="datetime1">
              <a:rPr lang="nl-NL" smtClean="0"/>
              <a:pPr/>
              <a:t>16-3-2018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89881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57E242-1A40-A142-9593-8EA028880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Nationale (open) Data Agenda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7FCAAD-763A-7745-A3B6-FAFA18DBC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750" y="2000250"/>
            <a:ext cx="7639050" cy="4666364"/>
          </a:xfrm>
        </p:spPr>
        <p:txBody>
          <a:bodyPr>
            <a:normAutofit fontScale="85000" lnSpcReduction="10000"/>
          </a:bodyPr>
          <a:lstStyle/>
          <a:p>
            <a:r>
              <a:rPr lang="nl-NL" sz="4700" dirty="0"/>
              <a:t>Actiepunt 1 uit het Actieplan Open Overheid 2018-2020</a:t>
            </a:r>
          </a:p>
          <a:p>
            <a:r>
              <a:rPr lang="nl-NL" sz="4700" dirty="0"/>
              <a:t>Start vanaf zomer 2018 &gt;&gt; </a:t>
            </a:r>
          </a:p>
          <a:p>
            <a:r>
              <a:rPr lang="nl-NL" sz="4700" dirty="0"/>
              <a:t>Wat gaan we doen?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3800" dirty="0" err="1"/>
              <a:t>https</a:t>
            </a:r>
            <a:r>
              <a:rPr lang="nl-NL" sz="3800" dirty="0"/>
              <a:t>://</a:t>
            </a:r>
            <a:r>
              <a:rPr lang="nl-NL" sz="3800" dirty="0" err="1"/>
              <a:t>www.open-overheid.nl</a:t>
            </a:r>
            <a:r>
              <a:rPr lang="nl-NL" sz="3800" dirty="0"/>
              <a:t>/actieplan-open-overheid-2018-2020/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8E30FAE-6254-284B-B9C0-E246028C2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F431-4AFF-8F4F-8EE7-4D07E5F4A3A0}" type="datetime1">
              <a:rPr lang="nl-NL" smtClean="0"/>
              <a:pPr/>
              <a:t>16-3-2018</a:t>
            </a:fld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4656664-1AA6-B446-A3B7-BF11BF820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7510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EBB0-04AD-194B-9EC1-0FBD4436AB32}" type="datetime1">
              <a:rPr lang="nl-NL" smtClean="0"/>
              <a:pPr/>
              <a:t>16-3-2018</a:t>
            </a:fld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25</a:t>
            </a:fld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363" y="2157049"/>
            <a:ext cx="4212437" cy="4176018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047750" y="577850"/>
            <a:ext cx="7639050" cy="1143000"/>
          </a:xfrm>
        </p:spPr>
        <p:txBody>
          <a:bodyPr/>
          <a:lstStyle/>
          <a:p>
            <a:r>
              <a:rPr lang="nl-NL" sz="4000" dirty="0">
                <a:solidFill>
                  <a:schemeClr val="bg1">
                    <a:lumMod val="75000"/>
                  </a:schemeClr>
                </a:solidFill>
              </a:rPr>
              <a:t>Ontwikkelprogramma data 2018 &gt; </a:t>
            </a:r>
            <a:br>
              <a:rPr lang="nl-NL" dirty="0"/>
            </a:br>
            <a:r>
              <a:rPr lang="nl-NL" dirty="0"/>
              <a:t>Data infrastructuur 1</a:t>
            </a:r>
          </a:p>
        </p:txBody>
      </p:sp>
      <p:sp>
        <p:nvSpPr>
          <p:cNvPr id="8" name="Rechthoek 7"/>
          <p:cNvSpPr/>
          <p:nvPr/>
        </p:nvSpPr>
        <p:spPr>
          <a:xfrm>
            <a:off x="1047750" y="2230735"/>
            <a:ext cx="389678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/>
              <a:t>Ontwikkeling Datastelsel </a:t>
            </a:r>
            <a:br>
              <a:rPr lang="nl-NL" b="1" dirty="0"/>
            </a:br>
            <a:endParaRPr lang="nl-NL" b="1" dirty="0"/>
          </a:p>
          <a:p>
            <a:pPr marL="285750" indent="-285750">
              <a:buFont typeface="Arial" charset="0"/>
              <a:buChar char="•"/>
            </a:pPr>
            <a:r>
              <a:rPr lang="nl-NL" dirty="0" err="1"/>
              <a:t>Dataknoopppunten</a:t>
            </a:r>
            <a:endParaRPr lang="nl-NL" dirty="0"/>
          </a:p>
          <a:p>
            <a:pPr marL="285750" indent="-285750">
              <a:buFont typeface="Arial" charset="0"/>
              <a:buChar char="•"/>
            </a:pPr>
            <a:r>
              <a:rPr lang="nl-NL" dirty="0"/>
              <a:t>Data en domeinkennis in elk dataknooppunt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/>
              <a:t>Centrale vindbaarheid en standaardisatie 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/>
              <a:t>Coördinatie hergebruik</a:t>
            </a:r>
          </a:p>
          <a:p>
            <a:pPr marL="285750" indent="-285750">
              <a:buFont typeface="Arial" charset="0"/>
              <a:buChar char="•"/>
            </a:pPr>
            <a:endParaRPr lang="nl-NL" dirty="0"/>
          </a:p>
          <a:p>
            <a:pPr marL="285750" indent="-285750">
              <a:buFont typeface="Arial" charset="0"/>
              <a:buChar char="•"/>
            </a:pPr>
            <a:r>
              <a:rPr lang="nl-NL" dirty="0"/>
              <a:t>Dataknooppunten NU: </a:t>
            </a:r>
            <a:br>
              <a:rPr lang="nl-NL" dirty="0"/>
            </a:br>
            <a:r>
              <a:rPr lang="nl-NL" dirty="0"/>
              <a:t>CBS, Kadaster, KOOP </a:t>
            </a:r>
          </a:p>
        </p:txBody>
      </p:sp>
    </p:spTree>
    <p:extLst>
      <p:ext uri="{BB962C8B-B14F-4D97-AF65-F5344CB8AC3E}">
        <p14:creationId xmlns:p14="http://schemas.microsoft.com/office/powerpoint/2010/main" val="42537350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>
                <a:solidFill>
                  <a:schemeClr val="bg1">
                    <a:lumMod val="75000"/>
                  </a:schemeClr>
                </a:solidFill>
              </a:rPr>
              <a:t>Ontwikkelprogramma data 2018 &gt; </a:t>
            </a:r>
            <a:br>
              <a:rPr lang="nl-NL" dirty="0"/>
            </a:br>
            <a:r>
              <a:rPr lang="nl-NL" dirty="0"/>
              <a:t>Data infrastructuur 2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/>
              <a:t>Platform voor ondersteuning hergebruik: </a:t>
            </a:r>
            <a:br>
              <a:rPr lang="nl-NL" dirty="0"/>
            </a:br>
            <a:r>
              <a:rPr lang="nl-NL" dirty="0"/>
              <a:t>gebruikersgroep, </a:t>
            </a:r>
            <a:r>
              <a:rPr lang="nl-NL" dirty="0" err="1"/>
              <a:t>hergebruikers</a:t>
            </a:r>
            <a:r>
              <a:rPr lang="nl-NL" dirty="0"/>
              <a:t>, community versterken</a:t>
            </a:r>
          </a:p>
          <a:p>
            <a:r>
              <a:rPr lang="nl-NL" dirty="0"/>
              <a:t>Standaardisatie DCAT 1.1</a:t>
            </a:r>
          </a:p>
          <a:p>
            <a:r>
              <a:rPr lang="nl-NL" dirty="0"/>
              <a:t>Van Open Data naar Dataportaal: Koppeling leggen met gegevenslandschap / Stelselregistraties / basisregistraties</a:t>
            </a:r>
          </a:p>
          <a:p>
            <a:r>
              <a:rPr lang="nl-NL" dirty="0"/>
              <a:t>Inzicht in </a:t>
            </a:r>
            <a:r>
              <a:rPr lang="nl-NL" dirty="0" err="1"/>
              <a:t>Linked</a:t>
            </a:r>
            <a:r>
              <a:rPr lang="nl-NL" dirty="0"/>
              <a:t> Data van de overheid voor een extra zetje in hergebruik</a:t>
            </a:r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F431-4AFF-8F4F-8EE7-4D07E5F4A3A0}" type="datetime1">
              <a:rPr lang="nl-NL" smtClean="0"/>
              <a:pPr/>
              <a:t>16-3-2018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26</a:t>
            </a:fld>
            <a:endParaRPr lang="nl-NL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0" y="2059174"/>
            <a:ext cx="307325" cy="30292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0" y="3288794"/>
            <a:ext cx="316696" cy="312162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095" y="5027195"/>
            <a:ext cx="295351" cy="29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6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>
                <a:solidFill>
                  <a:schemeClr val="bg1">
                    <a:lumMod val="75000"/>
                  </a:schemeClr>
                </a:solidFill>
              </a:rPr>
              <a:t>Ontwikkelprogramma data 2018 &gt;</a:t>
            </a:r>
            <a:br>
              <a:rPr lang="nl-NL" dirty="0"/>
            </a:br>
            <a:r>
              <a:rPr lang="nl-NL" dirty="0"/>
              <a:t>Focus op “Vitale data”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7750" y="2000250"/>
            <a:ext cx="7639050" cy="4709308"/>
          </a:xfrm>
        </p:spPr>
        <p:txBody>
          <a:bodyPr>
            <a:normAutofit fontScale="92500" lnSpcReduction="20000"/>
          </a:bodyPr>
          <a:lstStyle/>
          <a:p>
            <a:r>
              <a:rPr lang="nl-NL" dirty="0"/>
              <a:t>Vitale data in NL</a:t>
            </a:r>
          </a:p>
          <a:p>
            <a:pPr lvl="1"/>
            <a:r>
              <a:rPr lang="nl-NL" dirty="0"/>
              <a:t>High </a:t>
            </a:r>
            <a:r>
              <a:rPr lang="nl-NL" dirty="0" err="1"/>
              <a:t>value</a:t>
            </a:r>
            <a:r>
              <a:rPr lang="nl-NL" dirty="0"/>
              <a:t> datasets </a:t>
            </a:r>
          </a:p>
          <a:p>
            <a:pPr lvl="1"/>
            <a:r>
              <a:rPr lang="nl-NL" dirty="0"/>
              <a:t>Referentiedatasets </a:t>
            </a:r>
          </a:p>
          <a:p>
            <a:pPr lvl="1"/>
            <a:r>
              <a:rPr lang="nl-NL" dirty="0"/>
              <a:t>Basis registers </a:t>
            </a:r>
            <a:br>
              <a:rPr lang="nl-NL" dirty="0"/>
            </a:br>
            <a:endParaRPr lang="nl-NL" dirty="0"/>
          </a:p>
          <a:p>
            <a:r>
              <a:rPr lang="nl-NL" dirty="0"/>
              <a:t>Direct vindbaar, makkelijk herbruikbaar, actieve ondersteuning</a:t>
            </a:r>
          </a:p>
          <a:p>
            <a:r>
              <a:rPr lang="nl-NL" dirty="0"/>
              <a:t>Altijd werkende links, </a:t>
            </a:r>
            <a:r>
              <a:rPr lang="nl-NL" dirty="0" err="1"/>
              <a:t>API’s</a:t>
            </a:r>
            <a:r>
              <a:rPr lang="nl-NL" dirty="0"/>
              <a:t>, </a:t>
            </a:r>
            <a:r>
              <a:rPr lang="nl-NL" dirty="0" err="1"/>
              <a:t>Linked</a:t>
            </a:r>
            <a:r>
              <a:rPr lang="nl-NL" dirty="0"/>
              <a:t> Data, e.a. 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F431-4AFF-8F4F-8EE7-4D07E5F4A3A0}" type="datetime1">
              <a:rPr lang="nl-NL" smtClean="0"/>
              <a:pPr/>
              <a:t>16-3-2018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27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632819" y="2101630"/>
            <a:ext cx="3186224" cy="164888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5DCCCCB-8FE9-E94E-8EF9-589D7C06E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346" y="2632808"/>
            <a:ext cx="297522" cy="29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6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59FAC-FEF1-0141-82F8-ADCB181A3BE7}" type="datetime1">
              <a:rPr lang="nl-NL" smtClean="0"/>
              <a:pPr/>
              <a:t>16-3-2018</a:t>
            </a:fld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28</a:t>
            </a:fld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92"/>
            <a:ext cx="9144000" cy="675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1177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AA4263-1A8D-4856-91BC-660B66BDB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>
                <a:solidFill>
                  <a:schemeClr val="bg1">
                    <a:lumMod val="75000"/>
                  </a:schemeClr>
                </a:solidFill>
              </a:rPr>
              <a:t>Ontwikkelprogramma data 2018 &gt; </a:t>
            </a:r>
            <a:br>
              <a:rPr lang="nl-NL" dirty="0"/>
            </a:br>
            <a:r>
              <a:rPr lang="nl-NL" dirty="0"/>
              <a:t>Hergebruik stimuleren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820C1E-BF31-4AAB-B867-4A1791689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Publieke + Private data pilot </a:t>
            </a:r>
          </a:p>
          <a:p>
            <a:r>
              <a:rPr lang="nl-NL" dirty="0"/>
              <a:t>Inzichtelijk maken impact van data </a:t>
            </a:r>
          </a:p>
          <a:p>
            <a:r>
              <a:rPr lang="nl-NL" dirty="0" err="1"/>
              <a:t>Hergebruikers</a:t>
            </a:r>
            <a:r>
              <a:rPr lang="nl-NL" dirty="0"/>
              <a:t> melden hergebruik datasets op DONL (Frans model)</a:t>
            </a:r>
          </a:p>
          <a:p>
            <a:r>
              <a:rPr lang="nl-NL" dirty="0"/>
              <a:t>Data gedreven beleidsvorming: </a:t>
            </a:r>
            <a:br>
              <a:rPr lang="nl-NL" dirty="0"/>
            </a:br>
            <a:r>
              <a:rPr lang="nl-NL" dirty="0"/>
              <a:t>kennis van de overheid </a:t>
            </a:r>
          </a:p>
          <a:p>
            <a:r>
              <a:rPr lang="nl-NL" dirty="0"/>
              <a:t>Link met wettelijke taak verkennen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A90B6DD-D980-4093-AC1C-0D41CBCDE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F431-4AFF-8F4F-8EE7-4D07E5F4A3A0}" type="datetime1">
              <a:rPr lang="nl-NL" smtClean="0"/>
              <a:pPr/>
              <a:t>16-3-2018</a:t>
            </a:fld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52E1B94-C82B-49E5-865E-96941EAC8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29</a:t>
            </a:fld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100" y="2741250"/>
            <a:ext cx="297522" cy="29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38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A79A9C-DEFF-4318-A4F4-4670076BC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28" y="371475"/>
            <a:ext cx="7956291" cy="1143000"/>
          </a:xfrm>
        </p:spPr>
        <p:txBody>
          <a:bodyPr/>
          <a:lstStyle/>
          <a:p>
            <a:r>
              <a:rPr lang="nl-NL" sz="4000" dirty="0"/>
              <a:t>16.30 afsluiting: borrel in de </a:t>
            </a:r>
            <a:r>
              <a:rPr lang="nl-NL" sz="4000" dirty="0" err="1"/>
              <a:t>Skylounge</a:t>
            </a:r>
            <a:r>
              <a:rPr lang="nl-NL" sz="4000" dirty="0"/>
              <a:t> (ZUID toren)!</a:t>
            </a:r>
            <a:endParaRPr lang="nl-NL" sz="4000" dirty="0">
              <a:latin typeface="+mn-lt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FA8426D-DB92-462C-B09E-D0DA78818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F431-4AFF-8F4F-8EE7-4D07E5F4A3A0}" type="datetime1">
              <a:rPr lang="nl-NL" smtClean="0"/>
              <a:pPr/>
              <a:t>16-3-2018</a:t>
            </a:fld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88E110A-618D-4199-A429-E6D57F5AA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3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B446B15-8BBB-4AC8-BC5F-B18D98951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949" y="1907462"/>
            <a:ext cx="7274651" cy="4091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CAAB2AA3-ADD3-4B80-AB18-404C085284D2}"/>
              </a:ext>
            </a:extLst>
          </p:cNvPr>
          <p:cNvSpPr/>
          <p:nvPr/>
        </p:nvSpPr>
        <p:spPr>
          <a:xfrm>
            <a:off x="3047805" y="5248339"/>
            <a:ext cx="3638938" cy="150222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Volgende gebruikersbijeenkomst</a:t>
            </a:r>
          </a:p>
          <a:p>
            <a:pPr algn="ctr"/>
            <a:r>
              <a:rPr lang="nl-NL" dirty="0"/>
              <a:t>Vrijdag 22 juni 2018</a:t>
            </a:r>
          </a:p>
        </p:txBody>
      </p:sp>
    </p:spTree>
    <p:extLst>
      <p:ext uri="{BB962C8B-B14F-4D97-AF65-F5344CB8AC3E}">
        <p14:creationId xmlns:p14="http://schemas.microsoft.com/office/powerpoint/2010/main" val="5509724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69E765-FC5D-8F4B-AE9A-FB5C4A502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denken jullie?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E4BD6C-90B6-B64C-A761-EEF629F3E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hebben jullie nodig?</a:t>
            </a:r>
          </a:p>
          <a:p>
            <a:r>
              <a:rPr lang="nl-NL" dirty="0"/>
              <a:t>Wat kan de overheid doen of vooral niet doen? </a:t>
            </a:r>
          </a:p>
          <a:p>
            <a:r>
              <a:rPr lang="nl-NL" dirty="0"/>
              <a:t>……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0236BFB-2298-6649-8161-194AAF632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F431-4AFF-8F4F-8EE7-4D07E5F4A3A0}" type="datetime1">
              <a:rPr lang="nl-NL" smtClean="0"/>
              <a:pPr/>
              <a:t>16-3-2018</a:t>
            </a:fld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2E21759-638D-FA44-A191-B2818F57E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51595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93A968-E41F-4ED7-8F3E-7914F9E6E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Real time data in Dataplatform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3A3DD3C-7076-4952-8694-5CFC5373DA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 Arjen Hof (</a:t>
            </a:r>
            <a:r>
              <a:rPr lang="nl-NL" dirty="0" err="1"/>
              <a:t>Civity</a:t>
            </a:r>
            <a:r>
              <a:rPr lang="nl-NL" dirty="0"/>
              <a:t>)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8F66C87-8C3E-4C97-B0C8-660442C3E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E8AB-CCEE-6843-8FC1-7566273738E3}" type="datetime1">
              <a:rPr lang="nl-NL" smtClean="0"/>
              <a:pPr/>
              <a:t>16-3-2018</a:t>
            </a:fld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F5A8A3B-BEFA-4A4F-BFAE-857BAAB4F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55401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3459ED-07F8-4625-850D-F9E74BC80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Linked</a:t>
            </a:r>
            <a:r>
              <a:rPr lang="nl-NL" dirty="0"/>
              <a:t> open data in de praktijk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1D087E4-3D0B-4073-9FB3-7B319EA818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Bram Opdam (</a:t>
            </a:r>
            <a:r>
              <a:rPr lang="nl-NL" dirty="0" err="1"/>
              <a:t>Driebit</a:t>
            </a:r>
            <a:r>
              <a:rPr lang="nl-NL" dirty="0"/>
              <a:t>)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42621A-4D9B-484D-BE81-0B2F3ED4D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E8AB-CCEE-6843-8FC1-7566273738E3}" type="datetime1">
              <a:rPr lang="nl-NL" smtClean="0"/>
              <a:pPr/>
              <a:t>16-3-2018</a:t>
            </a:fld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D0BB0F0-6C0A-4ED7-9622-0BC7012F8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14508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293E24-63E4-42F8-823D-C21E284F2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Borrel in de </a:t>
            </a:r>
            <a:r>
              <a:rPr lang="nl-NL" dirty="0" err="1"/>
              <a:t>Skylounge</a:t>
            </a:r>
            <a:r>
              <a:rPr lang="nl-NL" dirty="0"/>
              <a:t>!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6506DB3-C372-40B4-9CF7-6BA8248D8E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8A6024A-9F31-49E2-B114-B84AE3A92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E8AB-CCEE-6843-8FC1-7566273738E3}" type="datetime1">
              <a:rPr lang="nl-NL" smtClean="0"/>
              <a:pPr/>
              <a:t>16-3-2018</a:t>
            </a:fld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AC51630-7C8C-4418-B893-27C6BD915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8335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 Introductie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Hayo</a:t>
            </a:r>
            <a:r>
              <a:rPr lang="nl-NL" dirty="0"/>
              <a:t> Schreijer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E8AB-CCEE-6843-8FC1-7566273738E3}" type="datetime1">
              <a:rPr lang="nl-NL" smtClean="0"/>
              <a:pPr/>
              <a:t>16-3-2018</a:t>
            </a:fld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7806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686A6A6-2E2B-4A57-864A-DD28A4E6B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E8AB-CCEE-6843-8FC1-7566273738E3}" type="datetime1">
              <a:rPr lang="nl-NL" smtClean="0"/>
              <a:pPr/>
              <a:t>16-3-2018</a:t>
            </a:fld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4F9D54-AEB2-451F-82CB-C8BB77D12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5</a:t>
            </a:fld>
            <a:endParaRPr lang="nl-NL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B2C90824-E9BA-4302-AF66-223FD39060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62" y="695739"/>
            <a:ext cx="9301839" cy="5714795"/>
          </a:xfrm>
        </p:spPr>
      </p:pic>
    </p:spTree>
    <p:extLst>
      <p:ext uri="{BB962C8B-B14F-4D97-AF65-F5344CB8AC3E}">
        <p14:creationId xmlns:p14="http://schemas.microsoft.com/office/powerpoint/2010/main" val="3785733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30AF30-CEDF-4FA9-AAEE-F2EB70644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50" y="577850"/>
            <a:ext cx="7639050" cy="1143000"/>
          </a:xfrm>
        </p:spPr>
        <p:txBody>
          <a:bodyPr/>
          <a:lstStyle/>
          <a:p>
            <a:r>
              <a:rPr lang="nl-NL" dirty="0"/>
              <a:t>Nieuwe datamanager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116E96C-A436-46A6-9048-0687BEAB5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F431-4AFF-8F4F-8EE7-4D07E5F4A3A0}" type="datetime1">
              <a:rPr lang="nl-NL" smtClean="0"/>
              <a:pPr/>
              <a:t>16-3-2018</a:t>
            </a:fld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8F68016-3846-44CE-BCC2-2E545E221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6</a:t>
            </a:fld>
            <a:endParaRPr lang="nl-NL"/>
          </a:p>
        </p:txBody>
      </p:sp>
      <p:pic>
        <p:nvPicPr>
          <p:cNvPr id="1028" name="Picture 4" descr="Marlin den Boer">
            <a:extLst>
              <a:ext uri="{FF2B5EF4-FFF2-40B4-BE49-F238E27FC236}">
                <a16:creationId xmlns:a16="http://schemas.microsoft.com/office/drawing/2014/main" id="{B43E8F60-032D-4244-9526-AEBE034F07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514" y="1799985"/>
            <a:ext cx="4495144" cy="449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33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05B592-642A-414D-B2D0-484FDE50E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Update &amp; </a:t>
            </a:r>
            <a:r>
              <a:rPr lang="nl-NL" dirty="0" err="1"/>
              <a:t>Quality</a:t>
            </a:r>
            <a:r>
              <a:rPr lang="nl-NL" dirty="0"/>
              <a:t> control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9C799DF-1875-47FA-95FE-E0BDB61A5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F431-4AFF-8F4F-8EE7-4D07E5F4A3A0}" type="datetime1">
              <a:rPr lang="nl-NL" smtClean="0"/>
              <a:pPr/>
              <a:t>16-3-2018</a:t>
            </a:fld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527DF8E-2431-4156-882F-5F7877491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484DC2C-1DAB-4210-A39F-60C179C70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Start: 1</a:t>
            </a:r>
            <a:r>
              <a:rPr lang="nl-NL" baseline="30000" dirty="0"/>
              <a:t>ste</a:t>
            </a:r>
            <a:r>
              <a:rPr lang="nl-NL" dirty="0"/>
              <a:t> week van April</a:t>
            </a:r>
          </a:p>
          <a:p>
            <a:r>
              <a:rPr lang="nl-NL" dirty="0"/>
              <a:t>Einde: 21-25 mei</a:t>
            </a:r>
          </a:p>
          <a:p>
            <a:r>
              <a:rPr lang="nl-NL" dirty="0"/>
              <a:t>Verwerking in het register: 8 juni</a:t>
            </a:r>
          </a:p>
        </p:txBody>
      </p:sp>
      <p:pic>
        <p:nvPicPr>
          <p:cNvPr id="8" name="Picture 2" descr="Afbeeldingsresultaat voor datasets">
            <a:extLst>
              <a:ext uri="{FF2B5EF4-FFF2-40B4-BE49-F238E27FC236}">
                <a16:creationId xmlns:a16="http://schemas.microsoft.com/office/drawing/2014/main" id="{A56C9592-AA54-4B8D-BED2-FF797F87C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352" y="4345141"/>
            <a:ext cx="22479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Tijdelijke aanduiding voor inhoud 7">
            <a:extLst>
              <a:ext uri="{FF2B5EF4-FFF2-40B4-BE49-F238E27FC236}">
                <a16:creationId xmlns:a16="http://schemas.microsoft.com/office/drawing/2014/main" id="{1575CA1A-FFC8-4DFE-A933-FB5DC7CC5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3147" y="4247149"/>
            <a:ext cx="2610851" cy="261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84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36B3A2-01AA-46BE-9FD5-7CE36EA5B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Vermeldingen over Q1 2018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8253056-0D51-4349-BE7F-93D08BCF0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F431-4AFF-8F4F-8EE7-4D07E5F4A3A0}" type="datetime1">
              <a:rPr lang="nl-NL" smtClean="0"/>
              <a:pPr/>
              <a:t>16-3-2018</a:t>
            </a:fld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BA87AA1-F60F-4837-A366-61BE3CD2E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8</a:t>
            </a:fld>
            <a:endParaRPr lang="nl-NL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3DF9A38-1244-418B-842E-E78A749D7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Meer dataverzoeken</a:t>
            </a:r>
          </a:p>
          <a:p>
            <a:r>
              <a:rPr lang="nl-NL" dirty="0"/>
              <a:t>Aanvragen voor ondersteuning</a:t>
            </a:r>
          </a:p>
          <a:p>
            <a:endParaRPr lang="nl-NL" dirty="0"/>
          </a:p>
          <a:p>
            <a:r>
              <a:rPr lang="nl-NL" dirty="0"/>
              <a:t>Standaardisatie</a:t>
            </a:r>
          </a:p>
        </p:txBody>
      </p:sp>
    </p:spTree>
    <p:extLst>
      <p:ext uri="{BB962C8B-B14F-4D97-AF65-F5344CB8AC3E}">
        <p14:creationId xmlns:p14="http://schemas.microsoft.com/office/powerpoint/2010/main" val="1942574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BF7ADD-31BB-4DF5-81D2-BB7317FAC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Praktijkbeproeving ODS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B224B3-C1EA-4E80-9FB2-CFA83A402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750" y="2000250"/>
            <a:ext cx="7639050" cy="4470124"/>
          </a:xfrm>
        </p:spPr>
        <p:txBody>
          <a:bodyPr>
            <a:normAutofit/>
          </a:bodyPr>
          <a:lstStyle/>
          <a:p>
            <a:r>
              <a:rPr lang="nl-NL" dirty="0"/>
              <a:t>Focus op publicatie</a:t>
            </a:r>
          </a:p>
          <a:p>
            <a:r>
              <a:rPr lang="nl-NL" dirty="0"/>
              <a:t>Bijeenkomsten komende periode</a:t>
            </a:r>
          </a:p>
          <a:p>
            <a:r>
              <a:rPr lang="nl-NL" dirty="0"/>
              <a:t>Stembureaus</a:t>
            </a:r>
          </a:p>
          <a:p>
            <a:endParaRPr lang="nl-NL" dirty="0"/>
          </a:p>
          <a:p>
            <a:r>
              <a:rPr lang="nl-NL" dirty="0"/>
              <a:t>Contact: Sander Bakker of Antoine </a:t>
            </a:r>
            <a:r>
              <a:rPr lang="nl-NL" dirty="0" err="1"/>
              <a:t>Gribnau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2360BFF-A758-4EB8-91F0-5C1157CB2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F431-4AFF-8F4F-8EE7-4D07E5F4A3A0}" type="datetime1">
              <a:rPr lang="nl-NL" smtClean="0"/>
              <a:pPr/>
              <a:t>16-3-2018</a:t>
            </a:fld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4CE72C8-1480-478D-AF91-727801C88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DFF9-C627-294B-919A-68C9A476292C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1815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32241</TotalTime>
  <Words>581</Words>
  <Application>Microsoft Office PowerPoint</Application>
  <PresentationFormat>Diavoorstelling (4:3)</PresentationFormat>
  <Paragraphs>226</Paragraphs>
  <Slides>33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33</vt:i4>
      </vt:variant>
    </vt:vector>
  </HeadingPairs>
  <TitlesOfParts>
    <vt:vector size="37" baseType="lpstr">
      <vt:lpstr>Arial</vt:lpstr>
      <vt:lpstr>Calibri</vt:lpstr>
      <vt:lpstr>Verdana</vt:lpstr>
      <vt:lpstr>Office-thema</vt:lpstr>
      <vt:lpstr>PowerPoint-presentatie</vt:lpstr>
      <vt:lpstr>Programma</vt:lpstr>
      <vt:lpstr>16.30 afsluiting: borrel in de Skylounge (ZUID toren)!</vt:lpstr>
      <vt:lpstr>1. Introductie </vt:lpstr>
      <vt:lpstr>PowerPoint-presentatie</vt:lpstr>
      <vt:lpstr>Nieuwe datamanager</vt:lpstr>
      <vt:lpstr>Update &amp; Quality control</vt:lpstr>
      <vt:lpstr>Vermeldingen over Q1 2018</vt:lpstr>
      <vt:lpstr>Praktijkbeproeving ODS</vt:lpstr>
      <vt:lpstr>In de pijplijn voor 2018 </vt:lpstr>
      <vt:lpstr>Referentiegegevens</vt:lpstr>
      <vt:lpstr>Referentiedatasets?</vt:lpstr>
      <vt:lpstr>DCAT 1.1       </vt:lpstr>
      <vt:lpstr>Korte terugblik</vt:lpstr>
      <vt:lpstr>DCAT</vt:lpstr>
      <vt:lpstr>Aanpak DCAT-DONL</vt:lpstr>
      <vt:lpstr>Planning</vt:lpstr>
      <vt:lpstr>Planning</vt:lpstr>
      <vt:lpstr>Ontsluiting van Financiële data in drechtsteden  </vt:lpstr>
      <vt:lpstr>Open Data Maturity Report </vt:lpstr>
      <vt:lpstr>Pauze</vt:lpstr>
      <vt:lpstr>Doorontwikkeling databeleid in NEderland</vt:lpstr>
      <vt:lpstr>Ontwikkeling – 1e helft 2018</vt:lpstr>
      <vt:lpstr>Nationale (open) Data Agenda</vt:lpstr>
      <vt:lpstr>Ontwikkelprogramma data 2018 &gt;  Data infrastructuur 1</vt:lpstr>
      <vt:lpstr>Ontwikkelprogramma data 2018 &gt;  Data infrastructuur 2</vt:lpstr>
      <vt:lpstr>Ontwikkelprogramma data 2018 &gt; Focus op “Vitale data”</vt:lpstr>
      <vt:lpstr>PowerPoint-presentatie</vt:lpstr>
      <vt:lpstr>Ontwikkelprogramma data 2018 &gt;  Hergebruik stimuleren </vt:lpstr>
      <vt:lpstr>Wat denken jullie? </vt:lpstr>
      <vt:lpstr>Real time data in Dataplatform </vt:lpstr>
      <vt:lpstr>Linked open data in de praktijk </vt:lpstr>
      <vt:lpstr>Borrel in de Skylounge!</vt:lpstr>
    </vt:vector>
  </TitlesOfParts>
  <Company>VKB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VKB02</dc:creator>
  <cp:lastModifiedBy>Gebruiker</cp:lastModifiedBy>
  <cp:revision>320</cp:revision>
  <cp:lastPrinted>2015-02-09T08:08:43Z</cp:lastPrinted>
  <dcterms:created xsi:type="dcterms:W3CDTF">2014-01-28T08:04:45Z</dcterms:created>
  <dcterms:modified xsi:type="dcterms:W3CDTF">2018-03-16T10:06:11Z</dcterms:modified>
</cp:coreProperties>
</file>