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66" r:id="rId12"/>
    <p:sldId id="267" r:id="rId13"/>
    <p:sldId id="272" r:id="rId14"/>
    <p:sldId id="283" r:id="rId15"/>
    <p:sldId id="274" r:id="rId16"/>
    <p:sldId id="285" r:id="rId17"/>
    <p:sldId id="286" r:id="rId18"/>
    <p:sldId id="280" r:id="rId19"/>
    <p:sldId id="281" r:id="rId20"/>
    <p:sldId id="28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98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59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08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Jelle pakt over </a:t>
            </a: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1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1047750" y="2000250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ON_HEADER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overheid.nl/provinciale-high-value-datalijst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4882521" y="3311270"/>
            <a:ext cx="405017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047025" y="981575"/>
            <a:ext cx="76563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-NL" dirty="0"/>
              <a:t>Gebruikersbijeenkomst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-NL" dirty="0"/>
              <a:t>Data.overheid.nl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2390275" y="5051879"/>
            <a:ext cx="6331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r>
              <a:rPr lang="nl-NL" dirty="0"/>
              <a:t>Team Data.overheid.nl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</a:pPr>
            <a:r>
              <a:rPr lang="nl-NL" dirty="0"/>
              <a:t>12 April 2019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 Haag | 23 november 2018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E75C16-735B-465A-9E2F-F60C6E69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193280" cy="69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4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/>
        </p:nvSpPr>
        <p:spPr>
          <a:xfrm>
            <a:off x="4572000" y="2872154"/>
            <a:ext cx="880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999724-B698-4F7C-9465-C9585F39F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80" y="71120"/>
            <a:ext cx="4460240" cy="69040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2CE812-1D8E-48FF-8B12-07A94742B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573"/>
            <a:ext cx="8540890" cy="582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8184" y="-1043354"/>
            <a:ext cx="10808676" cy="102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327991" y="1181982"/>
            <a:ext cx="7354958" cy="1077218"/>
          </a:xfrm>
          <a:prstGeom prst="ellipse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6508131" y="2253438"/>
            <a:ext cx="263586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Dataset classificaties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Wat is er verder nieuw op </a:t>
            </a:r>
            <a:r>
              <a:rPr lang="nl-NL" dirty="0" err="1"/>
              <a:t>data.overheid</a:t>
            </a:r>
            <a:br>
              <a:rPr lang="nl-NL" dirty="0"/>
            </a:br>
            <a:endParaRPr dirty="0"/>
          </a:p>
        </p:txBody>
      </p:sp>
      <p:sp>
        <p:nvSpPr>
          <p:cNvPr id="203" name="Google Shape;203;p32"/>
          <p:cNvSpPr txBox="1"/>
          <p:nvPr/>
        </p:nvSpPr>
        <p:spPr>
          <a:xfrm>
            <a:off x="4937708" y="4396572"/>
            <a:ext cx="38861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Dataset landelijk dekkend?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2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Basisregistratie?</a:t>
            </a:r>
          </a:p>
        </p:txBody>
      </p:sp>
      <p:sp>
        <p:nvSpPr>
          <p:cNvPr id="204" name="Google Shape;204;p32"/>
          <p:cNvSpPr/>
          <p:nvPr/>
        </p:nvSpPr>
        <p:spPr>
          <a:xfrm>
            <a:off x="3618520" y="4504294"/>
            <a:ext cx="539262" cy="36933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4931754" y="1211623"/>
            <a:ext cx="36871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Value lijsten: </a:t>
            </a: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Gemeenten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Provincies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Waterschappen (i.o.)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RIJK (i.o.)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CD370B-D542-4650-B151-1D99DF83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4" y="1306645"/>
            <a:ext cx="2787015" cy="5165268"/>
          </a:xfrm>
          <a:prstGeom prst="rect">
            <a:avLst/>
          </a:prstGeom>
        </p:spPr>
      </p:pic>
      <p:sp>
        <p:nvSpPr>
          <p:cNvPr id="9" name="Google Shape;204;p32">
            <a:extLst>
              <a:ext uri="{FF2B5EF4-FFF2-40B4-BE49-F238E27FC236}">
                <a16:creationId xmlns:a16="http://schemas.microsoft.com/office/drawing/2014/main" id="{6FEB103D-2EAC-4097-844E-E66D0D163647}"/>
              </a:ext>
            </a:extLst>
          </p:cNvPr>
          <p:cNvSpPr/>
          <p:nvPr/>
        </p:nvSpPr>
        <p:spPr>
          <a:xfrm>
            <a:off x="3539977" y="3271237"/>
            <a:ext cx="539262" cy="36933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04;p32">
            <a:extLst>
              <a:ext uri="{FF2B5EF4-FFF2-40B4-BE49-F238E27FC236}">
                <a16:creationId xmlns:a16="http://schemas.microsoft.com/office/drawing/2014/main" id="{A3FB3B66-B5B2-43B0-9F95-FCE2692CD975}"/>
              </a:ext>
            </a:extLst>
          </p:cNvPr>
          <p:cNvSpPr/>
          <p:nvPr/>
        </p:nvSpPr>
        <p:spPr>
          <a:xfrm>
            <a:off x="3517753" y="2046000"/>
            <a:ext cx="539262" cy="36933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4;p32">
            <a:extLst>
              <a:ext uri="{FF2B5EF4-FFF2-40B4-BE49-F238E27FC236}">
                <a16:creationId xmlns:a16="http://schemas.microsoft.com/office/drawing/2014/main" id="{CDFD2BF3-201B-4777-A348-B70DD61DB3BB}"/>
              </a:ext>
            </a:extLst>
          </p:cNvPr>
          <p:cNvSpPr/>
          <p:nvPr/>
        </p:nvSpPr>
        <p:spPr>
          <a:xfrm>
            <a:off x="3633370" y="5737351"/>
            <a:ext cx="539262" cy="36933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2A67C-0009-4704-A9B7-2F1AE7E0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0" y="233807"/>
            <a:ext cx="8520600" cy="852900"/>
          </a:xfrm>
        </p:spPr>
        <p:txBody>
          <a:bodyPr/>
          <a:lstStyle/>
          <a:p>
            <a:r>
              <a:rPr lang="nl-NL" dirty="0"/>
              <a:t>Aansluiten op data.overheid.nl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6C23391-ADD9-44A0-95C9-6FF29EDB3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14</a:t>
            </a:fld>
            <a:endParaRPr lang="nl-NL"/>
          </a:p>
        </p:txBody>
      </p:sp>
      <p:pic>
        <p:nvPicPr>
          <p:cNvPr id="1026" name="Picture 2" descr="Afbeeldingsresultaat voor dnb">
            <a:extLst>
              <a:ext uri="{FF2B5EF4-FFF2-40B4-BE49-F238E27FC236}">
                <a16:creationId xmlns:a16="http://schemas.microsoft.com/office/drawing/2014/main" id="{45042372-71BB-41FA-878B-D36BBED5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8" y="1093156"/>
            <a:ext cx="5381957" cy="17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meente zwartewaterland">
            <a:extLst>
              <a:ext uri="{FF2B5EF4-FFF2-40B4-BE49-F238E27FC236}">
                <a16:creationId xmlns:a16="http://schemas.microsoft.com/office/drawing/2014/main" id="{5FE282BE-19E9-43D9-886C-6BD9CD98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1835"/>
            <a:ext cx="4289216" cy="16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gemeente arnhem">
            <a:extLst>
              <a:ext uri="{FF2B5EF4-FFF2-40B4-BE49-F238E27FC236}">
                <a16:creationId xmlns:a16="http://schemas.microsoft.com/office/drawing/2014/main" id="{8A0981D8-B491-4074-9E26-7C1A7447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8" y="2865636"/>
            <a:ext cx="3047047" cy="20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gemeente nijmegen">
            <a:extLst>
              <a:ext uri="{FF2B5EF4-FFF2-40B4-BE49-F238E27FC236}">
                <a16:creationId xmlns:a16="http://schemas.microsoft.com/office/drawing/2014/main" id="{77F3B25A-7C58-4BFE-ADB1-80DBCFE5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3" y="4443413"/>
            <a:ext cx="4284712" cy="15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gemeente amsterdam">
            <a:extLst>
              <a:ext uri="{FF2B5EF4-FFF2-40B4-BE49-F238E27FC236}">
                <a16:creationId xmlns:a16="http://schemas.microsoft.com/office/drawing/2014/main" id="{6BCBDF95-2F87-456B-BA6E-644BE166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0" y="5063327"/>
            <a:ext cx="4500930" cy="1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 de pijplijn 	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1047749" y="2000250"/>
            <a:ext cx="7808015" cy="412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700" dirty="0"/>
              <a:t>CBS/Kadaster samenwerking </a:t>
            </a:r>
            <a:endParaRPr dirty="0"/>
          </a:p>
          <a:p>
            <a:pPr marL="457200" lvl="0" indent="-440055" algn="l" rtl="0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 dirty="0"/>
              <a:t> Landelijke dekkende datasets</a:t>
            </a:r>
            <a:endParaRPr dirty="0"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 dirty="0"/>
              <a:t>Classificaties</a:t>
            </a:r>
            <a:endParaRPr dirty="0"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 dirty="0"/>
              <a:t>Referentiedatasets</a:t>
            </a:r>
            <a:endParaRPr dirty="0"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 dirty="0"/>
              <a:t>Groeperen datasets</a:t>
            </a:r>
            <a:endParaRPr dirty="0"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 dirty="0"/>
              <a:t>High Value datalijst RIJK</a:t>
            </a:r>
            <a:endParaRPr dirty="0"/>
          </a:p>
          <a:p>
            <a:pPr marL="457200" lvl="0" indent="-4400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AutoNum type="arabicPeriod"/>
            </a:pPr>
            <a:r>
              <a:rPr lang="nl-NL" sz="3330" dirty="0"/>
              <a:t>Toepassingen overzicht</a:t>
            </a:r>
            <a:endParaRPr dirty="0"/>
          </a:p>
          <a:p>
            <a:pPr marL="342900" lvl="0" indent="-10795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3700" dirty="0"/>
          </a:p>
          <a:p>
            <a:pPr marL="0" lvl="0" indent="0" algn="l" rtl="0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3700" dirty="0"/>
          </a:p>
          <a:p>
            <a:pPr marL="0" lvl="0" indent="0" algn="l" rtl="0">
              <a:lnSpc>
                <a:spcPct val="90000"/>
              </a:lnSpc>
              <a:spcBef>
                <a:spcPts val="740"/>
              </a:spcBef>
              <a:spcAft>
                <a:spcPts val="1600"/>
              </a:spcAft>
              <a:buClr>
                <a:schemeClr val="dk1"/>
              </a:buClr>
              <a:buSzPts val="3700"/>
              <a:buNone/>
            </a:pPr>
            <a:endParaRPr sz="3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FF031-EBAD-47E8-9296-2B8A4424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pijplijn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FF6A4D-B0F7-4BB3-A1BF-65EED85B8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 dirty="0"/>
              <a:t>Focus op </a:t>
            </a:r>
            <a:r>
              <a:rPr lang="nl-NL" sz="2800" dirty="0" err="1"/>
              <a:t>communities</a:t>
            </a:r>
            <a:r>
              <a:rPr lang="nl-NL" sz="2800" dirty="0"/>
              <a:t> van data</a:t>
            </a:r>
          </a:p>
          <a:p>
            <a:pPr marL="114300" indent="0">
              <a:buNone/>
            </a:pPr>
            <a:r>
              <a:rPr lang="nl-NL" sz="2800" dirty="0"/>
              <a:t>1. Hoe kan data.overheid.nl deze </a:t>
            </a:r>
            <a:r>
              <a:rPr lang="nl-NL" sz="2800" dirty="0" err="1"/>
              <a:t>communities</a:t>
            </a:r>
            <a:r>
              <a:rPr lang="nl-NL" sz="2800" dirty="0"/>
              <a:t> het beste ondersteunen?</a:t>
            </a:r>
          </a:p>
          <a:p>
            <a:pPr marL="114300" indent="0">
              <a:buNone/>
            </a:pPr>
            <a:r>
              <a:rPr lang="nl-NL" sz="2800" dirty="0"/>
              <a:t>2. Wat wil de </a:t>
            </a:r>
            <a:r>
              <a:rPr lang="nl-NL" sz="2800" dirty="0" err="1"/>
              <a:t>hergebruiker</a:t>
            </a:r>
            <a:r>
              <a:rPr lang="nl-NL" sz="2800" dirty="0"/>
              <a:t>?</a:t>
            </a:r>
          </a:p>
          <a:p>
            <a:pPr marL="114300" indent="0">
              <a:buNone/>
            </a:pPr>
            <a:endParaRPr lang="nl-NL" sz="2800" dirty="0"/>
          </a:p>
          <a:p>
            <a:pPr marL="114300" indent="0">
              <a:buNone/>
            </a:pPr>
            <a:endParaRPr lang="nl-NL" sz="2800" dirty="0"/>
          </a:p>
          <a:p>
            <a:r>
              <a:rPr lang="nl-NL" sz="2800" dirty="0"/>
              <a:t>Meer inzicht in de data geven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9AE1B-5DE8-4953-B996-5E30CEC65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04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BFBCF-DFBB-4FDA-ADB9-4F6AAD77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Provinciaal landelijk subsidieregister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C4B000-5BC6-47A6-BEEA-C3347810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1604010"/>
            <a:ext cx="7943850" cy="4898390"/>
          </a:xfrm>
        </p:spPr>
        <p:txBody>
          <a:bodyPr/>
          <a:lstStyle/>
          <a:p>
            <a:r>
              <a:rPr lang="nl-NL" sz="2000" dirty="0"/>
              <a:t>Zeven kerntaken van een provincie:</a:t>
            </a:r>
          </a:p>
          <a:p>
            <a:pPr marL="114300" indent="0">
              <a:buNone/>
            </a:pPr>
            <a:r>
              <a:rPr lang="nl-NL" sz="2000" b="1" dirty="0"/>
              <a:t>1. Duurzame ruimtelijke ontwikkeling, waaronder waterbeheer</a:t>
            </a:r>
          </a:p>
          <a:p>
            <a:pPr marL="114300" indent="0">
              <a:buNone/>
            </a:pPr>
            <a:r>
              <a:rPr lang="nl-NL" sz="2000" b="1" dirty="0"/>
              <a:t>2. Milieu, energie en klimaat</a:t>
            </a:r>
          </a:p>
          <a:p>
            <a:pPr marL="114300" indent="0">
              <a:buNone/>
            </a:pPr>
            <a:r>
              <a:rPr lang="nl-NL" sz="2000" b="1" dirty="0"/>
              <a:t>3. Vitaal platteland, natuurbeheer &amp; ontwikkeling natuurgebieden</a:t>
            </a:r>
          </a:p>
          <a:p>
            <a:pPr marL="114300" indent="0">
              <a:buNone/>
            </a:pPr>
            <a:r>
              <a:rPr lang="nl-NL" sz="2000" b="1" dirty="0"/>
              <a:t>4. Regionale bereikbaarheid en regionaal openbaar vervoer</a:t>
            </a:r>
          </a:p>
          <a:p>
            <a:pPr marL="114300" indent="0">
              <a:buNone/>
            </a:pPr>
            <a:r>
              <a:rPr lang="nl-NL" sz="2000" b="1" dirty="0"/>
              <a:t>5. Regionale economie</a:t>
            </a:r>
          </a:p>
          <a:p>
            <a:pPr marL="114300" indent="0">
              <a:buNone/>
            </a:pPr>
            <a:r>
              <a:rPr lang="nl-NL" sz="2000" b="1" dirty="0"/>
              <a:t>6. Culturele infrastructuur en monumentenzorg</a:t>
            </a:r>
          </a:p>
          <a:p>
            <a:pPr marL="114300" indent="0">
              <a:buNone/>
            </a:pPr>
            <a:r>
              <a:rPr lang="nl-NL" sz="2000" b="1" dirty="0"/>
              <a:t>7. Kwaliteit van het openbaar bestuur</a:t>
            </a:r>
          </a:p>
          <a:p>
            <a:pPr marL="114300" indent="0">
              <a:buNone/>
            </a:pPr>
            <a:endParaRPr lang="nl-NL" sz="2000" b="1" dirty="0"/>
          </a:p>
          <a:p>
            <a:pPr marL="114300" indent="0">
              <a:buNone/>
            </a:pPr>
            <a:endParaRPr lang="nl-NL" sz="2000" b="1" dirty="0"/>
          </a:p>
          <a:p>
            <a:pPr marL="114300" indent="0">
              <a:buNone/>
            </a:pPr>
            <a:r>
              <a:rPr lang="nl-NL" sz="2000" b="1" dirty="0">
                <a:hlinkClick r:id="rId2"/>
              </a:rPr>
              <a:t>High </a:t>
            </a:r>
            <a:r>
              <a:rPr lang="nl-NL" sz="2000" b="1" dirty="0" err="1">
                <a:hlinkClick r:id="rId2"/>
              </a:rPr>
              <a:t>value</a:t>
            </a:r>
            <a:r>
              <a:rPr lang="nl-NL" sz="2000" b="1" dirty="0">
                <a:hlinkClick r:id="rId2"/>
              </a:rPr>
              <a:t> datalijst voor provincies</a:t>
            </a:r>
            <a:endParaRPr lang="nl-NL" sz="2000" b="1" dirty="0"/>
          </a:p>
          <a:p>
            <a:pPr marL="114300" indent="0">
              <a:buNone/>
            </a:pPr>
            <a:endParaRPr lang="nl-NL" sz="2000" b="1" dirty="0"/>
          </a:p>
          <a:p>
            <a:pPr marL="11430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CFD2CE-A742-409E-A460-E696D7B8CD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29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13.00 - 13.10 	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13.10 – 13.15	</a:t>
            </a:r>
            <a:r>
              <a:rPr lang="nl-NL" sz="2000" dirty="0">
                <a:solidFill>
                  <a:schemeClr val="accent5"/>
                </a:solidFill>
              </a:rPr>
              <a:t>Eline </a:t>
            </a:r>
            <a:r>
              <a:rPr lang="nl-NL" sz="2000" dirty="0" err="1">
                <a:solidFill>
                  <a:schemeClr val="accent5"/>
                </a:solidFill>
              </a:rPr>
              <a:t>Arriens</a:t>
            </a:r>
            <a:r>
              <a:rPr lang="nl-NL" sz="2000" dirty="0">
                <a:solidFill>
                  <a:schemeClr val="accent5"/>
                </a:solidFill>
              </a:rPr>
              <a:t> &amp; Marit Blank (EDP) – EU </a:t>
            </a:r>
            <a:r>
              <a:rPr lang="nl-NL" sz="2000" dirty="0" err="1">
                <a:solidFill>
                  <a:schemeClr val="accent5"/>
                </a:solidFill>
              </a:rPr>
              <a:t>Datathon</a:t>
            </a:r>
            <a:r>
              <a:rPr lang="nl-NL" sz="2000" dirty="0">
                <a:solidFill>
                  <a:schemeClr val="accent5"/>
                </a:solidFill>
              </a:rPr>
              <a:t> </a:t>
            </a:r>
            <a:endParaRPr dirty="0">
              <a:solidFill>
                <a:schemeClr val="accent5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13.15 - 13.45 	Gert </a:t>
            </a:r>
            <a:r>
              <a:rPr lang="nl-NL" sz="2000" dirty="0" err="1"/>
              <a:t>Meeder</a:t>
            </a:r>
            <a:r>
              <a:rPr lang="nl-NL" sz="2000" dirty="0"/>
              <a:t> &amp; Raymond </a:t>
            </a:r>
            <a:r>
              <a:rPr lang="nl-NL" sz="2000" dirty="0" err="1"/>
              <a:t>Chaudron</a:t>
            </a:r>
            <a:r>
              <a:rPr lang="nl-NL" sz="2000" dirty="0"/>
              <a:t> (De 					Nederlandsche Bank) – Open data bij DNB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13.45 - 14.00 	Verplaatsen naar workshopzalen	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14.00 - 14.45 	Workshopronde 1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b="1" dirty="0"/>
              <a:t>14.45 - 15.00		Pauze/verplaatsen naar workshopzalen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15.00 - 15.45 	Workshopronde 2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15.45 - 16.00 	Verplaatsen naar Oostvaardersplassenzaal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16.00 - 16.25 	Afsluiting, </a:t>
            </a:r>
            <a:r>
              <a:rPr lang="nl-NL" sz="2000" dirty="0" err="1"/>
              <a:t>wrap</a:t>
            </a:r>
            <a:r>
              <a:rPr lang="nl-NL" sz="2000" dirty="0"/>
              <a:t>-up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15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1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1047675" y="1856275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Gerard den Heyer (CTGB/NVWA)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nl-NL" sz="3000" dirty="0"/>
              <a:t>    Open data en </a:t>
            </a:r>
            <a:r>
              <a:rPr lang="nl-NL" sz="3000" dirty="0" err="1"/>
              <a:t>API’s</a:t>
            </a:r>
            <a:r>
              <a:rPr lang="nl-NL" sz="3000" dirty="0"/>
              <a:t> - </a:t>
            </a:r>
            <a:r>
              <a:rPr lang="nl-NL" sz="3000" b="1" dirty="0"/>
              <a:t>Betuwezaal (Merel)</a:t>
            </a:r>
            <a:endParaRPr sz="30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Richard de Boer (Oberon)</a:t>
            </a:r>
            <a:br>
              <a:rPr lang="nl-NL" sz="3000" dirty="0"/>
            </a:br>
            <a:r>
              <a:rPr lang="nl-NL" sz="3000" dirty="0"/>
              <a:t>Toepassing open data  - </a:t>
            </a:r>
            <a:r>
              <a:rPr lang="nl-NL" sz="3000" b="1" dirty="0"/>
              <a:t>Peelzaal (Merel)</a:t>
            </a:r>
            <a:endParaRPr sz="30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Jelle Verburg (KOOP)</a:t>
            </a:r>
            <a:br>
              <a:rPr lang="nl-NL" sz="3000" dirty="0"/>
            </a:br>
            <a:r>
              <a:rPr lang="nl-NL" sz="3000" dirty="0"/>
              <a:t>Impact open data </a:t>
            </a:r>
            <a:r>
              <a:rPr lang="nl-NL" sz="3000" b="1" dirty="0"/>
              <a:t>Oostvaardersplassenzaal</a:t>
            </a:r>
            <a:endParaRPr sz="3000" b="1" dirty="0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81576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13.00 - 13.10 	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13.10 – 13.15	Eline </a:t>
            </a:r>
            <a:r>
              <a:rPr lang="nl-NL" sz="2000" dirty="0" err="1"/>
              <a:t>Arriens</a:t>
            </a:r>
            <a:r>
              <a:rPr lang="nl-NL" sz="2000" dirty="0"/>
              <a:t> &amp; Marit Blank (EDP) – EU </a:t>
            </a:r>
            <a:r>
              <a:rPr lang="nl-NL" sz="2000" dirty="0" err="1"/>
              <a:t>Datathon</a:t>
            </a:r>
            <a:r>
              <a:rPr lang="nl-NL" sz="2000" dirty="0"/>
              <a:t> 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13.15 - 13.45 	Gert </a:t>
            </a:r>
            <a:r>
              <a:rPr lang="nl-NL" sz="2000" dirty="0" err="1"/>
              <a:t>Meeder</a:t>
            </a:r>
            <a:r>
              <a:rPr lang="nl-NL" sz="2000" dirty="0"/>
              <a:t> &amp; Raymond </a:t>
            </a:r>
            <a:r>
              <a:rPr lang="nl-NL" sz="2000" dirty="0" err="1"/>
              <a:t>Chaudron</a:t>
            </a:r>
            <a:r>
              <a:rPr lang="nl-NL" sz="2000" dirty="0"/>
              <a:t> (De 					Nederlandsche Bank) – Open data bij DNB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13.45 - 14.00 	Verplaatsen naar workshopzalen	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14.00 - 14.45 	Workshopronde 1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b="1" dirty="0"/>
              <a:t>14.45 - 15.00		Pauze/verplaatsen naar workshopzalen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15.00 - 15.45 	Workshopronde 2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15.45 - 16.00 	Verplaatsen naar Oostvaardersplassenzaal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16.00 - 16.25 	Afsluiting, </a:t>
            </a:r>
            <a:r>
              <a:rPr lang="nl-NL" sz="2000" dirty="0" err="1"/>
              <a:t>wrap</a:t>
            </a:r>
            <a:r>
              <a:rPr lang="nl-NL" sz="2000" dirty="0"/>
              <a:t>-up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2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047750" y="1589942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 err="1"/>
              <a:t>Agethe</a:t>
            </a:r>
            <a:r>
              <a:rPr lang="nl-NL" sz="3000" dirty="0"/>
              <a:t> </a:t>
            </a:r>
            <a:r>
              <a:rPr lang="nl-NL" sz="3000" dirty="0" err="1"/>
              <a:t>Derkse</a:t>
            </a:r>
            <a:r>
              <a:rPr lang="nl-NL" sz="3000" dirty="0"/>
              <a:t> &amp; Willem ter Berg (gemeente Nijmegen) Open data in Nijmegen - </a:t>
            </a:r>
            <a:r>
              <a:rPr lang="nl-NL" sz="3000" b="1" dirty="0"/>
              <a:t>Betuwezaal (Merel/Jelle)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 err="1"/>
              <a:t>Xaviro</a:t>
            </a:r>
            <a:r>
              <a:rPr lang="nl-NL" sz="3000" dirty="0"/>
              <a:t> </a:t>
            </a:r>
            <a:r>
              <a:rPr lang="nl-NL" sz="3000" dirty="0" err="1"/>
              <a:t>Jokhoe</a:t>
            </a:r>
            <a:r>
              <a:rPr lang="nl-NL" sz="3000" dirty="0"/>
              <a:t> (</a:t>
            </a:r>
            <a:r>
              <a:rPr lang="nl-NL" sz="3000" dirty="0" err="1"/>
              <a:t>Flamengo</a:t>
            </a:r>
            <a:r>
              <a:rPr lang="nl-NL" sz="3000" dirty="0"/>
              <a:t> Report)- Toepassing open data -  </a:t>
            </a:r>
            <a:r>
              <a:rPr lang="nl-NL" sz="3000" b="1" dirty="0"/>
              <a:t>Peelzaal (Merel)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Eva Hendricks &amp; Marcel Hopman (Min. BZK) Herziening van de PSI Directive - </a:t>
            </a:r>
            <a:r>
              <a:rPr lang="nl-NL" sz="3000" b="1" dirty="0"/>
              <a:t>Oostvaardersplassenzaal (Jelle)</a:t>
            </a:r>
            <a:endParaRPr sz="3000" b="1" dirty="0"/>
          </a:p>
          <a:p>
            <a:pPr marL="342900" lvl="0" indent="-107950" algn="l" rtl="0">
              <a:lnSpc>
                <a:spcPct val="100000"/>
              </a:lnSpc>
              <a:spcBef>
                <a:spcPts val="740"/>
              </a:spcBef>
              <a:spcAft>
                <a:spcPts val="1600"/>
              </a:spcAft>
              <a:buClr>
                <a:schemeClr val="dk1"/>
              </a:buClr>
              <a:buSzPts val="3700"/>
              <a:buNone/>
            </a:pPr>
            <a:endParaRPr sz="3000" dirty="0"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4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89128" y="371475"/>
            <a:ext cx="79562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NL" sz="4000"/>
              <a:t>16.30 afsluiting: borrel in de Skylounge (Noord toren)!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949" y="1907462"/>
            <a:ext cx="7274651" cy="40919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1" name="Google Shape;111;p18"/>
          <p:cNvSpPr/>
          <p:nvPr/>
        </p:nvSpPr>
        <p:spPr>
          <a:xfrm>
            <a:off x="2262000" y="5156750"/>
            <a:ext cx="4620000" cy="1502100"/>
          </a:xfrm>
          <a:prstGeom prst="rect">
            <a:avLst/>
          </a:prstGeom>
          <a:gradFill>
            <a:gsLst>
              <a:gs pos="0">
                <a:srgbClr val="CB6008"/>
              </a:gs>
              <a:gs pos="48000">
                <a:srgbClr val="F6984A"/>
              </a:gs>
              <a:gs pos="100000">
                <a:srgbClr val="FABF8E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Oud en vertrouwd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1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1047675" y="1856275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Gerard den Heyer (CTGB/NVWA)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nl-NL" sz="3000" dirty="0"/>
              <a:t>    Open data en </a:t>
            </a:r>
            <a:r>
              <a:rPr lang="nl-NL" sz="3000" dirty="0" err="1"/>
              <a:t>API’s</a:t>
            </a:r>
            <a:r>
              <a:rPr lang="nl-NL" sz="3000" dirty="0"/>
              <a:t> - </a:t>
            </a:r>
            <a:r>
              <a:rPr lang="nl-NL" sz="3000" b="1" dirty="0"/>
              <a:t>Betuwezaal (Merel)</a:t>
            </a:r>
            <a:endParaRPr sz="30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Richard de Boer (Oberon)</a:t>
            </a:r>
            <a:br>
              <a:rPr lang="nl-NL" sz="3000" dirty="0"/>
            </a:br>
            <a:r>
              <a:rPr lang="nl-NL" sz="3000" dirty="0"/>
              <a:t>Toepassing open data  - </a:t>
            </a:r>
            <a:r>
              <a:rPr lang="nl-NL" sz="3000" b="1" dirty="0"/>
              <a:t>Peelzaal (Merel)</a:t>
            </a:r>
            <a:endParaRPr sz="3000" b="1" dirty="0"/>
          </a:p>
          <a:p>
            <a:pPr marL="34290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Jelle Verburg (KOOP)</a:t>
            </a:r>
            <a:br>
              <a:rPr lang="nl-NL" sz="3000" dirty="0"/>
            </a:br>
            <a:r>
              <a:rPr lang="nl-NL" sz="3000" dirty="0"/>
              <a:t>Impact open data </a:t>
            </a:r>
            <a:r>
              <a:rPr lang="nl-NL" sz="3000" b="1" dirty="0"/>
              <a:t>Oostvaardersplassenzaal</a:t>
            </a:r>
            <a:endParaRPr sz="3000" b="1" dirty="0"/>
          </a:p>
          <a:p>
            <a:pPr marL="342900" lvl="0" indent="-88900" algn="l" rtl="0"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4000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Indeling Workshopronde 2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047750" y="1589942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 err="1"/>
              <a:t>Agethe</a:t>
            </a:r>
            <a:r>
              <a:rPr lang="nl-NL" sz="3000" dirty="0"/>
              <a:t> </a:t>
            </a:r>
            <a:r>
              <a:rPr lang="nl-NL" sz="3000" dirty="0" err="1"/>
              <a:t>Derkse</a:t>
            </a:r>
            <a:r>
              <a:rPr lang="nl-NL" sz="3000" dirty="0"/>
              <a:t> &amp; Willem ter Berg (gemeente Nijmegen) Open data in Nijmegen - </a:t>
            </a:r>
            <a:r>
              <a:rPr lang="nl-NL" sz="3000" b="1" dirty="0"/>
              <a:t>Betuwezaal (Merel/Jelle)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 err="1"/>
              <a:t>Xaviro</a:t>
            </a:r>
            <a:r>
              <a:rPr lang="nl-NL" sz="3000" dirty="0"/>
              <a:t> </a:t>
            </a:r>
            <a:r>
              <a:rPr lang="nl-NL" sz="3000" dirty="0" err="1"/>
              <a:t>Jokhoe</a:t>
            </a:r>
            <a:r>
              <a:rPr lang="nl-NL" sz="3000" dirty="0"/>
              <a:t> (</a:t>
            </a:r>
            <a:r>
              <a:rPr lang="nl-NL" sz="3000" dirty="0" err="1"/>
              <a:t>Flamengo</a:t>
            </a:r>
            <a:r>
              <a:rPr lang="nl-NL" sz="3000" dirty="0"/>
              <a:t> Report)- Toepassing open data   </a:t>
            </a:r>
            <a:r>
              <a:rPr lang="nl-NL" sz="3000" b="1" dirty="0"/>
              <a:t>Peelzaal (Merel)</a:t>
            </a:r>
            <a:br>
              <a:rPr lang="nl-NL" sz="3000" b="1" dirty="0"/>
            </a:br>
            <a:endParaRPr sz="3000" b="1" dirty="0"/>
          </a:p>
          <a:p>
            <a:pPr marL="342900" lvl="0" indent="-2984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nl-NL" sz="3000" dirty="0"/>
              <a:t>Eva Hendricks &amp; Marcel Hopman (Min. BZK) Herziening van de PSI Directive </a:t>
            </a:r>
            <a:r>
              <a:rPr lang="nl-NL" sz="3000" b="1" dirty="0"/>
              <a:t>Oostvaardersplassenzaal (Jelle)</a:t>
            </a:r>
            <a:endParaRPr sz="3000" b="1" dirty="0"/>
          </a:p>
          <a:p>
            <a:pPr marL="342900" lvl="0" indent="-107950" algn="l" rtl="0">
              <a:lnSpc>
                <a:spcPct val="100000"/>
              </a:lnSpc>
              <a:spcBef>
                <a:spcPts val="740"/>
              </a:spcBef>
              <a:spcAft>
                <a:spcPts val="1600"/>
              </a:spcAft>
              <a:buClr>
                <a:schemeClr val="dk1"/>
              </a:buClr>
              <a:buSzPts val="3700"/>
              <a:buNone/>
            </a:pPr>
            <a:endParaRPr sz="3000" dirty="0"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NL"/>
              <a:t>1. INTRODUCTIE</a:t>
            </a:r>
            <a:br>
              <a:rPr lang="nl-NL"/>
            </a:b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888888"/>
              </a:buClr>
              <a:buSzPts val="2000"/>
              <a:buNone/>
            </a:pPr>
            <a:r>
              <a:rPr lang="nl-NL" dirty="0"/>
              <a:t>Jelle Verburg (data.overheid.nl)</a:t>
            </a:r>
            <a:endParaRPr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668" y="537250"/>
            <a:ext cx="9000600" cy="52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B3FE4DB-1E50-4344-B671-F2BD449C4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0"/>
            <a:ext cx="8808720" cy="70365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5298831" y="2954215"/>
            <a:ext cx="12391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327E71-0E85-4FF8-A581-67FB2C1E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-62655"/>
            <a:ext cx="8178800" cy="69833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338</Words>
  <Application>Microsoft Office PowerPoint</Application>
  <PresentationFormat>Diavoorstelling (4:3)</PresentationFormat>
  <Paragraphs>105</Paragraphs>
  <Slides>20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Lato</vt:lpstr>
      <vt:lpstr>Arial</vt:lpstr>
      <vt:lpstr>Raleway</vt:lpstr>
      <vt:lpstr>Calibri</vt:lpstr>
      <vt:lpstr>Verdana</vt:lpstr>
      <vt:lpstr>Swiss</vt:lpstr>
      <vt:lpstr>Gebruikersbijeenkomst Data.overheid.nl  </vt:lpstr>
      <vt:lpstr>Programma</vt:lpstr>
      <vt:lpstr>16.30 afsluiting: borrel in de Skylounge (Noord toren)!</vt:lpstr>
      <vt:lpstr>Indeling Workshopronde 1</vt:lpstr>
      <vt:lpstr>Indeling Workshopronde 2</vt:lpstr>
      <vt:lpstr>1. INTRODUCTIE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is er verder nieuw op data.overheid </vt:lpstr>
      <vt:lpstr>Aansluiten op data.overheid.nl</vt:lpstr>
      <vt:lpstr>In de pijplijn  </vt:lpstr>
      <vt:lpstr>In de pijplijn</vt:lpstr>
      <vt:lpstr>Provinciaal landelijk subsidieregister</vt:lpstr>
      <vt:lpstr>Programma</vt:lpstr>
      <vt:lpstr>Indeling Workshopronde 1</vt:lpstr>
      <vt:lpstr>Indeling Workshopronde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Gebruikersbijeenkomst Data.overheid.nl</dc:title>
  <dc:creator>Gebruiker</dc:creator>
  <cp:lastModifiedBy>Gebruiker</cp:lastModifiedBy>
  <cp:revision>11</cp:revision>
  <dcterms:modified xsi:type="dcterms:W3CDTF">2019-04-11T09:53:24Z</dcterms:modified>
</cp:coreProperties>
</file>