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0"/>
  </p:notesMasterIdLst>
  <p:sldIdLst>
    <p:sldId id="260" r:id="rId6"/>
    <p:sldId id="258" r:id="rId7"/>
    <p:sldId id="261" r:id="rId8"/>
    <p:sldId id="262" r:id="rId9"/>
    <p:sldId id="269" r:id="rId10"/>
    <p:sldId id="273" r:id="rId11"/>
    <p:sldId id="263" r:id="rId12"/>
    <p:sldId id="264" r:id="rId13"/>
    <p:sldId id="270" r:id="rId14"/>
    <p:sldId id="271" r:id="rId15"/>
    <p:sldId id="265" r:id="rId16"/>
    <p:sldId id="272" r:id="rId17"/>
    <p:sldId id="266" r:id="rId18"/>
    <p:sldId id="274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dron, R.F.D.D. (Raymond) (STAT_OFIS)" initials="R.F.D.D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3" autoAdjust="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D9906-45FA-4C18-94E7-F9281F8F5156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BA3C1-AB6C-4904-ADF4-D5D52F6319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4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Stat website van DNB</a:t>
            </a:r>
          </a:p>
          <a:p>
            <a:pPr marL="171450" indent="-171450">
              <a:buFontTx/>
              <a:buChar char="-"/>
            </a:pPr>
            <a:r>
              <a:rPr lang="nl-NL" dirty="0"/>
              <a:t>Een</a:t>
            </a:r>
            <a:r>
              <a:rPr lang="nl-NL" baseline="0" dirty="0"/>
              <a:t> belangrijk product </a:t>
            </a:r>
            <a:r>
              <a:rPr lang="nl-NL" baseline="0" dirty="0" err="1"/>
              <a:t>bijv</a:t>
            </a:r>
            <a:r>
              <a:rPr lang="nl-NL" baseline="0" dirty="0"/>
              <a:t> BB</a:t>
            </a: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Maar ook Data</a:t>
            </a:r>
            <a:r>
              <a:rPr lang="nl-NL" baseline="0" dirty="0"/>
              <a:t> die bijvoorbeeld door pensioenfondsen gebruikt wordt, of wisselkoersdata </a:t>
            </a:r>
            <a:r>
              <a:rPr lang="nl-NL" baseline="0" dirty="0" err="1"/>
              <a:t>tbv</a:t>
            </a:r>
            <a:r>
              <a:rPr lang="nl-NL" baseline="0" dirty="0"/>
              <a:t> contracten/facturatie. Dekkingsgraden </a:t>
            </a:r>
            <a:r>
              <a:rPr lang="nl-NL" baseline="0" dirty="0" err="1"/>
              <a:t>indiv</a:t>
            </a:r>
            <a:r>
              <a:rPr lang="nl-NL" baseline="0" dirty="0"/>
              <a:t>. Instellingen interessant voor consumenten?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Veel afnemers die de data weer doorleveren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Ook collega </a:t>
            </a:r>
            <a:r>
              <a:rPr lang="nl-NL" baseline="0" dirty="0" err="1"/>
              <a:t>DNBers</a:t>
            </a:r>
            <a:r>
              <a:rPr lang="nl-NL" baseline="0" dirty="0"/>
              <a:t> die economisch onderzoek doen</a:t>
            </a:r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A3C1-AB6C-4904-ADF4-D5D52F6319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0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Foto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"/>
            <a:ext cx="12192000" cy="6855684"/>
          </a:xfrm>
          <a:prstGeom prst="rect">
            <a:avLst/>
          </a:prstGeom>
        </p:spPr>
      </p:pic>
      <p:pic>
        <p:nvPicPr>
          <p:cNvPr id="10" name="Picture 2" descr="R:\Projecten\372_TID_DNB_DIRECT\van_tid\20160712_logos\DNB_merkteken_pos_eurosysteemwit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" y="4760223"/>
            <a:ext cx="3249600" cy="10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 bwMode="gray">
          <a:xfrm>
            <a:off x="422440" y="2235265"/>
            <a:ext cx="8673613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68800" rIns="268800" rtlCol="0" anchor="ctr"/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2443" y="2830848"/>
            <a:ext cx="8673611" cy="610184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rgbClr val="EAE7F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2442" y="3441627"/>
            <a:ext cx="8673612" cy="665152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5000"/>
              </a:lnSpc>
              <a:buNone/>
              <a:defRPr sz="3333" b="0">
                <a:solidFill>
                  <a:srgbClr val="EAE7F4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423333" y="4038345"/>
            <a:ext cx="8672720" cy="6096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5000"/>
              </a:lnSpc>
              <a:buNone/>
              <a:defRPr sz="3333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dirty="0"/>
              <a:t>Klik om de auteur en datum in te typen.</a:t>
            </a:r>
          </a:p>
        </p:txBody>
      </p:sp>
      <p:sp>
        <p:nvSpPr>
          <p:cNvPr id="11" name="dnbmarking"/>
          <p:cNvSpPr txBox="1"/>
          <p:nvPr/>
        </p:nvSpPr>
        <p:spPr>
          <a:xfrm>
            <a:off x="541867" y="875977"/>
            <a:ext cx="2656552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33">
                <a:solidFill>
                  <a:srgbClr val="454E55"/>
                </a:solidFill>
              </a:rPr>
              <a:t> </a:t>
            </a:r>
            <a:endParaRPr lang="nl-NL" sz="933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4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gray">
          <a:xfrm>
            <a:off x="422439" y="2202313"/>
            <a:ext cx="867360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68800" rIns="268800" rtlCol="0" anchor="ctr"/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25580" y="2822108"/>
            <a:ext cx="8673600" cy="694091"/>
          </a:xfrm>
          <a:prstGeom prst="rect">
            <a:avLst/>
          </a:prstGeom>
        </p:spPr>
        <p:txBody>
          <a:bodyPr lIns="201600" rIns="201600" anchor="t" anchorCtr="0">
            <a:normAutofit/>
          </a:bodyPr>
          <a:lstStyle>
            <a:lvl1pPr>
              <a:defRPr sz="5000">
                <a:solidFill>
                  <a:srgbClr val="EAE7F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4631" y="3529263"/>
            <a:ext cx="8673600" cy="288592"/>
          </a:xfrm>
          <a:prstGeom prst="rect">
            <a:avLst/>
          </a:prstGeom>
        </p:spPr>
        <p:txBody>
          <a:bodyPr lIns="201600" rIns="201600">
            <a:normAutofit/>
          </a:bodyPr>
          <a:lstStyle>
            <a:lvl1pPr marL="0" indent="0">
              <a:buNone/>
              <a:defRPr sz="3333" b="0">
                <a:solidFill>
                  <a:srgbClr val="EAE7F4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90132" y="6374971"/>
            <a:ext cx="175224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A7A76D-36FE-4DE8-8A37-2811D7B847AA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43" y="6374251"/>
            <a:ext cx="600802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5745" y="6374400"/>
            <a:ext cx="804424" cy="24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D63082F-718E-400A-9B30-6A029E6B6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82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3600" y="316800"/>
            <a:ext cx="11424000" cy="674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3600" y="1464000"/>
            <a:ext cx="11404800" cy="449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890132" y="6374971"/>
            <a:ext cx="175224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A7A76D-36FE-4DE8-8A37-2811D7B847AA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43" y="6374251"/>
            <a:ext cx="600802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5745" y="6374400"/>
            <a:ext cx="804424" cy="24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D63082F-718E-400A-9B30-6A029E6B6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51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00" y="316800"/>
            <a:ext cx="11424000" cy="674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3601" y="1465200"/>
            <a:ext cx="11404700" cy="4496400"/>
          </a:xfrm>
        </p:spPr>
        <p:txBody>
          <a:bodyPr/>
          <a:lstStyle>
            <a:lvl1pPr marL="457189" indent="-457189">
              <a:lnSpc>
                <a:spcPts val="4600"/>
              </a:lnSpc>
              <a:buSzPct val="125000"/>
              <a:buFont typeface="Wingdings" panose="05000000000000000000" pitchFamily="2" charset="2"/>
              <a:buChar char="§"/>
              <a:defRPr lang="nl-NL" sz="3067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0360" indent="-476239">
              <a:lnSpc>
                <a:spcPts val="4600"/>
              </a:lnSpc>
              <a:buFont typeface="Wingdings" panose="05000000000000000000" pitchFamily="2" charset="2"/>
              <a:buChar char="§"/>
              <a:defRPr sz="3067" b="0">
                <a:solidFill>
                  <a:schemeClr val="tx1"/>
                </a:solidFill>
              </a:defRPr>
            </a:lvl2pPr>
            <a:lvl3pPr marL="1441415" indent="-491054">
              <a:lnSpc>
                <a:spcPts val="4600"/>
              </a:lnSpc>
              <a:defRPr sz="3067" b="0">
                <a:solidFill>
                  <a:schemeClr val="tx1"/>
                </a:solidFill>
              </a:defRPr>
            </a:lvl3pPr>
            <a:lvl4pPr marL="1915536" indent="-474121">
              <a:lnSpc>
                <a:spcPts val="4600"/>
              </a:lnSpc>
              <a:defRPr sz="3067" b="0">
                <a:solidFill>
                  <a:schemeClr val="tx1"/>
                </a:solidFill>
              </a:defRPr>
            </a:lvl4pPr>
            <a:lvl5pPr marL="2391774" indent="-476239">
              <a:lnSpc>
                <a:spcPts val="4600"/>
              </a:lnSpc>
              <a:defRPr sz="30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90132" y="6374971"/>
            <a:ext cx="175224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A7A76D-36FE-4DE8-8A37-2811D7B847AA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43" y="6374251"/>
            <a:ext cx="600802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5745" y="6374400"/>
            <a:ext cx="804424" cy="24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D63082F-718E-400A-9B30-6A029E6B6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461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ub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03" y="316800"/>
            <a:ext cx="11424000" cy="402216"/>
          </a:xfrm>
          <a:prstGeom prst="rect">
            <a:avLst/>
          </a:prstGeom>
        </p:spPr>
        <p:txBody>
          <a:bodyPr/>
          <a:lstStyle>
            <a:lvl1pPr>
              <a:lnSpc>
                <a:spcPts val="4667"/>
              </a:lnSpc>
              <a:defRPr sz="37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00" y="1464000"/>
            <a:ext cx="11404800" cy="4492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890132" y="6374971"/>
            <a:ext cx="175224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A7A76D-36FE-4DE8-8A37-2811D7B847AA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43" y="6374251"/>
            <a:ext cx="600802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398336" y="844801"/>
            <a:ext cx="11424000" cy="504801"/>
          </a:xfrm>
        </p:spPr>
        <p:txBody>
          <a:bodyPr/>
          <a:lstStyle>
            <a:lvl1pPr>
              <a:lnSpc>
                <a:spcPts val="2133"/>
              </a:lnSpc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5745" y="6374400"/>
            <a:ext cx="804424" cy="24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D63082F-718E-400A-9B30-6A029E6B6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061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3600" y="316800"/>
            <a:ext cx="11424000" cy="65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393600" y="1464000"/>
            <a:ext cx="5702400" cy="449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64000"/>
            <a:ext cx="5708725" cy="449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9890132" y="6374971"/>
            <a:ext cx="175224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A7A76D-36FE-4DE8-8A37-2811D7B847AA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43" y="6374251"/>
            <a:ext cx="600802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5745" y="6374400"/>
            <a:ext cx="804424" cy="24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D63082F-718E-400A-9B30-6A029E6B6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610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ubtitel en 2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03" y="316800"/>
            <a:ext cx="11424000" cy="402216"/>
          </a:xfrm>
          <a:prstGeom prst="rect">
            <a:avLst/>
          </a:prstGeom>
        </p:spPr>
        <p:txBody>
          <a:bodyPr/>
          <a:lstStyle>
            <a:lvl1pPr>
              <a:lnSpc>
                <a:spcPts val="4667"/>
              </a:lnSpc>
              <a:defRPr sz="37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00" y="1464000"/>
            <a:ext cx="5702400" cy="4492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890132" y="6374971"/>
            <a:ext cx="175224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A7A76D-36FE-4DE8-8A37-2811D7B847AA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43" y="6374251"/>
            <a:ext cx="600802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398336" y="844801"/>
            <a:ext cx="5697664" cy="504801"/>
          </a:xfrm>
        </p:spPr>
        <p:txBody>
          <a:bodyPr/>
          <a:lstStyle>
            <a:lvl1pPr>
              <a:lnSpc>
                <a:spcPts val="2133"/>
              </a:lnSpc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5745" y="6374400"/>
            <a:ext cx="804424" cy="24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D63082F-718E-400A-9B30-6A029E6B6E4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1464000"/>
            <a:ext cx="5702400" cy="449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6096000" y="844801"/>
            <a:ext cx="5697664" cy="504801"/>
          </a:xfrm>
        </p:spPr>
        <p:txBody>
          <a:bodyPr/>
          <a:lstStyle>
            <a:lvl1pPr>
              <a:lnSpc>
                <a:spcPts val="2133"/>
              </a:lnSpc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17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01" y="316800"/>
            <a:ext cx="11425468" cy="65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600" y="1464000"/>
            <a:ext cx="3801600" cy="224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8248" y="1464000"/>
            <a:ext cx="3801600" cy="224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020480" y="1464000"/>
            <a:ext cx="3801600" cy="224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93600" y="3710400"/>
            <a:ext cx="3801600" cy="224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0400" y="3710400"/>
            <a:ext cx="3801600" cy="224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8020800" y="3710400"/>
            <a:ext cx="3801600" cy="224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7"/>
          </p:nvPr>
        </p:nvSpPr>
        <p:spPr>
          <a:xfrm>
            <a:off x="9890132" y="6374971"/>
            <a:ext cx="175224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A7A76D-36FE-4DE8-8A37-2811D7B847AA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43" y="6374251"/>
            <a:ext cx="600802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5745" y="6374400"/>
            <a:ext cx="804424" cy="24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D63082F-718E-400A-9B30-6A029E6B6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77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ne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01" y="316800"/>
            <a:ext cx="11425468" cy="65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600" y="1465200"/>
            <a:ext cx="3801600" cy="149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8248" y="1465200"/>
            <a:ext cx="3801600" cy="149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020480" y="1465200"/>
            <a:ext cx="3801600" cy="149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93600" y="2962800"/>
            <a:ext cx="3801600" cy="149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0400" y="2962800"/>
            <a:ext cx="3801600" cy="149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8020800" y="2962800"/>
            <a:ext cx="3801600" cy="149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9890132" y="6374400"/>
            <a:ext cx="1752243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A7A76D-36FE-4DE8-8A37-2811D7B847AA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43" y="6374400"/>
            <a:ext cx="6008021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5745" y="6374400"/>
            <a:ext cx="804424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D63082F-718E-400A-9B30-6A029E6B6E4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393600" y="4464000"/>
            <a:ext cx="3801600" cy="149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4190400" y="4464000"/>
            <a:ext cx="3801600" cy="149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8020800" y="4464000"/>
            <a:ext cx="3801600" cy="149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34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02" y="316800"/>
            <a:ext cx="11148767" cy="9734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890132" y="6374971"/>
            <a:ext cx="175224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A7A76D-36FE-4DE8-8A37-2811D7B847AA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43" y="6374251"/>
            <a:ext cx="600802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5745" y="6374400"/>
            <a:ext cx="804424" cy="24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D63082F-718E-400A-9B30-6A029E6B6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326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890132" y="6374971"/>
            <a:ext cx="175224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A7A76D-36FE-4DE8-8A37-2811D7B847AA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43" y="6374251"/>
            <a:ext cx="600802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5745" y="6374400"/>
            <a:ext cx="804424" cy="24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D63082F-718E-400A-9B30-6A029E6B6E4B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61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16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Foto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69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 bwMode="ltGray">
          <a:xfrm>
            <a:off x="422440" y="2202313"/>
            <a:ext cx="8673613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68800" rIns="268800" rtlCol="0" anchor="ctr"/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422443" y="2830848"/>
            <a:ext cx="8673611" cy="610184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rgbClr val="EAE7F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>
          <a:xfrm>
            <a:off x="422442" y="3441627"/>
            <a:ext cx="8673612" cy="665152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5000"/>
              </a:lnSpc>
              <a:buNone/>
              <a:defRPr sz="3333" b="0">
                <a:solidFill>
                  <a:srgbClr val="EAE7F4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ltGray">
          <a:xfrm>
            <a:off x="423333" y="4038345"/>
            <a:ext cx="8672720" cy="6096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5000"/>
              </a:lnSpc>
              <a:buNone/>
              <a:defRPr sz="3333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dirty="0"/>
              <a:t>Klik om de auteur en datum in te typen.</a:t>
            </a:r>
          </a:p>
        </p:txBody>
      </p:sp>
      <p:pic>
        <p:nvPicPr>
          <p:cNvPr id="10" name="Picture 2" descr="R:\Projecten\372_TID_DNB_DIRECT\van_tid\20160712_logos\DNB_merkteken_pos_eurosysteemwit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" y="4760223"/>
            <a:ext cx="3249600" cy="10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/>
        </p:nvSpPr>
        <p:spPr>
          <a:xfrm>
            <a:off x="541867" y="875977"/>
            <a:ext cx="2656552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33">
                <a:solidFill>
                  <a:srgbClr val="454E55"/>
                </a:solidFill>
              </a:rPr>
              <a:t> </a:t>
            </a:r>
            <a:endParaRPr lang="nl-NL" sz="933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1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890132" y="6374971"/>
            <a:ext cx="175224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A7A76D-36FE-4DE8-8A37-2811D7B847AA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43" y="6374251"/>
            <a:ext cx="600802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5745" y="6374400"/>
            <a:ext cx="804424" cy="24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D63082F-718E-400A-9B30-6A029E6B6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93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FotoZeeburgerei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Projecten\347_TID_DNB_HUISSTIJL\van_tid\20150119\Crop2\Crop2\16x9\hh-18977924-2 16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 bwMode="gray">
          <a:xfrm>
            <a:off x="422440" y="2202313"/>
            <a:ext cx="8673613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68800" rIns="268800" rtlCol="0" anchor="ctr"/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2443" y="2830848"/>
            <a:ext cx="8673611" cy="610184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rgbClr val="EAE7F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2442" y="3441627"/>
            <a:ext cx="8673612" cy="665152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5000"/>
              </a:lnSpc>
              <a:buNone/>
              <a:defRPr sz="3333" b="0">
                <a:solidFill>
                  <a:srgbClr val="EAE7F4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423333" y="4038345"/>
            <a:ext cx="8672720" cy="6096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5000"/>
              </a:lnSpc>
              <a:buNone/>
              <a:defRPr sz="3333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dirty="0"/>
              <a:t>Klik om de auteur en datum in te typen.</a:t>
            </a:r>
          </a:p>
        </p:txBody>
      </p:sp>
      <p:pic>
        <p:nvPicPr>
          <p:cNvPr id="10" name="Picture 2" descr="R:\Projecten\372_TID_DNB_DIRECT\van_tid\20160712_logos\DNB_merkteken_pos_eurosysteemwit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" y="4760223"/>
            <a:ext cx="3249600" cy="10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/>
        </p:nvSpPr>
        <p:spPr>
          <a:xfrm>
            <a:off x="541867" y="875977"/>
            <a:ext cx="2656552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33">
                <a:solidFill>
                  <a:srgbClr val="454E55"/>
                </a:solidFill>
              </a:rPr>
              <a:t> </a:t>
            </a:r>
            <a:endParaRPr lang="nl-NL" sz="933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FotoEta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:\Projecten\347_TID_DNB_HUISSTIJL\van_tid\20150119\Crop2\Crop2\16x9\HH-20585426 16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 bwMode="gray">
          <a:xfrm>
            <a:off x="422440" y="2202313"/>
            <a:ext cx="8673613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68800" rIns="268800" rtlCol="0" anchor="ctr"/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2443" y="2830848"/>
            <a:ext cx="8673611" cy="610184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rgbClr val="EAE7F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2442" y="3441627"/>
            <a:ext cx="8673612" cy="665152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5000"/>
              </a:lnSpc>
              <a:buNone/>
              <a:defRPr sz="3333" b="0">
                <a:solidFill>
                  <a:srgbClr val="EAE7F4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423333" y="4038345"/>
            <a:ext cx="8672720" cy="6096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5000"/>
              </a:lnSpc>
              <a:buNone/>
              <a:defRPr sz="3333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dirty="0"/>
              <a:t>Klik om de auteur en datum in te typen.</a:t>
            </a:r>
          </a:p>
        </p:txBody>
      </p:sp>
      <p:pic>
        <p:nvPicPr>
          <p:cNvPr id="10" name="Picture 2" descr="R:\Projecten\372_TID_DNB_DIRECT\van_tid\20160712_logos\DNB_merkteken_pos_eurosysteemwit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" y="4760223"/>
            <a:ext cx="3249600" cy="10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/>
        </p:nvSpPr>
        <p:spPr>
          <a:xfrm>
            <a:off x="541867" y="875977"/>
            <a:ext cx="2656552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33">
                <a:solidFill>
                  <a:srgbClr val="454E55"/>
                </a:solidFill>
              </a:rPr>
              <a:t> </a:t>
            </a:r>
            <a:endParaRPr lang="nl-NL" sz="933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56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FotoWinkelstr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Projecten\347_TID_DNB_HUISSTIJL\van_tid\20150119\Crop2\Crop2\16x9\hh-20820116-2 16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 bwMode="gray">
          <a:xfrm>
            <a:off x="422440" y="2202313"/>
            <a:ext cx="8673613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68800" rIns="268800" rtlCol="0" anchor="ctr"/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2443" y="2830848"/>
            <a:ext cx="8673611" cy="610184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rgbClr val="EAE7F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2442" y="3441627"/>
            <a:ext cx="8673612" cy="665152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5000"/>
              </a:lnSpc>
              <a:buNone/>
              <a:defRPr sz="3333" b="0">
                <a:solidFill>
                  <a:srgbClr val="EAE7F4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423333" y="4038345"/>
            <a:ext cx="8672720" cy="6096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5000"/>
              </a:lnSpc>
              <a:buNone/>
              <a:defRPr sz="3333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dirty="0"/>
              <a:t>Klik om de auteur en datum in te typen.</a:t>
            </a:r>
          </a:p>
        </p:txBody>
      </p:sp>
      <p:pic>
        <p:nvPicPr>
          <p:cNvPr id="10" name="Picture 2" descr="R:\Projecten\372_TID_DNB_DIRECT\van_tid\20160712_logos\DNB_merkteken_pos_eurosysteemwit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" y="4760223"/>
            <a:ext cx="3249600" cy="10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/>
        </p:nvSpPr>
        <p:spPr>
          <a:xfrm>
            <a:off x="541867" y="875977"/>
            <a:ext cx="2656552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33">
                <a:solidFill>
                  <a:srgbClr val="454E55"/>
                </a:solidFill>
              </a:rPr>
              <a:t> </a:t>
            </a:r>
            <a:endParaRPr lang="nl-NL" sz="933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8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FotoTerm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:\Projecten\347_TID_DNB_HUISSTIJL\van_tid\20150119\Crop2\Crop2\16x9\terminal 16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 bwMode="gray">
          <a:xfrm>
            <a:off x="422440" y="2202313"/>
            <a:ext cx="8673613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68800" rIns="268800" rtlCol="0" anchor="ctr"/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2443" y="2830848"/>
            <a:ext cx="8673611" cy="610184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rgbClr val="EAE7F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2442" y="3441627"/>
            <a:ext cx="8673612" cy="665152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5000"/>
              </a:lnSpc>
              <a:buNone/>
              <a:defRPr sz="3333" b="0">
                <a:solidFill>
                  <a:srgbClr val="EAE7F4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423333" y="4038345"/>
            <a:ext cx="8672720" cy="6096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5000"/>
              </a:lnSpc>
              <a:buNone/>
              <a:defRPr sz="3333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dirty="0"/>
              <a:t>Klik om de auteur en datum in te typen.</a:t>
            </a:r>
          </a:p>
        </p:txBody>
      </p:sp>
      <p:pic>
        <p:nvPicPr>
          <p:cNvPr id="10" name="Picture 2" descr="R:\Projecten\372_TID_DNB_DIRECT\van_tid\20160712_logos\DNB_merkteken_pos_eurosysteemwit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" y="4760223"/>
            <a:ext cx="3249600" cy="10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/>
        </p:nvSpPr>
        <p:spPr>
          <a:xfrm>
            <a:off x="541867" y="875977"/>
            <a:ext cx="2656552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33">
                <a:solidFill>
                  <a:srgbClr val="454E55"/>
                </a:solidFill>
              </a:rPr>
              <a:t> </a:t>
            </a:r>
            <a:endParaRPr lang="nl-NL" sz="933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9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DNBGrijs2">
    <p:bg>
      <p:bgPr>
        <a:solidFill>
          <a:srgbClr val="7B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gray">
          <a:xfrm>
            <a:off x="422439" y="2202313"/>
            <a:ext cx="867360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68800" rIns="268800" rtlCol="0" anchor="ctr"/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2441" y="2830848"/>
            <a:ext cx="8673600" cy="610184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rgbClr val="EAE7F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2441" y="3441627"/>
            <a:ext cx="8673600" cy="665152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5000"/>
              </a:lnSpc>
              <a:buNone/>
              <a:defRPr sz="3333" b="0">
                <a:solidFill>
                  <a:srgbClr val="EAE7F4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423333" y="4038345"/>
            <a:ext cx="8673600" cy="6096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5000"/>
              </a:lnSpc>
              <a:buNone/>
              <a:defRPr sz="3333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/>
              <a:t>Klik om de auteur en datum in te typen.</a:t>
            </a:r>
          </a:p>
        </p:txBody>
      </p:sp>
      <p:pic>
        <p:nvPicPr>
          <p:cNvPr id="7" name="Picture 2" descr="R:\Projecten\372_TID_DNB_DIRECT\van_tid\20160712_logos\DNB_merkteken_pos_eurosysteemwit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" y="4760223"/>
            <a:ext cx="3249600" cy="10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/>
        </p:nvSpPr>
        <p:spPr>
          <a:xfrm>
            <a:off x="541867" y="875977"/>
            <a:ext cx="2656552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33">
                <a:solidFill>
                  <a:srgbClr val="454E55"/>
                </a:solidFill>
              </a:rPr>
              <a:t> </a:t>
            </a:r>
            <a:endParaRPr lang="nl-NL" sz="933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4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DNBGrijs1">
    <p:bg>
      <p:bgPr>
        <a:solidFill>
          <a:srgbClr val="32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gray">
          <a:xfrm>
            <a:off x="422439" y="2202313"/>
            <a:ext cx="867360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68800" rIns="268800" rtlCol="0" anchor="ctr"/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2441" y="2830848"/>
            <a:ext cx="8673600" cy="610184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rgbClr val="EAE7F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2441" y="3441627"/>
            <a:ext cx="8673600" cy="665152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5000"/>
              </a:lnSpc>
              <a:buNone/>
              <a:defRPr sz="3333" b="0">
                <a:solidFill>
                  <a:srgbClr val="EAE7F4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423333" y="4038345"/>
            <a:ext cx="8673600" cy="6096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5000"/>
              </a:lnSpc>
              <a:buNone/>
              <a:defRPr sz="3333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/>
              <a:t>Klik om de auteur en datum in te typen.</a:t>
            </a:r>
          </a:p>
        </p:txBody>
      </p:sp>
      <p:pic>
        <p:nvPicPr>
          <p:cNvPr id="7" name="Picture 2" descr="R:\Projecten\372_TID_DNB_DIRECT\van_tid\20160712_logos\DNB_merkteken_pos_eurosysteemwit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" y="4760223"/>
            <a:ext cx="3249600" cy="10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/>
        </p:nvSpPr>
        <p:spPr>
          <a:xfrm>
            <a:off x="541867" y="875977"/>
            <a:ext cx="2656552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33">
                <a:solidFill>
                  <a:srgbClr val="454E55"/>
                </a:solidFill>
              </a:rPr>
              <a:t> </a:t>
            </a:r>
            <a:endParaRPr lang="nl-NL" sz="933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7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DNBBlauw1">
    <p:bg>
      <p:bgPr>
        <a:solidFill>
          <a:srgbClr val="211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gray">
          <a:xfrm>
            <a:off x="422439" y="2202313"/>
            <a:ext cx="867360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68800" rIns="268800" rtlCol="0" anchor="ctr"/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2441" y="2830848"/>
            <a:ext cx="8673600" cy="610184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rgbClr val="EAE7F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2441" y="3441627"/>
            <a:ext cx="8673600" cy="665152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5000"/>
              </a:lnSpc>
              <a:buNone/>
              <a:defRPr sz="3333" b="0">
                <a:solidFill>
                  <a:srgbClr val="EAE7F4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423333" y="4038345"/>
            <a:ext cx="8673600" cy="6096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5000"/>
              </a:lnSpc>
              <a:buNone/>
              <a:defRPr sz="3333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/>
              <a:t>Klik om de auteur en datum in te typen.</a:t>
            </a:r>
          </a:p>
        </p:txBody>
      </p:sp>
      <p:pic>
        <p:nvPicPr>
          <p:cNvPr id="7" name="Picture 2" descr="R:\Projecten\372_TID_DNB_DIRECT\van_tid\20160712_logos\DNB_merkteken_pos_eurosysteemwit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" y="4760223"/>
            <a:ext cx="3249600" cy="10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/>
        </p:nvSpPr>
        <p:spPr>
          <a:xfrm>
            <a:off x="541867" y="875977"/>
            <a:ext cx="2656552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33">
                <a:solidFill>
                  <a:srgbClr val="454E55"/>
                </a:solidFill>
              </a:rPr>
              <a:t> </a:t>
            </a:r>
            <a:endParaRPr lang="nl-NL" sz="933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8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:\Projecten\372_TID_DNB_DIRECT\van_tid\20160712_logos\DNB_merkteken_pos_rgb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" y="6126100"/>
            <a:ext cx="2035200" cy="65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93602" y="316800"/>
            <a:ext cx="11425468" cy="657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93602" y="1464000"/>
            <a:ext cx="11404700" cy="449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890132" y="6374971"/>
            <a:ext cx="175224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A7A76D-36FE-4DE8-8A37-2811D7B847AA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43" y="6374251"/>
            <a:ext cx="600802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5745" y="6374400"/>
            <a:ext cx="804424" cy="24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D63082F-718E-400A-9B30-6A029E6B6E4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dnb_public" descr="R:\Projecten\372_TID_DNB_DIRECT\Develop\png_classificatie\pptdonker_voor_lichte_achtergrond\DNB_classificatie_PPT-1_public-diapositief-donker.png" hidden="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001" y="355200"/>
            <a:ext cx="1651239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001" y="355200"/>
            <a:ext cx="1651239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001" y="355200"/>
            <a:ext cx="1651239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001" y="355200"/>
            <a:ext cx="1651239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001" y="355200"/>
            <a:ext cx="1651239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nbmarking"/>
          <p:cNvSpPr txBox="1"/>
          <p:nvPr/>
        </p:nvSpPr>
        <p:spPr>
          <a:xfrm>
            <a:off x="10278534" y="769942"/>
            <a:ext cx="1906005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33">
                <a:solidFill>
                  <a:srgbClr val="454E55"/>
                </a:solidFill>
              </a:rPr>
              <a:t> </a:t>
            </a:r>
            <a:endParaRPr lang="nl-NL" sz="933" dirty="0">
              <a:solidFill>
                <a:srgbClr val="454E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2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1219170" rtl="0" eaLnBrk="1" latinLnBrk="0" hangingPunct="1">
        <a:lnSpc>
          <a:spcPts val="4667"/>
        </a:lnSpc>
        <a:spcBef>
          <a:spcPct val="0"/>
        </a:spcBef>
        <a:buNone/>
        <a:defRPr sz="3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ts val="3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ts val="2400"/>
        </a:lnSpc>
        <a:spcBef>
          <a:spcPts val="0"/>
        </a:spcBef>
        <a:buSzPct val="125000"/>
        <a:buFontTx/>
        <a:buNone/>
        <a:defRPr sz="2467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41294" indent="-241294" algn="l" defTabSz="1219170" rtl="0" eaLnBrk="1" latinLnBrk="0" hangingPunct="1">
        <a:lnSpc>
          <a:spcPts val="3000"/>
        </a:lnSpc>
        <a:spcBef>
          <a:spcPts val="0"/>
        </a:spcBef>
        <a:buSzPct val="125000"/>
        <a:buFont typeface="Wingdings" panose="05000000000000000000" pitchFamily="2" charset="2"/>
        <a:buChar char="§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41294" algn="l" defTabSz="1219170" rtl="0" eaLnBrk="1" latinLnBrk="0" hangingPunct="1">
        <a:lnSpc>
          <a:spcPts val="3000"/>
        </a:lnSpc>
        <a:spcBef>
          <a:spcPts val="0"/>
        </a:spcBef>
        <a:buSzPct val="125000"/>
        <a:buFont typeface="Wingdings" panose="05000000000000000000" pitchFamily="2" charset="2"/>
        <a:buChar char="§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41294" algn="l" defTabSz="1219170" rtl="0" eaLnBrk="1" latinLnBrk="0" hangingPunct="1">
        <a:lnSpc>
          <a:spcPts val="3000"/>
        </a:lnSpc>
        <a:spcBef>
          <a:spcPts val="0"/>
        </a:spcBef>
        <a:buSzPct val="125000"/>
        <a:buFont typeface="Wingdings" panose="05000000000000000000" pitchFamily="2" charset="2"/>
        <a:buChar char="§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De Nederlandsche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Statistiek en open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/>
              <a:t>Raymond Chaudron en Gert Meeder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41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3600" y="316800"/>
            <a:ext cx="11424000" cy="674288"/>
          </a:xfrm>
        </p:spPr>
        <p:txBody>
          <a:bodyPr/>
          <a:lstStyle/>
          <a:p>
            <a:r>
              <a:rPr lang="nl-NL" dirty="0"/>
              <a:t>Uitbreiding beheerapplicatie</a:t>
            </a:r>
          </a:p>
        </p:txBody>
      </p:sp>
      <p:grpSp>
        <p:nvGrpSpPr>
          <p:cNvPr id="3" name="Groep 1"/>
          <p:cNvGrpSpPr/>
          <p:nvPr/>
        </p:nvGrpSpPr>
        <p:grpSpPr>
          <a:xfrm>
            <a:off x="393600" y="991088"/>
            <a:ext cx="12192000" cy="5506796"/>
            <a:chOff x="393600" y="991088"/>
            <a:chExt cx="12192000" cy="5506796"/>
          </a:xfrm>
        </p:grpSpPr>
        <p:pic>
          <p:nvPicPr>
            <p:cNvPr id="4" name="Afbeelding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600" y="991088"/>
              <a:ext cx="12192000" cy="5506796"/>
            </a:xfrm>
            <a:prstGeom prst="rect">
              <a:avLst/>
            </a:prstGeom>
          </p:spPr>
        </p:pic>
        <p:sp>
          <p:nvSpPr>
            <p:cNvPr id="2" name="Rechthoek 6"/>
            <p:cNvSpPr/>
            <p:nvPr/>
          </p:nvSpPr>
          <p:spPr>
            <a:xfrm>
              <a:off x="2476500" y="3688080"/>
              <a:ext cx="876300" cy="1828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hthoek 7"/>
            <p:cNvSpPr/>
            <p:nvPr/>
          </p:nvSpPr>
          <p:spPr>
            <a:xfrm>
              <a:off x="8191500" y="3688080"/>
              <a:ext cx="876300" cy="1828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438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Uitbreiding beheerapplicatie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40" y="855934"/>
            <a:ext cx="11495984" cy="536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1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4" y="1325433"/>
            <a:ext cx="11940073" cy="46361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3600" y="316800"/>
            <a:ext cx="11424000" cy="674288"/>
          </a:xfrm>
        </p:spPr>
        <p:txBody>
          <a:bodyPr/>
          <a:lstStyle/>
          <a:p>
            <a:r>
              <a:rPr lang="nl-NL" dirty="0"/>
              <a:t>Uitbreiding beheerapplicatie</a:t>
            </a:r>
          </a:p>
        </p:txBody>
      </p:sp>
    </p:spTree>
    <p:extLst>
      <p:ext uri="{BB962C8B-B14F-4D97-AF65-F5344CB8AC3E}">
        <p14:creationId xmlns:p14="http://schemas.microsoft.com/office/powerpoint/2010/main" val="404026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(op de deze wijze)?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Bereik van onze data vergroten: “Maximale Waarde Uit Data” </a:t>
            </a:r>
          </a:p>
          <a:p>
            <a:r>
              <a:rPr lang="nl-NL" sz="2800" dirty="0"/>
              <a:t>Indexatie </a:t>
            </a:r>
            <a:r>
              <a:rPr lang="nl-NL" sz="2800"/>
              <a:t>door zoekmachines</a:t>
            </a:r>
            <a:endParaRPr lang="nl-NL" sz="2800" dirty="0"/>
          </a:p>
          <a:p>
            <a:r>
              <a:rPr lang="nl-NL" sz="2800" dirty="0"/>
              <a:t>Redacteur in control</a:t>
            </a:r>
          </a:p>
          <a:p>
            <a:r>
              <a:rPr lang="nl-NL" sz="2800" dirty="0"/>
              <a:t>1 keer aanmelden</a:t>
            </a:r>
          </a:p>
          <a:p>
            <a:r>
              <a:rPr lang="nl-NL" sz="2800" dirty="0"/>
              <a:t>Wijzigingsdatum actualiseren</a:t>
            </a:r>
          </a:p>
          <a:p>
            <a:r>
              <a:rPr lang="nl-NL" sz="2800" dirty="0"/>
              <a:t>Verwijderde datasets offline halen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8056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61C271-D730-4165-8A8D-23616E03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52732-E478-4160-94B0-011E791D0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116CBB-FB5B-48B1-B9E7-A1FD97BD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27" y="3169153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doet De Nederlandsche Bank (DNB)?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00" y="1464000"/>
            <a:ext cx="11355055" cy="4492800"/>
          </a:xfrm>
        </p:spPr>
        <p:txBody>
          <a:bodyPr/>
          <a:lstStyle/>
          <a:p>
            <a:r>
              <a:rPr lang="nl-NL" sz="2800" dirty="0"/>
              <a:t>Onze missie: Werken aan vertrouwen</a:t>
            </a:r>
          </a:p>
          <a:p>
            <a:endParaRPr lang="nl-NL" dirty="0"/>
          </a:p>
          <a:p>
            <a:r>
              <a:rPr lang="nl-NL" dirty="0"/>
              <a:t>Monetair beleid gericht op prijsstabiliteit (inflatie onder de 2%)</a:t>
            </a:r>
          </a:p>
          <a:p>
            <a:r>
              <a:rPr lang="nl-NL" dirty="0"/>
              <a:t>Toezicht dat zorg draagt voor solide financiële instellingen</a:t>
            </a:r>
          </a:p>
          <a:p>
            <a:r>
              <a:rPr lang="nl-NL" dirty="0"/>
              <a:t>Een goed werkend betalingsverkeer</a:t>
            </a:r>
          </a:p>
        </p:txBody>
      </p:sp>
    </p:spTree>
    <p:extLst>
      <p:ext uri="{BB962C8B-B14F-4D97-AF65-F5344CB8AC3E}">
        <p14:creationId xmlns:p14="http://schemas.microsoft.com/office/powerpoint/2010/main" val="158972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... en natuurlijk bewaren we het goud.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0" y="1290280"/>
            <a:ext cx="7122661" cy="47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5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Statistiek taken van DNB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Bankwet 1998, artikel 4, lid 1d.</a:t>
            </a:r>
          </a:p>
          <a:p>
            <a:endParaRPr lang="nl-NL" dirty="0"/>
          </a:p>
          <a:p>
            <a:r>
              <a:rPr lang="nl-NL" i="1" dirty="0"/>
              <a:t>“het verzamelen van statistische gegevens en het vervaardigen van statistieken op de voet van de daarvoor geldende wettelijke regelingen”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CBS wet: mandatering om gegevens van financiële instellingen te verzamelen voor nationale statistieken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Wet financieel toezicht: financiële rapportages onder toezicht staande instellingen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Wet financiële betrekkingen buitenland: betalingsbalans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Europese wetgeving: ECB en Europese Commissie</a:t>
            </a:r>
          </a:p>
        </p:txBody>
      </p:sp>
    </p:spTree>
    <p:extLst>
      <p:ext uri="{BB962C8B-B14F-4D97-AF65-F5344CB8AC3E}">
        <p14:creationId xmlns:p14="http://schemas.microsoft.com/office/powerpoint/2010/main" val="342945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Naast wettelijke ook maatschappelijke functie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3000"/>
              </a:lnSpc>
              <a:buNone/>
            </a:pPr>
            <a:r>
              <a:rPr lang="nl-NL" sz="2000" dirty="0"/>
              <a:t>Voorlichting van het algemene publiek</a:t>
            </a:r>
          </a:p>
          <a:p>
            <a:pPr>
              <a:lnSpc>
                <a:spcPts val="3000"/>
              </a:lnSpc>
            </a:pPr>
            <a:r>
              <a:rPr lang="nl-NL" sz="2000" dirty="0"/>
              <a:t>Publicatie op de website over:</a:t>
            </a:r>
          </a:p>
          <a:p>
            <a:pPr lvl="1">
              <a:lnSpc>
                <a:spcPts val="3000"/>
              </a:lnSpc>
            </a:pPr>
            <a:r>
              <a:rPr lang="nl-NL" sz="2000" dirty="0"/>
              <a:t>financiële instellingen (toezicht)</a:t>
            </a:r>
          </a:p>
          <a:p>
            <a:pPr lvl="1">
              <a:lnSpc>
                <a:spcPts val="3000"/>
              </a:lnSpc>
            </a:pPr>
            <a:r>
              <a:rPr lang="nl-NL" sz="2000" dirty="0"/>
              <a:t>financiële sectoren (macro-economisch)</a:t>
            </a:r>
          </a:p>
          <a:p>
            <a:pPr lvl="1">
              <a:lnSpc>
                <a:spcPts val="3000"/>
              </a:lnSpc>
            </a:pPr>
            <a:r>
              <a:rPr lang="nl-NL" sz="2000" dirty="0"/>
              <a:t>specifieke onderwerpen</a:t>
            </a:r>
          </a:p>
          <a:p>
            <a:pPr>
              <a:lnSpc>
                <a:spcPts val="3000"/>
              </a:lnSpc>
            </a:pPr>
            <a:r>
              <a:rPr lang="nl-NL" sz="2000" dirty="0"/>
              <a:t>DNB publicaties</a:t>
            </a:r>
          </a:p>
          <a:p>
            <a:pPr>
              <a:lnSpc>
                <a:spcPts val="3000"/>
              </a:lnSpc>
            </a:pPr>
            <a:r>
              <a:rPr lang="nl-NL" sz="2000" dirty="0"/>
              <a:t>Wetenschappelijk onderzoek</a:t>
            </a:r>
          </a:p>
          <a:p>
            <a:pPr marL="0" indent="0">
              <a:lnSpc>
                <a:spcPts val="3000"/>
              </a:lnSpc>
              <a:buNone/>
            </a:pPr>
            <a:endParaRPr lang="nl-NL" sz="2000" dirty="0"/>
          </a:p>
          <a:p>
            <a:pPr marL="0" indent="0">
              <a:lnSpc>
                <a:spcPts val="3000"/>
              </a:lnSpc>
              <a:buNone/>
            </a:pPr>
            <a:r>
              <a:rPr lang="nl-NL" sz="2000" dirty="0"/>
              <a:t>Zolang er geen vertrouwelijke gegevens in staan!</a:t>
            </a:r>
          </a:p>
        </p:txBody>
      </p:sp>
    </p:spTree>
    <p:extLst>
      <p:ext uri="{BB962C8B-B14F-4D97-AF65-F5344CB8AC3E}">
        <p14:creationId xmlns:p14="http://schemas.microsoft.com/office/powerpoint/2010/main" val="235963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 de jaren heen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9988">
            <a:off x="2177545" y="2564145"/>
            <a:ext cx="3455431" cy="24681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6" name="Tekstvak 5"/>
          <p:cNvSpPr txBox="1"/>
          <p:nvPr/>
        </p:nvSpPr>
        <p:spPr>
          <a:xfrm>
            <a:off x="887256" y="1532737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1969-2010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163949" y="152992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1999-2018</a:t>
            </a:r>
          </a:p>
        </p:txBody>
      </p:sp>
      <p:grpSp>
        <p:nvGrpSpPr>
          <p:cNvPr id="16" name="Groep 7"/>
          <p:cNvGrpSpPr/>
          <p:nvPr/>
        </p:nvGrpSpPr>
        <p:grpSpPr>
          <a:xfrm rot="20578807">
            <a:off x="434844" y="2449087"/>
            <a:ext cx="2050203" cy="2788188"/>
            <a:chOff x="650537" y="2140878"/>
            <a:chExt cx="2145257" cy="2908422"/>
          </a:xfrm>
        </p:grpSpPr>
        <p:pic>
          <p:nvPicPr>
            <p:cNvPr id="4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537" y="2354961"/>
              <a:ext cx="2020158" cy="263609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isometricRightUp"/>
              <a:lightRig rig="threePt" dir="t"/>
            </a:scene3d>
            <a:sp3d>
              <a:bevelT/>
            </a:sp3d>
          </p:spPr>
        </p:pic>
        <p:pic>
          <p:nvPicPr>
            <p:cNvPr id="8" name="Afbeelding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69" y="2411621"/>
              <a:ext cx="1914209" cy="2563209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  <a:scene3d>
              <a:camera prst="isometricRightUp"/>
              <a:lightRig rig="threePt" dir="t"/>
            </a:scene3d>
            <a:sp3d>
              <a:bevelT/>
            </a:sp3d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169305">
              <a:off x="2382550" y="2140878"/>
              <a:ext cx="45719" cy="107320"/>
            </a:xfrm>
            <a:prstGeom prst="rect">
              <a:avLst/>
            </a:prstGeom>
            <a:scene3d>
              <a:camera prst="isometricRightUp"/>
              <a:lightRig rig="threePt" dir="t"/>
            </a:scene3d>
            <a:sp3d>
              <a:bevelT/>
            </a:sp3d>
          </p:spPr>
        </p:pic>
        <p:pic>
          <p:nvPicPr>
            <p:cNvPr id="10" name="Afbeelding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5996" y="2147788"/>
              <a:ext cx="209746" cy="2221804"/>
            </a:xfrm>
            <a:prstGeom prst="rect">
              <a:avLst/>
            </a:prstGeom>
            <a:scene3d>
              <a:camera prst="isometricOffAxis1Left"/>
              <a:lightRig rig="threePt" dir="t"/>
            </a:scene3d>
            <a:sp3d>
              <a:bevelT/>
            </a:sp3d>
          </p:spPr>
        </p:pic>
        <p:pic>
          <p:nvPicPr>
            <p:cNvPr id="12" name="Afbeelding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486" y="2427844"/>
              <a:ext cx="1914209" cy="2563209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  <a:scene3d>
              <a:camera prst="isometricRightUp"/>
              <a:lightRig rig="threePt" dir="t"/>
            </a:scene3d>
            <a:sp3d>
              <a:bevelT/>
            </a:sp3d>
          </p:spPr>
        </p:pic>
        <p:pic>
          <p:nvPicPr>
            <p:cNvPr id="9" name="Afbeelding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636" y="2413208"/>
              <a:ext cx="2020158" cy="2636092"/>
            </a:xfrm>
            <a:prstGeom prst="rect">
              <a:avLst/>
            </a:prstGeom>
            <a:effectLst/>
            <a:scene3d>
              <a:camera prst="isometricRightUp"/>
              <a:lightRig rig="threePt" dir="t"/>
            </a:scene3d>
            <a:sp3d>
              <a:bevelT/>
            </a:sp3d>
          </p:spPr>
        </p:pic>
      </p:grpSp>
      <p:sp>
        <p:nvSpPr>
          <p:cNvPr id="13" name="Tekstvak 20"/>
          <p:cNvSpPr txBox="1"/>
          <p:nvPr/>
        </p:nvSpPr>
        <p:spPr>
          <a:xfrm>
            <a:off x="5636984" y="1529920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2018-heden</a:t>
            </a:r>
          </a:p>
        </p:txBody>
      </p:sp>
      <p:pic>
        <p:nvPicPr>
          <p:cNvPr id="3" name="Afbeelding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216" y="2328495"/>
            <a:ext cx="3461972" cy="312239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15" name="Tekstvak 22"/>
          <p:cNvSpPr txBox="1"/>
          <p:nvPr/>
        </p:nvSpPr>
        <p:spPr>
          <a:xfrm>
            <a:off x="8959304" y="1529920"/>
            <a:ext cx="128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Toekomst</a:t>
            </a:r>
          </a:p>
        </p:txBody>
      </p:sp>
      <p:pic>
        <p:nvPicPr>
          <p:cNvPr id="17" name="Afbeelding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874" y="2237106"/>
            <a:ext cx="3909060" cy="33966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98873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4000" dirty="0"/>
              <a:t>DNB op data.overheid.nl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/>
              <a:t>Gert Meeder, team Data² 20-11-2018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Integratie vanuit beheer applicatie STAT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2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Datasets op statistiek.dnb.nl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0" y="1140142"/>
            <a:ext cx="93726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6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Aansluiting op data.overheid.nl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41" y="991088"/>
            <a:ext cx="8591780" cy="6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50519"/>
      </p:ext>
    </p:extLst>
  </p:cSld>
  <p:clrMapOvr>
    <a:masterClrMapping/>
  </p:clrMapOvr>
</p:sld>
</file>

<file path=ppt/theme/theme1.xml><?xml version="1.0" encoding="utf-8"?>
<a:theme xmlns:a="http://schemas.openxmlformats.org/drawingml/2006/main" name="DNB">
  <a:themeElements>
    <a:clrScheme name="DN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B5E4"/>
      </a:accent1>
      <a:accent2>
        <a:srgbClr val="162257"/>
      </a:accent2>
      <a:accent3>
        <a:srgbClr val="B8450E"/>
      </a:accent3>
      <a:accent4>
        <a:srgbClr val="9B9000"/>
      </a:accent4>
      <a:accent5>
        <a:srgbClr val="D7CCAF"/>
      </a:accent5>
      <a:accent6>
        <a:srgbClr val="003E3B"/>
      </a:accent6>
      <a:hlink>
        <a:srgbClr val="162257"/>
      </a:hlink>
      <a:folHlink>
        <a:srgbClr val="422335"/>
      </a:folHlink>
    </a:clrScheme>
    <a:fontScheme name="DN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1.0.5.potx" id="{B270FB89-5B9F-428A-BCB9-6C207FB2C8FE}" vid="{AFFF9D4B-64E8-4DB5-B4AD-056B69DF52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NB Kennisdocument" ma:contentTypeID="0x0101001A9AF98CE4D646E7BAD5E0A615FBC45700B09FEF3718FB4388AB5A7949B81D104F00B88DFC4AA3B8C14898E99CBE439B09CE" ma:contentTypeVersion="6" ma:contentTypeDescription="DNB Kennis Document" ma:contentTypeScope="" ma:versionID="46b0fc6c2381bedb988c89a3410989a8">
  <xsd:schema xmlns:xsd="http://www.w3.org/2001/XMLSchema" xmlns:xs="http://www.w3.org/2001/XMLSchema" xmlns:p="http://schemas.microsoft.com/office/2006/metadata/properties" xmlns:ns2="c73b39cc-0e69-4665-8db4-7ab582043597" xmlns:ns3="7c5b0264-6421-4fb7-bea0-223069b4ce2d" xmlns:ns4="4FF63E4C-1C3E-4A46-8523-8840F3B4A956" xmlns:ns5="f915d580-769e-4049-8812-34472bc3e9b3" targetNamespace="http://schemas.microsoft.com/office/2006/metadata/properties" ma:root="true" ma:fieldsID="736359b7ac778742ef964f42b52ccfec" ns2:_="" ns3:_="" ns4:_="" ns5:_="">
    <xsd:import namespace="c73b39cc-0e69-4665-8db4-7ab582043597"/>
    <xsd:import namespace="7c5b0264-6421-4fb7-bea0-223069b4ce2d"/>
    <xsd:import namespace="4FF63E4C-1C3E-4A46-8523-8840F3B4A956"/>
    <xsd:import namespace="f915d580-769e-4049-8812-34472bc3e9b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3:_dlc_DocIdUrl" minOccurs="0"/>
                <xsd:element ref="ns3:_dlc_DocIdPersistId" minOccurs="0"/>
                <xsd:element ref="ns4:DNB_x002d_SecurityLevel_TaxHTField0" minOccurs="0"/>
                <xsd:element ref="ns5:TaxCatchAll" minOccurs="0"/>
                <xsd:element ref="ns5:TaxCatchAllLabel" minOccurs="0"/>
                <xsd:element ref="ns4:DNB_x002d_Afdeling_TaxHTField0" minOccurs="0"/>
                <xsd:element ref="ns4:DNB_x002d_Divisie_TaxHTField0" minOccurs="0"/>
                <xsd:element ref="ns4:DNB-AuteurFix" minOccurs="0"/>
                <xsd:element ref="ns4:DNB-Ontvanger" minOccurs="0"/>
                <xsd:element ref="ns4:DNB-CCOntvanger" minOccurs="0"/>
                <xsd:element ref="ns4:DNB_x002d_Opmerkingen" minOccurs="0"/>
                <xsd:element ref="ns4:DNB-Sjabloon" minOccurs="0"/>
                <xsd:element ref="ns4:EmTo" minOccurs="0"/>
                <xsd:element ref="ns4:EmFromName" minOccurs="0"/>
                <xsd:element ref="ns4:EmCC" minOccurs="0"/>
                <xsd:element ref="ns4:EmDate" minOccurs="0"/>
                <xsd:element ref="ns4:EmAttachCount" minOccurs="0"/>
                <xsd:element ref="ns4:EmAttachmentNames" minOccurs="0"/>
                <xsd:element ref="ns4:DNB_x002d_Distributie" minOccurs="0"/>
                <xsd:element ref="ns4:DNB_x002d_Kennisgebied_TaxHTField0" minOccurs="0"/>
                <xsd:element ref="ns4:DNBKennisLabel_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b39cc-0e69-4665-8db4-7ab5820435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b0264-6421-4fb7-bea0-223069b4ce2d" elementFormDefault="qualified">
    <xsd:import namespace="http://schemas.microsoft.com/office/2006/documentManagement/types"/>
    <xsd:import namespace="http://schemas.microsoft.com/office/infopath/2007/PartnerControls"/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3E4C-1C3E-4A46-8523-8840F3B4A956" elementFormDefault="qualified">
    <xsd:import namespace="http://schemas.microsoft.com/office/2006/documentManagement/types"/>
    <xsd:import namespace="http://schemas.microsoft.com/office/infopath/2007/PartnerControls"/>
    <xsd:element name="DNB_x002d_SecurityLevel_TaxHTField0" ma:index="11" nillable="true" ma:taxonomy="true" ma:internalName="DNB_x002d_SecurityLevel_TaxHTField0" ma:taxonomyFieldName="DNB_x002d_SecurityLevel" ma:displayName="Confidentiality" ma:readOnly="false" ma:fieldId="{fad229a5-1b92-4077-bad6-f12c552b436b}" ma:sspId="1e3213a6-3d3a-4fd1-b2e1-5dac641bbf5e" ma:termSetId="d600dd74-336e-46fc-bce3-731836ca17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NB_x002d_Afdeling_TaxHTField0" ma:index="15" nillable="true" ma:taxonomy="true" ma:internalName="DNB_x002d_Afdeling_TaxHTField0" ma:taxonomyFieldName="DNB_x002d_Afdeling" ma:displayName="Department" ma:fieldId="{8647aae0-ad2f-4ff5-acdc-41f964aa5af6}" ma:sspId="1e3213a6-3d3a-4fd1-b2e1-5dac641bbf5e" ma:termSetId="f1bb8585-b79d-427a-822a-3c18649c7534" ma:anchorId="b61b89a1-fb9f-476c-9b0d-f5c5c893d3bc" ma:open="false" ma:isKeyword="false">
      <xsd:complexType>
        <xsd:sequence>
          <xsd:element ref="pc:Terms" minOccurs="0" maxOccurs="1"/>
        </xsd:sequence>
      </xsd:complexType>
    </xsd:element>
    <xsd:element name="DNB_x002d_Divisie_TaxHTField0" ma:index="17" nillable="true" ma:taxonomy="true" ma:internalName="DNB_x002d_Divisie_TaxHTField0" ma:taxonomyFieldName="DNB_x002d_Divisie" ma:displayName="Division" ma:fieldId="{2d6c789c-ff80-4afb-a200-fcd377146773}" ma:sspId="1e3213a6-3d3a-4fd1-b2e1-5dac641bbf5e" ma:termSetId="f1bb8585-b79d-427a-822a-3c18649c7534" ma:anchorId="b61b89a1-fb9f-476c-9b0d-f5c5c893d3bc" ma:open="false" ma:isKeyword="false">
      <xsd:complexType>
        <xsd:sequence>
          <xsd:element ref="pc:Terms" minOccurs="0" maxOccurs="1"/>
        </xsd:sequence>
      </xsd:complexType>
    </xsd:element>
    <xsd:element name="DNB-AuteurFix" ma:index="19" nillable="true" ma:displayName="Author" ma:SearchPeopleOnly="false" ma:internalName="DNB_x002d_AuteurFix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NB-Ontvanger" ma:index="20" nillable="true" ma:displayName="Recipient" ma:SearchPeopleOnly="false" ma:internalName="DNB_x002d_Ontvange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NB-CCOntvanger" ma:index="21" nillable="true" ma:displayName="CC Recipient" ma:SearchPeopleOnly="false" ma:internalName="DNB_x002d_CCOntvange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NB_x002d_Opmerkingen" ma:index="22" nillable="true" ma:displayName="Remarks" ma:hidden="true" ma:internalName="DNB_x002d_Opmerkingen">
      <xsd:simpleType>
        <xsd:restriction base="dms:Note"/>
      </xsd:simpleType>
    </xsd:element>
    <xsd:element name="DNB-Sjabloon" ma:index="23" nillable="true" ma:displayName="Sjabloon" ma:hidden="true" ma:internalName="DNB_x002d_Sjabloon">
      <xsd:simpleType>
        <xsd:restriction base="dms:Text"/>
      </xsd:simpleType>
    </xsd:element>
    <xsd:element name="EmTo" ma:index="24" nillable="true" ma:displayName="E-mail To" ma:hidden="true" ma:internalName="EmTo">
      <xsd:simpleType>
        <xsd:restriction base="dms:Note">
          <xsd:maxLength value="255"/>
        </xsd:restriction>
      </xsd:simpleType>
    </xsd:element>
    <xsd:element name="EmFromName" ma:index="25" nillable="true" ma:displayName="E-mail From" ma:hidden="true" ma:internalName="EmFromName">
      <xsd:simpleType>
        <xsd:restriction base="dms:Text"/>
      </xsd:simpleType>
    </xsd:element>
    <xsd:element name="EmCC" ma:index="26" nillable="true" ma:displayName="E-mail CC" ma:hidden="true" ma:internalName="EmCC">
      <xsd:simpleType>
        <xsd:restriction base="dms:Note">
          <xsd:maxLength value="255"/>
        </xsd:restriction>
      </xsd:simpleType>
    </xsd:element>
    <xsd:element name="EmDate" ma:index="27" nillable="true" ma:displayName="E-mail Date" ma:hidden="true" ma:internalName="EmDate">
      <xsd:simpleType>
        <xsd:restriction base="dms:DateTime"/>
      </xsd:simpleType>
    </xsd:element>
    <xsd:element name="EmAttachCount" ma:index="28" nillable="true" ma:displayName="E-mail Attachment Count" ma:hidden="true" ma:internalName="EmAttachCount">
      <xsd:simpleType>
        <xsd:restriction base="dms:Text"/>
      </xsd:simpleType>
    </xsd:element>
    <xsd:element name="EmAttachmentNames" ma:index="29" nillable="true" ma:displayName="E-mail Attachment Names" ma:hidden="true" ma:internalName="EmAttachmentNames">
      <xsd:simpleType>
        <xsd:restriction base="dms:Note">
          <xsd:maxLength value="255"/>
        </xsd:restriction>
      </xsd:simpleType>
    </xsd:element>
    <xsd:element name="DNB_x002d_Distributie" ma:index="30" nillable="true" ma:displayName="Distributie" ma:default="False" ma:internalName="DNB_x002d_Distributie">
      <xsd:simpleType>
        <xsd:restriction base="dms:Boolean"/>
      </xsd:simpleType>
    </xsd:element>
    <xsd:element name="DNB_x002d_Kennisgebied_TaxHTField0" ma:index="31" ma:taxonomy="true" ma:internalName="DNB_x002d_Kennisgebied_TaxHTField0" ma:taxonomyFieldName="DNB_x002d_Kennisgebied" ma:displayName="Knowledge Area" ma:readOnly="false" ma:fieldId="{293b7174-32c5-4b05-bdb3-f713719c2d71}" ma:taxonomyMulti="true" ma:sspId="1e3213a6-3d3a-4fd1-b2e1-5dac641bbf5e" ma:termSetId="fc071a48-5265-4ce6-8e49-610c38e0a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NBKennisLabel_TaxHTField0" ma:index="33" nillable="true" ma:taxonomy="true" ma:internalName="DNBKennisLabel_TaxHTField0" ma:taxonomyFieldName="DNBKennisLabel" ma:displayName="Label" ma:fieldId="{6ac25309-4a85-4071-987e-585c2b5089aa}" ma:taxonomyMulti="true" ma:sspId="1e3213a6-3d3a-4fd1-b2e1-5dac641bbf5e" ma:termSetId="db47cb35-e415-40fb-9ed7-e96d77e3d466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5d580-769e-4049-8812-34472bc3e9b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6357902-4c69-4410-a68b-7568d6389061}" ma:internalName="TaxCatchAll" ma:showField="CatchAllData" ma:web="f915d580-769e-4049-8812-34472bc3e9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6357902-4c69-4410-a68b-7568d6389061}" ma:internalName="TaxCatchAllLabel" ma:readOnly="true" ma:showField="CatchAllDataLabel" ma:web="f915d580-769e-4049-8812-34472bc3e9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NB_x002d_Afdeling_TaxHTField0 xmlns="4FF63E4C-1C3E-4A46-8523-8840F3B4A95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Overige Financiële Instellingenstatistieken</TermName>
          <TermId xmlns="http://schemas.microsoft.com/office/infopath/2007/PartnerControls">0a725943-bd13-41a5-8599-318b46abfa1c</TermId>
        </TermInfo>
      </Terms>
    </DNB_x002d_Afdeling_TaxHTField0>
    <DNB_x002d_SecurityLevel_TaxHTField0 xmlns="4FF63E4C-1C3E-4A46-8523-8840F3B4A95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DNB-UNRESTRICTED</TermName>
          <TermId xmlns="http://schemas.microsoft.com/office/infopath/2007/PartnerControls">2ea0aa57-80a3-4f67-9a8d-cb9c5b6ba549</TermId>
        </TermInfo>
      </Terms>
    </DNB_x002d_SecurityLevel_TaxHTField0>
    <DNB-CCOntvanger xmlns="4FF63E4C-1C3E-4A46-8523-8840F3B4A956">
      <UserInfo>
        <DisplayName/>
        <AccountId xsi:nil="true"/>
        <AccountType/>
      </UserInfo>
    </DNB-CCOntvanger>
    <TaxCatchAll xmlns="f915d580-769e-4049-8812-34472bc3e9b3"/>
    <EmDate xmlns="4FF63E4C-1C3E-4A46-8523-8840F3B4A956" xsi:nil="true"/>
    <DNB-Sjabloon xmlns="4FF63E4C-1C3E-4A46-8523-8840F3B4A956" xsi:nil="true"/>
    <DNB_x002d_Kennisgebied_TaxHTField0 xmlns="4FF63E4C-1C3E-4A46-8523-8840F3B4A95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Data driven</TermName>
          <TermId xmlns="http://schemas.microsoft.com/office/infopath/2007/PartnerControls">6814065c-1e6f-4ff1-9dc6-617e98ffd47c</TermId>
        </TermInfo>
      </Terms>
    </DNB_x002d_Kennisgebied_TaxHTField0>
    <EmTo xmlns="4FF63E4C-1C3E-4A46-8523-8840F3B4A956" xsi:nil="true"/>
    <DNB-AuteurFix xmlns="4FF63E4C-1C3E-4A46-8523-8840F3B4A956">
      <UserInfo>
        <DisplayName>i:0#.w|dnb\nb0862</DisplayName>
        <AccountId>31</AccountId>
        <AccountType/>
      </UserInfo>
      <UserInfo>
        <DisplayName>i:0#.w|dnb\nc2138</DisplayName>
        <AccountId>29</AccountId>
        <AccountType/>
      </UserInfo>
    </DNB-AuteurFix>
    <DNB_x002d_Distributie xmlns="4FF63E4C-1C3E-4A46-8523-8840F3B4A956">false</DNB_x002d_Distributie>
    <EmAttachCount xmlns="4FF63E4C-1C3E-4A46-8523-8840F3B4A956" xsi:nil="true"/>
    <EmFromName xmlns="4FF63E4C-1C3E-4A46-8523-8840F3B4A956" xsi:nil="true"/>
    <DNB-Ontvanger xmlns="4FF63E4C-1C3E-4A46-8523-8840F3B4A956">
      <UserInfo>
        <DisplayName/>
        <AccountId xsi:nil="true"/>
        <AccountType/>
      </UserInfo>
    </DNB-Ontvanger>
    <EmAttachmentNames xmlns="4FF63E4C-1C3E-4A46-8523-8840F3B4A956" xsi:nil="true"/>
    <DNB_x002d_Divisie_TaxHTField0 xmlns="4FF63E4C-1C3E-4A46-8523-8840F3B4A95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Statistiek</TermName>
          <TermId xmlns="http://schemas.microsoft.com/office/infopath/2007/PartnerControls">08372b17-7c7a-4a93-a22f-abf489991f02</TermId>
        </TermInfo>
      </Terms>
    </DNB_x002d_Divisie_TaxHTField0>
    <DNBKennisLabel_TaxHTField0 xmlns="4FF63E4C-1C3E-4A46-8523-8840F3B4A95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Open data</TermName>
          <TermId xmlns="http://schemas.microsoft.com/office/infopath/2007/PartnerControls">3c97fd5c-5c54-4515-ab21-d85ced86ac6c</TermId>
        </TermInfo>
      </Terms>
    </DNBKennisLabel_TaxHTField0>
    <DNB_x002d_Opmerkingen xmlns="4FF63E4C-1C3E-4A46-8523-8840F3B4A956" xsi:nil="true"/>
    <EmCC xmlns="4FF63E4C-1C3E-4A46-8523-8840F3B4A956" xsi:nil="true"/>
    <_dlc_DocId xmlns="c73b39cc-0e69-4665-8db4-7ab582043597">K098-898570058-83</_dlc_DocId>
    <_dlc_DocIdUrl xmlns="7c5b0264-6421-4fb7-bea0-223069b4ce2d">
      <Url>https://knowledge.sharepoint.dnb.nl/sites/DataOntsluitingOpenData/_layouts/15/DocIdRedir.aspx?ID=K098-898570058-83</Url>
      <Description>K098-898570058-83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79EDA98-C744-4E76-A58C-455CE5EF5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3b39cc-0e69-4665-8db4-7ab582043597"/>
    <ds:schemaRef ds:uri="7c5b0264-6421-4fb7-bea0-223069b4ce2d"/>
    <ds:schemaRef ds:uri="4FF63E4C-1C3E-4A46-8523-8840F3B4A956"/>
    <ds:schemaRef ds:uri="f915d580-769e-4049-8812-34472bc3e9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894CD4-A649-4BB3-99B4-74BE888FBB20}">
  <ds:schemaRefs>
    <ds:schemaRef ds:uri="7c5b0264-6421-4fb7-bea0-223069b4ce2d"/>
    <ds:schemaRef ds:uri="http://purl.org/dc/terms/"/>
    <ds:schemaRef ds:uri="http://www.w3.org/XML/1998/namespace"/>
    <ds:schemaRef ds:uri="f915d580-769e-4049-8812-34472bc3e9b3"/>
    <ds:schemaRef ds:uri="http://schemas.microsoft.com/office/2006/documentManagement/types"/>
    <ds:schemaRef ds:uri="4FF63E4C-1C3E-4A46-8523-8840F3B4A95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73b39cc-0e69-4665-8db4-7ab58204359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13E980-2AE3-48BE-81CA-2649363D177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A788F15-1403-44CE-BDFD-80CBA71F174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LichteAchtergrond16x9</Template>
  <TotalTime>955</TotalTime>
  <Words>301</Words>
  <Application>Microsoft Office PowerPoint</Application>
  <PresentationFormat>Breedbeeld</PresentationFormat>
  <Paragraphs>57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DNB</vt:lpstr>
      <vt:lpstr>De Nederlandsche Bank</vt:lpstr>
      <vt:lpstr>Wat doet De Nederlandsche Bank (DNB)?</vt:lpstr>
      <vt:lpstr>... en natuurlijk bewaren we het goud.</vt:lpstr>
      <vt:lpstr>Statistiek taken van DNB</vt:lpstr>
      <vt:lpstr>Naast wettelijke ook maatschappelijke functie</vt:lpstr>
      <vt:lpstr>Door de jaren heen</vt:lpstr>
      <vt:lpstr>DNB op data.overheid.nl</vt:lpstr>
      <vt:lpstr>Datasets op statistiek.dnb.nl</vt:lpstr>
      <vt:lpstr>Aansluiting op data.overheid.nl</vt:lpstr>
      <vt:lpstr>Uitbreiding beheerapplicatie</vt:lpstr>
      <vt:lpstr>Uitbreiding beheerapplicatie</vt:lpstr>
      <vt:lpstr>Uitbreiding beheerapplicatie</vt:lpstr>
      <vt:lpstr>Waarom (op de deze wijze)?</vt:lpstr>
      <vt:lpstr>Q&amp;A</vt:lpstr>
    </vt:vector>
  </TitlesOfParts>
  <Company>De Nederlandsche Bank N.V.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gebruikersbijeenkomst KOOP 12 apr 2019.pptx</dc:title>
  <dc:creator>Chaudron, R.F.D.D. (Raymond) (STAT_OFIS)</dc:creator>
  <cp:lastModifiedBy>Gebruiker</cp:lastModifiedBy>
  <cp:revision>43</cp:revision>
  <dcterms:created xsi:type="dcterms:W3CDTF">2019-02-12T07:40:46Z</dcterms:created>
  <dcterms:modified xsi:type="dcterms:W3CDTF">2019-04-11T07:22:46Z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0x0101001A9AF98CE4D646E7BAD5E0A615FBC45700B09FEF3718FB4388AB5A7949B81D104F00B88DFC4AA3B8C14898E99CBE439B09CE</vt:lpwstr>
  </property>
  <property fmtid="{D5CDD505-2E9C-101B-9397-08002B2CF9AE}" pid="3" name="_dlc_DocIdItemGuid">
    <vt:lpwstr>43e941d9-5246-4f48-83e5-f134500acacc</vt:lpwstr>
  </property>
  <property fmtid="{D5CDD505-2E9C-101B-9397-08002B2CF9AE}" pid="4" name="DNB-Divisie">
    <vt:lpwstr>2</vt:lpwstr>
  </property>
  <property fmtid="{D5CDD505-2E9C-101B-9397-08002B2CF9AE}" pid="5" name="DNB-Kennisgebied">
    <vt:lpwstr>5;#Data driven|6814065c-1e6f-4ff1-9dc6-617e98ffd47c</vt:lpwstr>
  </property>
  <property fmtid="{D5CDD505-2E9C-101B-9397-08002B2CF9AE}" pid="6" name="DNB-SecurityLevel">
    <vt:lpwstr>3</vt:lpwstr>
  </property>
  <property fmtid="{D5CDD505-2E9C-101B-9397-08002B2CF9AE}" pid="7" name="DNB-Afdeling">
    <vt:lpwstr>1</vt:lpwstr>
  </property>
  <property fmtid="{D5CDD505-2E9C-101B-9397-08002B2CF9AE}" pid="8" name="DNBKennisLabel">
    <vt:lpwstr>8;#Open data|3c97fd5c-5c54-4515-ab21-d85ced86ac6c</vt:lpwstr>
  </property>
</Properties>
</file>