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4"/>
  </p:sldMasterIdLst>
  <p:notesMasterIdLst>
    <p:notesMasterId r:id="rId26"/>
  </p:notesMasterIdLst>
  <p:handoutMasterIdLst>
    <p:handoutMasterId r:id="rId27"/>
  </p:handoutMasterIdLst>
  <p:sldIdLst>
    <p:sldId id="257" r:id="rId5"/>
    <p:sldId id="273" r:id="rId6"/>
    <p:sldId id="284" r:id="rId7"/>
    <p:sldId id="285" r:id="rId8"/>
    <p:sldId id="292" r:id="rId9"/>
    <p:sldId id="290" r:id="rId10"/>
    <p:sldId id="291" r:id="rId11"/>
    <p:sldId id="289" r:id="rId12"/>
    <p:sldId id="276" r:id="rId13"/>
    <p:sldId id="268" r:id="rId14"/>
    <p:sldId id="261" r:id="rId15"/>
    <p:sldId id="281" r:id="rId16"/>
    <p:sldId id="300" r:id="rId17"/>
    <p:sldId id="296" r:id="rId18"/>
    <p:sldId id="297" r:id="rId19"/>
    <p:sldId id="299" r:id="rId20"/>
    <p:sldId id="302" r:id="rId21"/>
    <p:sldId id="301" r:id="rId22"/>
    <p:sldId id="304" r:id="rId23"/>
    <p:sldId id="312" r:id="rId24"/>
    <p:sldId id="311" r:id="rId25"/>
  </p:sldIdLst>
  <p:sldSz cx="9144000" cy="5143500" type="screen16x9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6" autoAdjust="0"/>
    <p:restoredTop sz="94688" autoAdjust="0"/>
  </p:normalViewPr>
  <p:slideViewPr>
    <p:cSldViewPr>
      <p:cViewPr varScale="1">
        <p:scale>
          <a:sx n="164" d="100"/>
          <a:sy n="164" d="100"/>
        </p:scale>
        <p:origin x="540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6E4B4-BE92-422F-95A2-9FF6ECD1EDBF}" type="datetimeFigureOut">
              <a:rPr lang="nl-NL" smtClean="0"/>
              <a:t>26-11-2018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8550F-0570-4550-9D97-EC092E0F0C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8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26-11-2018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flow/StatFlow/Default.aspx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39DF317-015C-4AEE-9781-F5516EA6E932}" type="slidenum">
              <a:rPr lang="en-US" altLang="nl-NL" sz="1200" b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nl-NL" sz="1200" b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eaLnBrk="1" hangingPunct="1"/>
            <a:r>
              <a:rPr lang="nl-NL" altLang="nl-NL"/>
              <a:t>Deze presentatie gaat  over de wijze waarop het CBS communiceert  </a:t>
            </a:r>
          </a:p>
          <a:p>
            <a:pPr marL="228600" indent="-228600" eaLnBrk="1" hangingPunct="1"/>
            <a:r>
              <a:rPr lang="nl-NL" altLang="nl-NL"/>
              <a:t>met zijn gebruikers van informatie. </a:t>
            </a:r>
          </a:p>
          <a:p>
            <a:pPr marL="228600" indent="-228600" eaLnBrk="1" hangingPunct="1"/>
            <a:r>
              <a:rPr lang="nl-NL" altLang="nl-NL"/>
              <a:t>We kunnen daarin het volgende onderscheid maken (volgende sheet) </a:t>
            </a:r>
          </a:p>
          <a:p>
            <a:pPr marL="228600" indent="-228600"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394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3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 smtClean="0"/>
              <a:t>alle publicaties beschikbaar als open data.</a:t>
            </a:r>
          </a:p>
          <a:p>
            <a:pPr marL="0" indent="0">
              <a:buNone/>
            </a:pPr>
            <a:endParaRPr lang="nl-NL" sz="1200" dirty="0" smtClean="0"/>
          </a:p>
          <a:p>
            <a:pPr marL="0" indent="0">
              <a:buNone/>
            </a:pPr>
            <a:r>
              <a:rPr lang="nl-NL" sz="1200" dirty="0" smtClean="0"/>
              <a:t>Voor </a:t>
            </a:r>
            <a:r>
              <a:rPr lang="nl-NL" sz="1200" dirty="0" err="1" smtClean="0"/>
              <a:t>StatLine</a:t>
            </a:r>
            <a:r>
              <a:rPr lang="nl-NL" sz="1200" dirty="0" smtClean="0"/>
              <a:t>: nieuwe interface die gebruik maakt van open data, bestaat sinds november 2017. (vorige deed dit niet)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81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2 900 updates tabellen in 2016 </a:t>
            </a:r>
            <a:r>
              <a:rPr lang="nl-NL" dirty="0" err="1" smtClean="0"/>
              <a:t>and</a:t>
            </a:r>
            <a:r>
              <a:rPr lang="nl-NL" dirty="0" smtClean="0"/>
              <a:t> 180 nieuwe tabellen: dit vereist een gestroomlijnd proces. </a:t>
            </a:r>
          </a:p>
          <a:p>
            <a:r>
              <a:rPr lang="nl-NL" b="1" dirty="0" err="1" smtClean="0"/>
              <a:t>StatBuild</a:t>
            </a:r>
            <a:r>
              <a:rPr lang="nl-NL" b="1" dirty="0" smtClean="0"/>
              <a:t> </a:t>
            </a:r>
            <a:r>
              <a:rPr lang="nl-NL" dirty="0" smtClean="0"/>
              <a:t>en </a:t>
            </a:r>
            <a:r>
              <a:rPr lang="nl-NL" b="1" dirty="0" err="1" smtClean="0"/>
              <a:t>StatFlow</a:t>
            </a:r>
            <a:r>
              <a:rPr lang="nl-NL" dirty="0" smtClean="0"/>
              <a:t>.</a:t>
            </a:r>
          </a:p>
          <a:p>
            <a:pPr>
              <a:defRPr/>
            </a:pPr>
            <a:endParaRPr lang="nl-NL" dirty="0" smtClean="0"/>
          </a:p>
          <a:p>
            <a:pPr>
              <a:defRPr/>
            </a:pPr>
            <a:r>
              <a:rPr lang="nl-NL" dirty="0" smtClean="0"/>
              <a:t>Datasets publiceren is gevoelig: files kopiëren, veel mensen die meekijken of meewerken </a:t>
            </a:r>
          </a:p>
          <a:p>
            <a:pPr>
              <a:defRPr/>
            </a:pPr>
            <a:endParaRPr lang="nl-NL" dirty="0" smtClean="0"/>
          </a:p>
          <a:p>
            <a:pPr>
              <a:defRPr/>
            </a:pPr>
            <a:r>
              <a:rPr lang="nl-NL" b="1" dirty="0" err="1" smtClean="0">
                <a:hlinkClick r:id="rId3"/>
              </a:rPr>
              <a:t>StatFlow</a:t>
            </a:r>
            <a:r>
              <a:rPr lang="nl-NL" b="1" dirty="0" smtClean="0"/>
              <a:t> organiseert de workflow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dirty="0" smtClean="0"/>
              <a:t>Centrale opslag van data en metadata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dirty="0" smtClean="0"/>
              <a:t>Verschillende rollen in de workflow.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nl-NL" dirty="0" smtClean="0"/>
              <a:t>Bouwer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nl-NL" dirty="0" smtClean="0"/>
              <a:t>Tabeleigenaar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nl-NL" dirty="0" smtClean="0"/>
              <a:t>Redacteur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nl-NL" dirty="0" smtClean="0"/>
              <a:t>Productverantwoordelijke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nl-NL" dirty="0" smtClean="0"/>
              <a:t>Themaboombeheerder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dirty="0" smtClean="0"/>
              <a:t>Verschillen rechten per rol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dirty="0" smtClean="0"/>
              <a:t>Email melding als een volgende rol aan de beurt is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dirty="0" smtClean="0"/>
              <a:t>Productieproces getraceerd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dirty="0" smtClean="0"/>
              <a:t>Preview van de dataset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192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25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 smtClean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Conclusie / trends / 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CD09-177B-4AD1-8574-E37D337F0020}" type="datetimeFigureOut">
              <a:rPr lang="nl-NL" smtClean="0"/>
              <a:t>26-11-2018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854D-5A47-4DE3-9AF9-A750D4C4F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61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CD09-177B-4AD1-8574-E37D337F0020}" type="datetimeFigureOut">
              <a:rPr lang="nl-NL" smtClean="0"/>
              <a:t>26-11-2018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854D-5A47-4DE3-9AF9-A750D4C4F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08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Optioneel datum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  <a:p>
            <a:pPr lvl="0"/>
            <a:r>
              <a:rPr lang="nl-NL" dirty="0" smtClean="0"/>
              <a:t>regel2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  <a:p>
            <a:pPr lvl="0"/>
            <a:r>
              <a:rPr lang="nl-NL" dirty="0" smtClean="0"/>
              <a:t>regel2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 over 2 regels</a:t>
            </a:r>
          </a:p>
          <a:p>
            <a:pPr lvl="0"/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bold</a:t>
            </a:r>
            <a:r>
              <a:rPr lang="nl-NL" dirty="0" smtClean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 smtClean="0">
                <a:solidFill>
                  <a:schemeClr val="bg1"/>
                </a:solidFill>
              </a:rPr>
              <a:t>Hoofdstuk titel</a:t>
            </a:r>
            <a:endParaRPr lang="nl-NL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 smtClean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 smtClean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 smtClean="0">
                <a:solidFill>
                  <a:schemeClr val="bg1"/>
                </a:solidFill>
              </a:rPr>
              <a:t>Conclusies / trends / …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Korte opsomming van conclusies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  <p:sldLayoutId id="2147483667" r:id="rId13"/>
    <p:sldLayoutId id="214748366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://opendata.cbs.nl/dataportaal/portal.html?_la=nl&amp;_catalog=CBS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.cbs.nl/statline/portal.html?_la=nl&amp;_catalog=CBS&amp;tableId=03742&amp;_theme=71" TargetMode="External"/><Relationship Id="rId2" Type="http://schemas.openxmlformats.org/officeDocument/2006/relationships/hyperlink" Target="https://opendata.cbs.nl/statline/#/CBS/nl/dataset/03742/table?dl=14FCC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orre.nl/nlmigration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.nl/nl-nl/visualisaties/dashboard-arbeidsmarkt/vacatures" TargetMode="External"/><Relationship Id="rId2" Type="http://schemas.openxmlformats.org/officeDocument/2006/relationships/hyperlink" Target="https://www.cbs.nl/nl-nl/visualisaties/dashboard-arbeidsmark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bs.nl/benchmark-jeugdzorg#amsterda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.cbs.nl/statline/#/CBS/nl/dataset/81267ned/table?dl=14F09" TargetMode="External"/><Relationship Id="rId2" Type="http://schemas.openxmlformats.org/officeDocument/2006/relationships/hyperlink" Target="https://opendata.cbs.nl/statline/#/CBS/nl/dataset/83765NED/table?dl=14EE9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.cbs.nl/statline/#/CBS/nl/dataset/03742/table?dl=14EC6" TargetMode="External"/><Relationship Id="rId2" Type="http://schemas.openxmlformats.org/officeDocument/2006/relationships/hyperlink" Target="https://opendata.cbs.nl/statline/#/CBS/nl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Dick ter </a:t>
            </a:r>
            <a:r>
              <a:rPr lang="nl-NL" smtClean="0"/>
              <a:t>Steege    d.tersteege@cbs.nl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23 november 2018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StatLine</a:t>
            </a:r>
          </a:p>
          <a:p>
            <a:r>
              <a:rPr lang="nl-NL" sz="2000" dirty="0" smtClean="0"/>
              <a:t>Database van het Centraal Bureau voor de Statistiek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52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10</a:t>
            </a:fld>
            <a:endParaRPr lang="nl-NL" sz="1200" dirty="0"/>
          </a:p>
        </p:txBody>
      </p:sp>
      <p:sp>
        <p:nvSpPr>
          <p:cNvPr id="75" name="Tijdelijke aanduiding voor dianummer 3"/>
          <p:cNvSpPr txBox="1">
            <a:spLocks/>
          </p:cNvSpPr>
          <p:nvPr/>
        </p:nvSpPr>
        <p:spPr>
          <a:xfrm>
            <a:off x="7308850" y="6065838"/>
            <a:ext cx="568325" cy="4318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3F91EF-B881-40A8-9323-B10108CDD821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76" name="Titel 1"/>
          <p:cNvSpPr txBox="1">
            <a:spLocks/>
          </p:cNvSpPr>
          <p:nvPr/>
        </p:nvSpPr>
        <p:spPr>
          <a:xfrm>
            <a:off x="969963" y="549275"/>
            <a:ext cx="7102475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mbr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GB" dirty="0" smtClean="0"/>
              <a:t>StatLine setup</a:t>
            </a:r>
            <a:endParaRPr lang="nl-NL" dirty="0" smtClean="0"/>
          </a:p>
        </p:txBody>
      </p:sp>
      <p:sp>
        <p:nvSpPr>
          <p:cNvPr id="77" name="Text Box 887"/>
          <p:cNvSpPr txBox="1">
            <a:spLocks noChangeArrowheads="1"/>
          </p:cNvSpPr>
          <p:nvPr/>
        </p:nvSpPr>
        <p:spPr bwMode="auto">
          <a:xfrm>
            <a:off x="2392071" y="3961050"/>
            <a:ext cx="1832532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 b="1" dirty="0" smtClean="0">
                <a:solidFill>
                  <a:schemeClr val="tx2"/>
                </a:solidFill>
              </a:rPr>
              <a:t>Databank  </a:t>
            </a:r>
            <a:endParaRPr lang="en-GB" sz="1400" b="1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1400" b="1" dirty="0" smtClean="0">
                <a:solidFill>
                  <a:schemeClr val="tx2"/>
                </a:solidFill>
              </a:rPr>
              <a:t>4 400+ tables </a:t>
            </a:r>
          </a:p>
          <a:p>
            <a:pPr algn="ctr">
              <a:spcBef>
                <a:spcPct val="50000"/>
              </a:spcBef>
            </a:pPr>
            <a:endParaRPr lang="en-GB" sz="1400" b="1" dirty="0">
              <a:solidFill>
                <a:schemeClr val="tx2"/>
              </a:solidFill>
            </a:endParaRPr>
          </a:p>
        </p:txBody>
      </p:sp>
      <p:grpSp>
        <p:nvGrpSpPr>
          <p:cNvPr id="78" name="Group 962"/>
          <p:cNvGrpSpPr>
            <a:grpSpLocks/>
          </p:cNvGrpSpPr>
          <p:nvPr/>
        </p:nvGrpSpPr>
        <p:grpSpPr bwMode="auto">
          <a:xfrm>
            <a:off x="2872775" y="3275337"/>
            <a:ext cx="1092200" cy="588962"/>
            <a:chOff x="4889" y="3725"/>
            <a:chExt cx="363" cy="340"/>
          </a:xfrm>
        </p:grpSpPr>
        <p:sp>
          <p:nvSpPr>
            <p:cNvPr id="79" name="Line 711"/>
            <p:cNvSpPr>
              <a:spLocks noChangeShapeType="1"/>
            </p:cNvSpPr>
            <p:nvPr/>
          </p:nvSpPr>
          <p:spPr bwMode="auto">
            <a:xfrm>
              <a:off x="4934" y="3725"/>
              <a:ext cx="3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80" name="Line 712"/>
            <p:cNvSpPr>
              <a:spLocks noChangeShapeType="1"/>
            </p:cNvSpPr>
            <p:nvPr/>
          </p:nvSpPr>
          <p:spPr bwMode="auto">
            <a:xfrm>
              <a:off x="4889" y="3929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81" name="Line 713"/>
            <p:cNvSpPr>
              <a:spLocks noChangeShapeType="1"/>
            </p:cNvSpPr>
            <p:nvPr/>
          </p:nvSpPr>
          <p:spPr bwMode="auto">
            <a:xfrm>
              <a:off x="4889" y="3952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82" name="Line 714"/>
            <p:cNvSpPr>
              <a:spLocks noChangeShapeType="1"/>
            </p:cNvSpPr>
            <p:nvPr/>
          </p:nvSpPr>
          <p:spPr bwMode="auto">
            <a:xfrm>
              <a:off x="4889" y="3974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83" name="Line 715"/>
            <p:cNvSpPr>
              <a:spLocks noChangeShapeType="1"/>
            </p:cNvSpPr>
            <p:nvPr/>
          </p:nvSpPr>
          <p:spPr bwMode="auto">
            <a:xfrm flipV="1">
              <a:off x="4889" y="3997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84" name="Line 716"/>
            <p:cNvSpPr>
              <a:spLocks noChangeShapeType="1"/>
            </p:cNvSpPr>
            <p:nvPr/>
          </p:nvSpPr>
          <p:spPr bwMode="auto">
            <a:xfrm flipV="1">
              <a:off x="4889" y="4020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85" name="Line 717"/>
            <p:cNvSpPr>
              <a:spLocks noChangeShapeType="1"/>
            </p:cNvSpPr>
            <p:nvPr/>
          </p:nvSpPr>
          <p:spPr bwMode="auto">
            <a:xfrm>
              <a:off x="4889" y="4042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86" name="Line 718"/>
            <p:cNvSpPr>
              <a:spLocks noChangeShapeType="1"/>
            </p:cNvSpPr>
            <p:nvPr/>
          </p:nvSpPr>
          <p:spPr bwMode="auto">
            <a:xfrm flipH="1">
              <a:off x="4980" y="3725"/>
              <a:ext cx="0" cy="3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87" name="Line 719"/>
            <p:cNvSpPr>
              <a:spLocks noChangeShapeType="1"/>
            </p:cNvSpPr>
            <p:nvPr/>
          </p:nvSpPr>
          <p:spPr bwMode="auto">
            <a:xfrm flipH="1">
              <a:off x="5025" y="3725"/>
              <a:ext cx="0" cy="3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88" name="Rectangle 721"/>
            <p:cNvSpPr>
              <a:spLocks noChangeArrowheads="1"/>
            </p:cNvSpPr>
            <p:nvPr/>
          </p:nvSpPr>
          <p:spPr bwMode="auto">
            <a:xfrm>
              <a:off x="4889" y="3725"/>
              <a:ext cx="363" cy="33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89" name="Line 950"/>
            <p:cNvSpPr>
              <a:spLocks noChangeShapeType="1"/>
            </p:cNvSpPr>
            <p:nvPr/>
          </p:nvSpPr>
          <p:spPr bwMode="auto">
            <a:xfrm>
              <a:off x="4889" y="3861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90" name="Line 951"/>
            <p:cNvSpPr>
              <a:spLocks noChangeShapeType="1"/>
            </p:cNvSpPr>
            <p:nvPr/>
          </p:nvSpPr>
          <p:spPr bwMode="auto">
            <a:xfrm>
              <a:off x="4889" y="3884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91" name="Line 952"/>
            <p:cNvSpPr>
              <a:spLocks noChangeShapeType="1"/>
            </p:cNvSpPr>
            <p:nvPr/>
          </p:nvSpPr>
          <p:spPr bwMode="auto">
            <a:xfrm>
              <a:off x="4889" y="3906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92" name="Line 953"/>
            <p:cNvSpPr>
              <a:spLocks noChangeShapeType="1"/>
            </p:cNvSpPr>
            <p:nvPr/>
          </p:nvSpPr>
          <p:spPr bwMode="auto">
            <a:xfrm>
              <a:off x="4889" y="3838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93" name="Line 954"/>
            <p:cNvSpPr>
              <a:spLocks noChangeShapeType="1"/>
            </p:cNvSpPr>
            <p:nvPr/>
          </p:nvSpPr>
          <p:spPr bwMode="auto">
            <a:xfrm>
              <a:off x="4889" y="3816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94" name="Line 955"/>
            <p:cNvSpPr>
              <a:spLocks noChangeShapeType="1"/>
            </p:cNvSpPr>
            <p:nvPr/>
          </p:nvSpPr>
          <p:spPr bwMode="auto">
            <a:xfrm>
              <a:off x="4889" y="3793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95" name="Line 956"/>
            <p:cNvSpPr>
              <a:spLocks noChangeShapeType="1"/>
            </p:cNvSpPr>
            <p:nvPr/>
          </p:nvSpPr>
          <p:spPr bwMode="auto">
            <a:xfrm>
              <a:off x="4889" y="3770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96" name="Line 957"/>
            <p:cNvSpPr>
              <a:spLocks noChangeShapeType="1"/>
            </p:cNvSpPr>
            <p:nvPr/>
          </p:nvSpPr>
          <p:spPr bwMode="auto">
            <a:xfrm>
              <a:off x="4889" y="3748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97" name="Line 958"/>
            <p:cNvSpPr>
              <a:spLocks noChangeShapeType="1"/>
            </p:cNvSpPr>
            <p:nvPr/>
          </p:nvSpPr>
          <p:spPr bwMode="auto">
            <a:xfrm flipH="1">
              <a:off x="5070" y="3725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98" name="Line 959"/>
            <p:cNvSpPr>
              <a:spLocks noChangeShapeType="1"/>
            </p:cNvSpPr>
            <p:nvPr/>
          </p:nvSpPr>
          <p:spPr bwMode="auto">
            <a:xfrm flipH="1">
              <a:off x="5116" y="3725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99" name="Line 960"/>
            <p:cNvSpPr>
              <a:spLocks noChangeShapeType="1"/>
            </p:cNvSpPr>
            <p:nvPr/>
          </p:nvSpPr>
          <p:spPr bwMode="auto">
            <a:xfrm flipH="1">
              <a:off x="5161" y="3725"/>
              <a:ext cx="0" cy="3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00" name="Line 961"/>
            <p:cNvSpPr>
              <a:spLocks noChangeShapeType="1"/>
            </p:cNvSpPr>
            <p:nvPr/>
          </p:nvSpPr>
          <p:spPr bwMode="auto">
            <a:xfrm flipH="1">
              <a:off x="5207" y="3725"/>
              <a:ext cx="0" cy="3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</p:grpSp>
      <p:grpSp>
        <p:nvGrpSpPr>
          <p:cNvPr id="101" name="Group 963"/>
          <p:cNvGrpSpPr>
            <a:grpSpLocks/>
          </p:cNvGrpSpPr>
          <p:nvPr/>
        </p:nvGrpSpPr>
        <p:grpSpPr bwMode="auto">
          <a:xfrm>
            <a:off x="4264186" y="3864299"/>
            <a:ext cx="614362" cy="292100"/>
            <a:chOff x="4889" y="3725"/>
            <a:chExt cx="363" cy="340"/>
          </a:xfrm>
        </p:grpSpPr>
        <p:sp>
          <p:nvSpPr>
            <p:cNvPr id="102" name="Line 964"/>
            <p:cNvSpPr>
              <a:spLocks noChangeShapeType="1"/>
            </p:cNvSpPr>
            <p:nvPr/>
          </p:nvSpPr>
          <p:spPr bwMode="auto">
            <a:xfrm>
              <a:off x="4934" y="3725"/>
              <a:ext cx="3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03" name="Line 965"/>
            <p:cNvSpPr>
              <a:spLocks noChangeShapeType="1"/>
            </p:cNvSpPr>
            <p:nvPr/>
          </p:nvSpPr>
          <p:spPr bwMode="auto">
            <a:xfrm>
              <a:off x="4889" y="3929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04" name="Line 966"/>
            <p:cNvSpPr>
              <a:spLocks noChangeShapeType="1"/>
            </p:cNvSpPr>
            <p:nvPr/>
          </p:nvSpPr>
          <p:spPr bwMode="auto">
            <a:xfrm>
              <a:off x="4889" y="3952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05" name="Line 967"/>
            <p:cNvSpPr>
              <a:spLocks noChangeShapeType="1"/>
            </p:cNvSpPr>
            <p:nvPr/>
          </p:nvSpPr>
          <p:spPr bwMode="auto">
            <a:xfrm>
              <a:off x="4889" y="3974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06" name="Line 968"/>
            <p:cNvSpPr>
              <a:spLocks noChangeShapeType="1"/>
            </p:cNvSpPr>
            <p:nvPr/>
          </p:nvSpPr>
          <p:spPr bwMode="auto">
            <a:xfrm flipV="1">
              <a:off x="4889" y="3997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07" name="Line 969"/>
            <p:cNvSpPr>
              <a:spLocks noChangeShapeType="1"/>
            </p:cNvSpPr>
            <p:nvPr/>
          </p:nvSpPr>
          <p:spPr bwMode="auto">
            <a:xfrm flipV="1">
              <a:off x="4889" y="4020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08" name="Line 970"/>
            <p:cNvSpPr>
              <a:spLocks noChangeShapeType="1"/>
            </p:cNvSpPr>
            <p:nvPr/>
          </p:nvSpPr>
          <p:spPr bwMode="auto">
            <a:xfrm>
              <a:off x="4889" y="4042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09" name="Line 971"/>
            <p:cNvSpPr>
              <a:spLocks noChangeShapeType="1"/>
            </p:cNvSpPr>
            <p:nvPr/>
          </p:nvSpPr>
          <p:spPr bwMode="auto">
            <a:xfrm flipH="1">
              <a:off x="4980" y="3725"/>
              <a:ext cx="0" cy="3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10" name="Line 972"/>
            <p:cNvSpPr>
              <a:spLocks noChangeShapeType="1"/>
            </p:cNvSpPr>
            <p:nvPr/>
          </p:nvSpPr>
          <p:spPr bwMode="auto">
            <a:xfrm flipH="1">
              <a:off x="5025" y="3725"/>
              <a:ext cx="0" cy="3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11" name="Rectangle 973"/>
            <p:cNvSpPr>
              <a:spLocks noChangeArrowheads="1"/>
            </p:cNvSpPr>
            <p:nvPr/>
          </p:nvSpPr>
          <p:spPr bwMode="auto">
            <a:xfrm>
              <a:off x="4889" y="3725"/>
              <a:ext cx="363" cy="33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12" name="Line 974"/>
            <p:cNvSpPr>
              <a:spLocks noChangeShapeType="1"/>
            </p:cNvSpPr>
            <p:nvPr/>
          </p:nvSpPr>
          <p:spPr bwMode="auto">
            <a:xfrm>
              <a:off x="4889" y="3861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13" name="Line 975"/>
            <p:cNvSpPr>
              <a:spLocks noChangeShapeType="1"/>
            </p:cNvSpPr>
            <p:nvPr/>
          </p:nvSpPr>
          <p:spPr bwMode="auto">
            <a:xfrm>
              <a:off x="4889" y="3884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14" name="Line 976"/>
            <p:cNvSpPr>
              <a:spLocks noChangeShapeType="1"/>
            </p:cNvSpPr>
            <p:nvPr/>
          </p:nvSpPr>
          <p:spPr bwMode="auto">
            <a:xfrm>
              <a:off x="4889" y="3906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15" name="Line 977"/>
            <p:cNvSpPr>
              <a:spLocks noChangeShapeType="1"/>
            </p:cNvSpPr>
            <p:nvPr/>
          </p:nvSpPr>
          <p:spPr bwMode="auto">
            <a:xfrm>
              <a:off x="4889" y="3838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16" name="Line 978"/>
            <p:cNvSpPr>
              <a:spLocks noChangeShapeType="1"/>
            </p:cNvSpPr>
            <p:nvPr/>
          </p:nvSpPr>
          <p:spPr bwMode="auto">
            <a:xfrm>
              <a:off x="4889" y="3816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17" name="Line 979"/>
            <p:cNvSpPr>
              <a:spLocks noChangeShapeType="1"/>
            </p:cNvSpPr>
            <p:nvPr/>
          </p:nvSpPr>
          <p:spPr bwMode="auto">
            <a:xfrm>
              <a:off x="4889" y="3793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18" name="Line 980"/>
            <p:cNvSpPr>
              <a:spLocks noChangeShapeType="1"/>
            </p:cNvSpPr>
            <p:nvPr/>
          </p:nvSpPr>
          <p:spPr bwMode="auto">
            <a:xfrm>
              <a:off x="4889" y="3770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19" name="Line 981"/>
            <p:cNvSpPr>
              <a:spLocks noChangeShapeType="1"/>
            </p:cNvSpPr>
            <p:nvPr/>
          </p:nvSpPr>
          <p:spPr bwMode="auto">
            <a:xfrm>
              <a:off x="4889" y="3748"/>
              <a:ext cx="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20" name="Line 982"/>
            <p:cNvSpPr>
              <a:spLocks noChangeShapeType="1"/>
            </p:cNvSpPr>
            <p:nvPr/>
          </p:nvSpPr>
          <p:spPr bwMode="auto">
            <a:xfrm flipH="1">
              <a:off x="5070" y="3725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21" name="Line 983"/>
            <p:cNvSpPr>
              <a:spLocks noChangeShapeType="1"/>
            </p:cNvSpPr>
            <p:nvPr/>
          </p:nvSpPr>
          <p:spPr bwMode="auto">
            <a:xfrm flipH="1">
              <a:off x="5116" y="3725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22" name="Line 984"/>
            <p:cNvSpPr>
              <a:spLocks noChangeShapeType="1"/>
            </p:cNvSpPr>
            <p:nvPr/>
          </p:nvSpPr>
          <p:spPr bwMode="auto">
            <a:xfrm flipH="1">
              <a:off x="5161" y="3725"/>
              <a:ext cx="0" cy="3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  <p:sp>
          <p:nvSpPr>
            <p:cNvPr id="123" name="Line 985"/>
            <p:cNvSpPr>
              <a:spLocks noChangeShapeType="1"/>
            </p:cNvSpPr>
            <p:nvPr/>
          </p:nvSpPr>
          <p:spPr bwMode="auto">
            <a:xfrm flipH="1">
              <a:off x="5207" y="3725"/>
              <a:ext cx="0" cy="3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nl-NL"/>
            </a:p>
          </p:txBody>
        </p:sp>
      </p:grpSp>
      <p:sp>
        <p:nvSpPr>
          <p:cNvPr id="124" name="Line 987"/>
          <p:cNvSpPr>
            <a:spLocks noChangeShapeType="1"/>
          </p:cNvSpPr>
          <p:nvPr/>
        </p:nvSpPr>
        <p:spPr bwMode="auto">
          <a:xfrm flipH="1">
            <a:off x="2195735" y="3588873"/>
            <a:ext cx="665163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nl-NL"/>
          </a:p>
        </p:txBody>
      </p:sp>
      <p:sp>
        <p:nvSpPr>
          <p:cNvPr id="125" name="Text Box 887"/>
          <p:cNvSpPr txBox="1">
            <a:spLocks noChangeArrowheads="1"/>
          </p:cNvSpPr>
          <p:nvPr/>
        </p:nvSpPr>
        <p:spPr bwMode="auto">
          <a:xfrm>
            <a:off x="611560" y="1576695"/>
            <a:ext cx="142609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</a:rPr>
              <a:t>StatWeb application </a:t>
            </a:r>
            <a:endParaRPr lang="en-GB" sz="1600" b="1" dirty="0">
              <a:solidFill>
                <a:srgbClr val="000000"/>
              </a:solidFill>
            </a:endParaRPr>
          </a:p>
        </p:txBody>
      </p:sp>
      <p:pic>
        <p:nvPicPr>
          <p:cNvPr id="126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95354"/>
            <a:ext cx="1042988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" name="Text Box 887"/>
          <p:cNvSpPr txBox="1">
            <a:spLocks noChangeArrowheads="1"/>
          </p:cNvSpPr>
          <p:nvPr/>
        </p:nvSpPr>
        <p:spPr bwMode="auto">
          <a:xfrm>
            <a:off x="2991541" y="1642593"/>
            <a:ext cx="142716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FF0000"/>
                </a:solidFill>
              </a:rPr>
              <a:t>Data portal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28" name="Text Box 887"/>
          <p:cNvSpPr txBox="1">
            <a:spLocks noChangeArrowheads="1"/>
          </p:cNvSpPr>
          <p:nvPr/>
        </p:nvSpPr>
        <p:spPr bwMode="auto">
          <a:xfrm>
            <a:off x="5400297" y="2354434"/>
            <a:ext cx="159385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rgbClr val="FF0000"/>
                </a:solidFill>
              </a:rPr>
              <a:t>StatLine App</a:t>
            </a:r>
          </a:p>
        </p:txBody>
      </p:sp>
      <p:sp>
        <p:nvSpPr>
          <p:cNvPr id="129" name="Line 987"/>
          <p:cNvSpPr>
            <a:spLocks noChangeShapeType="1"/>
          </p:cNvSpPr>
          <p:nvPr/>
        </p:nvSpPr>
        <p:spPr bwMode="auto">
          <a:xfrm flipH="1">
            <a:off x="6120723" y="2613380"/>
            <a:ext cx="103874" cy="915129"/>
          </a:xfrm>
          <a:prstGeom prst="line">
            <a:avLst/>
          </a:prstGeom>
          <a:ln w="12700">
            <a:solidFill>
              <a:srgbClr val="FF0000"/>
            </a:solidFill>
            <a:headEnd type="triangle" w="med" len="med"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endParaRPr lang="nl-NL"/>
          </a:p>
        </p:txBody>
      </p:sp>
      <p:sp>
        <p:nvSpPr>
          <p:cNvPr id="130" name="Line 987"/>
          <p:cNvSpPr>
            <a:spLocks noChangeShapeType="1"/>
          </p:cNvSpPr>
          <p:nvPr/>
        </p:nvSpPr>
        <p:spPr bwMode="auto">
          <a:xfrm>
            <a:off x="3851303" y="1985896"/>
            <a:ext cx="1939363" cy="1509458"/>
          </a:xfrm>
          <a:prstGeom prst="line">
            <a:avLst/>
          </a:prstGeom>
          <a:ln w="12700">
            <a:solidFill>
              <a:srgbClr val="FF0000"/>
            </a:solidFill>
            <a:headEnd type="triangle" w="med" len="med"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endParaRPr lang="nl-NL"/>
          </a:p>
        </p:txBody>
      </p:sp>
      <p:sp>
        <p:nvSpPr>
          <p:cNvPr id="131" name="Afgeronde rechthoek 130"/>
          <p:cNvSpPr/>
          <p:nvPr/>
        </p:nvSpPr>
        <p:spPr>
          <a:xfrm>
            <a:off x="360606" y="2355726"/>
            <a:ext cx="1741487" cy="2160239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l-NL"/>
          </a:p>
        </p:txBody>
      </p:sp>
      <p:sp>
        <p:nvSpPr>
          <p:cNvPr id="132" name="Tekstvak 64"/>
          <p:cNvSpPr txBox="1">
            <a:spLocks noChangeArrowheads="1"/>
          </p:cNvSpPr>
          <p:nvPr/>
        </p:nvSpPr>
        <p:spPr bwMode="auto">
          <a:xfrm>
            <a:off x="539552" y="2587413"/>
            <a:ext cx="149810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1400" b="1" dirty="0">
                <a:solidFill>
                  <a:srgbClr val="000000"/>
                </a:solidFill>
              </a:rPr>
              <a:t>StatFlow</a:t>
            </a:r>
          </a:p>
          <a:p>
            <a:pPr eaLnBrk="1" hangingPunct="1"/>
            <a:r>
              <a:rPr lang="nl-NL" sz="1400" dirty="0">
                <a:solidFill>
                  <a:srgbClr val="000000"/>
                </a:solidFill>
              </a:rPr>
              <a:t>(</a:t>
            </a:r>
            <a:r>
              <a:rPr lang="nl-NL" sz="1400" dirty="0" err="1" smtClean="0">
                <a:solidFill>
                  <a:srgbClr val="000000"/>
                </a:solidFill>
              </a:rPr>
              <a:t>process</a:t>
            </a:r>
            <a:r>
              <a:rPr lang="nl-NL" sz="14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/>
            <a:endParaRPr lang="nl-NL" sz="1400" dirty="0">
              <a:solidFill>
                <a:srgbClr val="000000"/>
              </a:solidFill>
            </a:endParaRPr>
          </a:p>
          <a:p>
            <a:pPr eaLnBrk="1" hangingPunct="1"/>
            <a:r>
              <a:rPr lang="nl-NL" sz="1400" b="1" dirty="0" err="1">
                <a:solidFill>
                  <a:srgbClr val="000000"/>
                </a:solidFill>
              </a:rPr>
              <a:t>StatBuild</a:t>
            </a:r>
            <a:endParaRPr lang="nl-NL" sz="1400" b="1" dirty="0">
              <a:solidFill>
                <a:srgbClr val="000000"/>
              </a:solidFill>
            </a:endParaRPr>
          </a:p>
          <a:p>
            <a:pPr eaLnBrk="1" hangingPunct="1"/>
            <a:r>
              <a:rPr lang="nl-NL" sz="1400" dirty="0" smtClean="0">
                <a:solidFill>
                  <a:srgbClr val="000000"/>
                </a:solidFill>
              </a:rPr>
              <a:t>(building)</a:t>
            </a:r>
          </a:p>
          <a:p>
            <a:pPr eaLnBrk="1" hangingPunct="1"/>
            <a:endParaRPr lang="nl-NL" sz="14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nl-NL" sz="1400" b="1" dirty="0" smtClean="0">
                <a:solidFill>
                  <a:srgbClr val="000000"/>
                </a:solidFill>
              </a:rPr>
              <a:t>StatLinevijver</a:t>
            </a:r>
            <a:endParaRPr lang="nl-NL" sz="1400" b="1" dirty="0">
              <a:solidFill>
                <a:srgbClr val="000000"/>
              </a:solidFill>
            </a:endParaRPr>
          </a:p>
          <a:p>
            <a:pPr eaLnBrk="1" hangingPunct="1"/>
            <a:r>
              <a:rPr lang="nl-NL" sz="1400" dirty="0" smtClean="0">
                <a:solidFill>
                  <a:srgbClr val="000000"/>
                </a:solidFill>
              </a:rPr>
              <a:t>(</a:t>
            </a:r>
            <a:r>
              <a:rPr lang="nl-NL" sz="1400" dirty="0" err="1" smtClean="0">
                <a:solidFill>
                  <a:srgbClr val="000000"/>
                </a:solidFill>
              </a:rPr>
              <a:t>classifications</a:t>
            </a:r>
            <a:r>
              <a:rPr lang="nl-NL" sz="1400" dirty="0" smtClean="0">
                <a:solidFill>
                  <a:srgbClr val="000000"/>
                </a:solidFill>
              </a:rPr>
              <a:t>)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133" name="Line 987"/>
          <p:cNvSpPr>
            <a:spLocks noChangeShapeType="1"/>
          </p:cNvSpPr>
          <p:nvPr/>
        </p:nvSpPr>
        <p:spPr bwMode="auto">
          <a:xfrm>
            <a:off x="1731165" y="1642593"/>
            <a:ext cx="1260376" cy="16204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nl-NL"/>
          </a:p>
        </p:txBody>
      </p:sp>
      <p:sp>
        <p:nvSpPr>
          <p:cNvPr id="134" name="Rechthoek 133"/>
          <p:cNvSpPr>
            <a:spLocks noChangeArrowheads="1"/>
          </p:cNvSpPr>
          <p:nvPr/>
        </p:nvSpPr>
        <p:spPr bwMode="auto">
          <a:xfrm>
            <a:off x="5389692" y="4227934"/>
            <a:ext cx="151071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Open Data</a:t>
            </a:r>
          </a:p>
          <a:p>
            <a:pPr>
              <a:spcBef>
                <a:spcPct val="50000"/>
              </a:spcBef>
            </a:pPr>
            <a:r>
              <a:rPr lang="en-GB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Webservices based on open standards </a:t>
            </a:r>
            <a:endParaRPr lang="en-GB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Line 987"/>
          <p:cNvSpPr>
            <a:spLocks noChangeShapeType="1"/>
          </p:cNvSpPr>
          <p:nvPr/>
        </p:nvSpPr>
        <p:spPr bwMode="auto">
          <a:xfrm flipH="1" flipV="1">
            <a:off x="4045924" y="3811955"/>
            <a:ext cx="1512926" cy="25003"/>
          </a:xfrm>
          <a:prstGeom prst="line">
            <a:avLst/>
          </a:prstGeom>
          <a:ln w="12700">
            <a:solidFill>
              <a:srgbClr val="000000"/>
            </a:solidFill>
            <a:headEnd type="triangle" w="med" len="med"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endParaRPr lang="nl-NL"/>
          </a:p>
        </p:txBody>
      </p:sp>
      <p:pic>
        <p:nvPicPr>
          <p:cNvPr id="136" name="Afbeelding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502"/>
            <a:ext cx="1711500" cy="1139349"/>
          </a:xfrm>
          <a:prstGeom prst="rect">
            <a:avLst/>
          </a:prstGeom>
        </p:spPr>
      </p:pic>
      <p:pic>
        <p:nvPicPr>
          <p:cNvPr id="138" name="Afbeelding 137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75" y="339502"/>
            <a:ext cx="2061974" cy="112201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7"/>
          <a:srcRect b="47004"/>
          <a:stretch/>
        </p:blipFill>
        <p:spPr>
          <a:xfrm>
            <a:off x="4988032" y="288787"/>
            <a:ext cx="3138306" cy="195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>
                <a:solidFill>
                  <a:schemeClr val="bg1"/>
                </a:solidFill>
              </a:rPr>
              <a:pPr algn="ctr"/>
              <a:t>11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Workflow datapublicatie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56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12</a:t>
            </a:fld>
            <a:endParaRPr lang="nl-NL" sz="1200" dirty="0"/>
          </a:p>
        </p:txBody>
      </p:sp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5204523" y="4034777"/>
            <a:ext cx="1743741" cy="52322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nl-NL" sz="2800" b="1" dirty="0" smtClean="0">
                <a:solidFill>
                  <a:schemeClr val="accent3"/>
                </a:solidFill>
              </a:rPr>
              <a:t>Redactie</a:t>
            </a:r>
            <a:endParaRPr lang="nl-NL" sz="2800" b="1" dirty="0">
              <a:solidFill>
                <a:schemeClr val="accent3"/>
              </a:solidFill>
            </a:endParaRPr>
          </a:p>
        </p:txBody>
      </p:sp>
      <p:sp>
        <p:nvSpPr>
          <p:cNvPr id="8" name="Tekstvak 5"/>
          <p:cNvSpPr txBox="1">
            <a:spLocks noChangeArrowheads="1"/>
          </p:cNvSpPr>
          <p:nvPr/>
        </p:nvSpPr>
        <p:spPr bwMode="auto">
          <a:xfrm>
            <a:off x="368548" y="2395337"/>
            <a:ext cx="1439614" cy="492443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nl-NL" sz="2600" b="1" dirty="0" smtClean="0">
                <a:solidFill>
                  <a:schemeClr val="accent3"/>
                </a:solidFill>
              </a:rPr>
              <a:t>bouwer</a:t>
            </a:r>
            <a:endParaRPr lang="nl-NL" sz="2600" b="1" dirty="0">
              <a:solidFill>
                <a:schemeClr val="accent3"/>
              </a:solidFill>
            </a:endParaRPr>
          </a:p>
        </p:txBody>
      </p:sp>
      <p:sp>
        <p:nvSpPr>
          <p:cNvPr id="9" name="Tekstvak 6"/>
          <p:cNvSpPr txBox="1">
            <a:spLocks noChangeArrowheads="1"/>
          </p:cNvSpPr>
          <p:nvPr/>
        </p:nvSpPr>
        <p:spPr bwMode="auto">
          <a:xfrm>
            <a:off x="3275855" y="1809043"/>
            <a:ext cx="2063876" cy="1200329"/>
          </a:xfrm>
          <a:prstGeom prst="rect">
            <a:avLst/>
          </a:prstGeom>
          <a:noFill/>
          <a:ln w="60325" cmpd="sng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nl-NL" sz="3600" b="1" dirty="0" smtClean="0">
                <a:solidFill>
                  <a:schemeClr val="accent3"/>
                </a:solidFill>
              </a:rPr>
              <a:t>Tabel-eigenaar</a:t>
            </a:r>
            <a:endParaRPr lang="nl-NL" sz="3600" b="1" dirty="0">
              <a:solidFill>
                <a:schemeClr val="accent3"/>
              </a:solidFill>
            </a:endParaRPr>
          </a:p>
        </p:txBody>
      </p:sp>
      <p:sp>
        <p:nvSpPr>
          <p:cNvPr id="10" name="Tekstvak 7"/>
          <p:cNvSpPr txBox="1">
            <a:spLocks noChangeArrowheads="1"/>
          </p:cNvSpPr>
          <p:nvPr/>
        </p:nvSpPr>
        <p:spPr bwMode="auto">
          <a:xfrm>
            <a:off x="6458532" y="2088380"/>
            <a:ext cx="2431692" cy="892552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nl-NL" sz="2600" b="1" dirty="0" smtClean="0">
                <a:solidFill>
                  <a:schemeClr val="accent3"/>
                </a:solidFill>
              </a:rPr>
              <a:t>productverantwoordelijke</a:t>
            </a:r>
            <a:endParaRPr lang="nl-NL" sz="2600" b="1" dirty="0">
              <a:solidFill>
                <a:schemeClr val="accent3"/>
              </a:solidFill>
            </a:endParaRPr>
          </a:p>
        </p:txBody>
      </p:sp>
      <p:sp>
        <p:nvSpPr>
          <p:cNvPr id="11" name="PIJL-LINKS 9"/>
          <p:cNvSpPr>
            <a:spLocks noChangeArrowheads="1"/>
          </p:cNvSpPr>
          <p:nvPr/>
        </p:nvSpPr>
        <p:spPr bwMode="auto">
          <a:xfrm>
            <a:off x="1945749" y="2673403"/>
            <a:ext cx="1222375" cy="352425"/>
          </a:xfrm>
          <a:prstGeom prst="leftArrow">
            <a:avLst>
              <a:gd name="adj1" fmla="val 50000"/>
              <a:gd name="adj2" fmla="val 50020"/>
            </a:avLst>
          </a:prstGeom>
          <a:solidFill>
            <a:schemeClr val="tx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2" name="PIJL-RECHTS 19"/>
          <p:cNvSpPr>
            <a:spLocks noChangeArrowheads="1"/>
          </p:cNvSpPr>
          <p:nvPr/>
        </p:nvSpPr>
        <p:spPr bwMode="auto">
          <a:xfrm>
            <a:off x="1958975" y="2333097"/>
            <a:ext cx="1231900" cy="32385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B05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3" name="PIJL-RECHTS 27"/>
          <p:cNvSpPr>
            <a:spLocks noChangeArrowheads="1"/>
          </p:cNvSpPr>
          <p:nvPr/>
        </p:nvSpPr>
        <p:spPr bwMode="auto">
          <a:xfrm>
            <a:off x="5295799" y="2317708"/>
            <a:ext cx="1110307" cy="32385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B05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4" name="PIJL-LINKS 28"/>
          <p:cNvSpPr>
            <a:spLocks noChangeArrowheads="1"/>
          </p:cNvSpPr>
          <p:nvPr/>
        </p:nvSpPr>
        <p:spPr bwMode="auto">
          <a:xfrm>
            <a:off x="5295799" y="2641558"/>
            <a:ext cx="1061095" cy="352425"/>
          </a:xfrm>
          <a:prstGeom prst="leftArrow">
            <a:avLst>
              <a:gd name="adj1" fmla="val 50000"/>
              <a:gd name="adj2" fmla="val 50020"/>
            </a:avLst>
          </a:prstGeom>
          <a:solidFill>
            <a:schemeClr val="tx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5" name="PIJL-RECHTS 29"/>
          <p:cNvSpPr>
            <a:spLocks noChangeArrowheads="1"/>
          </p:cNvSpPr>
          <p:nvPr/>
        </p:nvSpPr>
        <p:spPr bwMode="auto">
          <a:xfrm rot="3456109">
            <a:off x="3594447" y="3550158"/>
            <a:ext cx="1233488" cy="323850"/>
          </a:xfrm>
          <a:prstGeom prst="rightArrow">
            <a:avLst>
              <a:gd name="adj1" fmla="val 50000"/>
              <a:gd name="adj2" fmla="val 50061"/>
            </a:avLst>
          </a:prstGeom>
          <a:solidFill>
            <a:srgbClr val="00B05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6" name="PIJL-LINKS 30"/>
          <p:cNvSpPr>
            <a:spLocks noChangeArrowheads="1"/>
          </p:cNvSpPr>
          <p:nvPr/>
        </p:nvSpPr>
        <p:spPr bwMode="auto">
          <a:xfrm rot="3284834">
            <a:off x="4096669" y="3450427"/>
            <a:ext cx="1222375" cy="352425"/>
          </a:xfrm>
          <a:prstGeom prst="leftArrow">
            <a:avLst>
              <a:gd name="adj1" fmla="val 50000"/>
              <a:gd name="adj2" fmla="val 50020"/>
            </a:avLst>
          </a:prstGeom>
          <a:solidFill>
            <a:schemeClr val="tx1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7" name="PIJL-RECHTS 31"/>
          <p:cNvSpPr>
            <a:spLocks noChangeArrowheads="1"/>
          </p:cNvSpPr>
          <p:nvPr/>
        </p:nvSpPr>
        <p:spPr bwMode="auto">
          <a:xfrm rot="-3082696">
            <a:off x="6584640" y="3314937"/>
            <a:ext cx="1233488" cy="323850"/>
          </a:xfrm>
          <a:prstGeom prst="rightArrow">
            <a:avLst>
              <a:gd name="adj1" fmla="val 50000"/>
              <a:gd name="adj2" fmla="val 50061"/>
            </a:avLst>
          </a:prstGeom>
          <a:solidFill>
            <a:srgbClr val="00B05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8" name="Tekstvak 16"/>
          <p:cNvSpPr txBox="1">
            <a:spLocks noChangeArrowheads="1"/>
          </p:cNvSpPr>
          <p:nvPr/>
        </p:nvSpPr>
        <p:spPr bwMode="auto">
          <a:xfrm>
            <a:off x="2002381" y="2028303"/>
            <a:ext cx="1209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nl-NL" sz="1400" dirty="0" smtClean="0">
                <a:solidFill>
                  <a:schemeClr val="tx1"/>
                </a:solidFill>
              </a:rPr>
              <a:t>laden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9" name="Tekstvak 36"/>
          <p:cNvSpPr txBox="1">
            <a:spLocks noChangeArrowheads="1"/>
          </p:cNvSpPr>
          <p:nvPr/>
        </p:nvSpPr>
        <p:spPr bwMode="auto">
          <a:xfrm>
            <a:off x="5295799" y="2025320"/>
            <a:ext cx="11627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nl-NL" sz="1400" dirty="0" smtClean="0">
                <a:solidFill>
                  <a:schemeClr val="tx1"/>
                </a:solidFill>
              </a:rPr>
              <a:t>goedkeuren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20" name="Tekstvak 37"/>
          <p:cNvSpPr txBox="1">
            <a:spLocks noChangeArrowheads="1"/>
          </p:cNvSpPr>
          <p:nvPr/>
        </p:nvSpPr>
        <p:spPr bwMode="auto">
          <a:xfrm>
            <a:off x="2771800" y="3712083"/>
            <a:ext cx="1144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nl-NL" sz="1400" dirty="0" smtClean="0">
                <a:solidFill>
                  <a:schemeClr val="tx1"/>
                </a:solidFill>
              </a:rPr>
              <a:t>goedkeuren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21" name="Gebogen PIJL-OMHOOG 20"/>
          <p:cNvSpPr/>
          <p:nvPr/>
        </p:nvSpPr>
        <p:spPr bwMode="auto">
          <a:xfrm rot="10800000">
            <a:off x="368548" y="1491630"/>
            <a:ext cx="3065213" cy="690562"/>
          </a:xfrm>
          <a:prstGeom prst="bentUpArrow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22" name="Tekstvak 43"/>
          <p:cNvSpPr txBox="1">
            <a:spLocks noChangeArrowheads="1"/>
          </p:cNvSpPr>
          <p:nvPr/>
        </p:nvSpPr>
        <p:spPr bwMode="auto">
          <a:xfrm>
            <a:off x="347647" y="1141902"/>
            <a:ext cx="2305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nl-NL" sz="1400" dirty="0" smtClean="0">
                <a:solidFill>
                  <a:schemeClr val="tx1"/>
                </a:solidFill>
              </a:rPr>
              <a:t>Nieuwe tabel of levering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24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776864" cy="576064"/>
          </a:xfrm>
        </p:spPr>
        <p:txBody>
          <a:bodyPr/>
          <a:lstStyle/>
          <a:p>
            <a:r>
              <a:rPr lang="nl-NL" dirty="0" smtClean="0"/>
              <a:t>Workflow voor de productie van tabellen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81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>
                <a:solidFill>
                  <a:schemeClr val="bg1"/>
                </a:solidFill>
              </a:rPr>
              <a:pPr algn="ctr"/>
              <a:t>13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Metadatering: codes uit de StatLinevijver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00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14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7544" y="1203598"/>
            <a:ext cx="7776864" cy="345638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l-NL" dirty="0">
                <a:cs typeface="Calibri" pitchFamily="34" charset="0"/>
              </a:rPr>
              <a:t>StatLinevijver is een centrale database met classificaties en </a:t>
            </a:r>
            <a:r>
              <a:rPr lang="nl-NL" dirty="0" smtClean="0">
                <a:cs typeface="Calibri" pitchFamily="34" charset="0"/>
              </a:rPr>
              <a:t>indelingen</a:t>
            </a:r>
            <a:r>
              <a:rPr lang="nl-NL" dirty="0">
                <a:cs typeface="Calibri" pitchFamily="34" charset="0"/>
              </a:rPr>
              <a:t>.</a:t>
            </a:r>
          </a:p>
          <a:p>
            <a:pPr lvl="0"/>
            <a:r>
              <a:rPr lang="nl-NL" dirty="0">
                <a:cs typeface="Calibri" pitchFamily="34" charset="0"/>
              </a:rPr>
              <a:t>Deze kunnen op een eenvoudige wijze worden geselecteerd en aan StatLinetabellen worden “gehangen</a:t>
            </a:r>
            <a:r>
              <a:rPr lang="nl-NL" dirty="0" smtClean="0">
                <a:cs typeface="Calibri" pitchFamily="34" charset="0"/>
              </a:rPr>
              <a:t>”. </a:t>
            </a:r>
            <a:endParaRPr lang="nl-NL" dirty="0">
              <a:cs typeface="Calibri" pitchFamily="34" charset="0"/>
            </a:endParaRPr>
          </a:p>
          <a:p>
            <a:pPr lvl="0"/>
            <a:endParaRPr lang="nl-NL" dirty="0">
              <a:cs typeface="Calibri" pitchFamily="34" charset="0"/>
            </a:endParaRPr>
          </a:p>
          <a:p>
            <a:pPr lvl="0"/>
            <a:r>
              <a:rPr lang="nl-NL" b="1" dirty="0">
                <a:cs typeface="Calibri" pitchFamily="34" charset="0"/>
              </a:rPr>
              <a:t>Uitgangspunten: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nl-NL" dirty="0">
                <a:cs typeface="Calibri" pitchFamily="34" charset="0"/>
              </a:rPr>
              <a:t>Elke classificatie heeft een </a:t>
            </a:r>
            <a:r>
              <a:rPr lang="nl-NL" dirty="0" smtClean="0">
                <a:cs typeface="Calibri" pitchFamily="34" charset="0"/>
              </a:rPr>
              <a:t>eigenaar</a:t>
            </a:r>
            <a:endParaRPr lang="nl-NL" dirty="0">
              <a:cs typeface="Calibri" pitchFamily="34" charset="0"/>
            </a:endParaRPr>
          </a:p>
          <a:p>
            <a:pPr marL="128588" indent="-128588">
              <a:buFont typeface="Arial" pitchFamily="34" charset="0"/>
              <a:buChar char="•"/>
            </a:pPr>
            <a:r>
              <a:rPr lang="nl-NL" dirty="0">
                <a:cs typeface="Calibri" pitchFamily="34" charset="0"/>
              </a:rPr>
              <a:t>Standaard (unieke) code per </a:t>
            </a:r>
            <a:r>
              <a:rPr lang="nl-NL" dirty="0" smtClean="0">
                <a:cs typeface="Calibri" pitchFamily="34" charset="0"/>
              </a:rPr>
              <a:t>categorie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nl-NL" dirty="0" smtClean="0">
                <a:cs typeface="Calibri" pitchFamily="34" charset="0"/>
              </a:rPr>
              <a:t> Standaard indeling</a:t>
            </a:r>
            <a:endParaRPr lang="nl-NL" dirty="0">
              <a:cs typeface="Calibri" pitchFamily="34" charset="0"/>
            </a:endParaRP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StatLinevijver?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7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15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7544" y="1203598"/>
            <a:ext cx="7776864" cy="3456384"/>
          </a:xfrm>
        </p:spPr>
        <p:txBody>
          <a:bodyPr>
            <a:normAutofit/>
          </a:bodyPr>
          <a:lstStyle/>
          <a:p>
            <a:r>
              <a:rPr lang="nl-NL" b="1" dirty="0">
                <a:cs typeface="Calibri" pitchFamily="34" charset="0"/>
              </a:rPr>
              <a:t>Voordelen: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nl-NL" dirty="0">
                <a:cs typeface="Calibri" pitchFamily="34" charset="0"/>
              </a:rPr>
              <a:t>Sneller goedkeuring door de </a:t>
            </a:r>
            <a:r>
              <a:rPr lang="nl-NL" dirty="0" err="1">
                <a:cs typeface="Calibri" pitchFamily="34" charset="0"/>
              </a:rPr>
              <a:t>StatLine</a:t>
            </a:r>
            <a:r>
              <a:rPr lang="nl-NL" dirty="0">
                <a:cs typeface="Calibri" pitchFamily="34" charset="0"/>
              </a:rPr>
              <a:t> redactie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nl-NL" dirty="0">
                <a:cs typeface="Calibri" pitchFamily="34" charset="0"/>
              </a:rPr>
              <a:t>Sneller bouwen </a:t>
            </a:r>
            <a:r>
              <a:rPr lang="nl-NL" dirty="0" err="1">
                <a:cs typeface="Calibri" pitchFamily="34" charset="0"/>
              </a:rPr>
              <a:t>StatLine</a:t>
            </a:r>
            <a:r>
              <a:rPr lang="nl-NL" dirty="0">
                <a:cs typeface="Calibri" pitchFamily="34" charset="0"/>
              </a:rPr>
              <a:t> tabel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nl-NL" dirty="0">
                <a:cs typeface="Calibri" pitchFamily="34" charset="0"/>
              </a:rPr>
              <a:t>Eén begrip één definitie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nl-NL" dirty="0">
                <a:cs typeface="Calibri" pitchFamily="34" charset="0"/>
              </a:rPr>
              <a:t>Vertaling op één plek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nl-NL" dirty="0">
                <a:cs typeface="Calibri" pitchFamily="34" charset="0"/>
              </a:rPr>
              <a:t>Gebruikersgemak Open data</a:t>
            </a:r>
          </a:p>
          <a:p>
            <a:endParaRPr lang="nl-NL" dirty="0" smtClean="0">
              <a:cs typeface="Calibri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StatLinevijver?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58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16</a:t>
            </a:fld>
            <a:endParaRPr lang="nl-NL" sz="12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StatLinevijver?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5" b="23370"/>
          <a:stretch/>
        </p:blipFill>
        <p:spPr>
          <a:xfrm>
            <a:off x="0" y="0"/>
            <a:ext cx="8973344" cy="4929903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276427" y="4620801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467 dimensies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2627784" y="4784408"/>
            <a:ext cx="203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55 000  categorieën</a:t>
            </a:r>
            <a:endParaRPr lang="nl-NL" dirty="0"/>
          </a:p>
        </p:txBody>
      </p:sp>
      <p:sp>
        <p:nvSpPr>
          <p:cNvPr id="3" name="Vrije vorm 2"/>
          <p:cNvSpPr/>
          <p:nvPr/>
        </p:nvSpPr>
        <p:spPr>
          <a:xfrm>
            <a:off x="102893" y="891335"/>
            <a:ext cx="2335870" cy="1227397"/>
          </a:xfrm>
          <a:custGeom>
            <a:avLst/>
            <a:gdLst>
              <a:gd name="connsiteX0" fmla="*/ 165020 w 2335870"/>
              <a:gd name="connsiteY0" fmla="*/ 273506 h 1227397"/>
              <a:gd name="connsiteX1" fmla="*/ 374692 w 2335870"/>
              <a:gd name="connsiteY1" fmla="*/ 17241 h 1227397"/>
              <a:gd name="connsiteX2" fmla="*/ 2197668 w 2335870"/>
              <a:gd name="connsiteY2" fmla="*/ 145373 h 1227397"/>
              <a:gd name="connsiteX3" fmla="*/ 1976348 w 2335870"/>
              <a:gd name="connsiteY3" fmla="*/ 1118015 h 1227397"/>
              <a:gd name="connsiteX4" fmla="*/ 135899 w 2335870"/>
              <a:gd name="connsiteY4" fmla="*/ 1088894 h 1227397"/>
              <a:gd name="connsiteX5" fmla="*/ 135899 w 2335870"/>
              <a:gd name="connsiteY5" fmla="*/ 87131 h 1227397"/>
              <a:gd name="connsiteX6" fmla="*/ 124251 w 2335870"/>
              <a:gd name="connsiteY6" fmla="*/ 209440 h 122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5870" h="1227397">
                <a:moveTo>
                  <a:pt x="165020" y="273506"/>
                </a:moveTo>
                <a:cubicBezTo>
                  <a:pt x="100468" y="156051"/>
                  <a:pt x="35917" y="38596"/>
                  <a:pt x="374692" y="17241"/>
                </a:cubicBezTo>
                <a:cubicBezTo>
                  <a:pt x="713467" y="-4115"/>
                  <a:pt x="1930725" y="-38089"/>
                  <a:pt x="2197668" y="145373"/>
                </a:cubicBezTo>
                <a:cubicBezTo>
                  <a:pt x="2464611" y="328835"/>
                  <a:pt x="2319976" y="960762"/>
                  <a:pt x="1976348" y="1118015"/>
                </a:cubicBezTo>
                <a:cubicBezTo>
                  <a:pt x="1632720" y="1275268"/>
                  <a:pt x="442640" y="1260708"/>
                  <a:pt x="135899" y="1088894"/>
                </a:cubicBezTo>
                <a:cubicBezTo>
                  <a:pt x="-170842" y="917080"/>
                  <a:pt x="137840" y="233707"/>
                  <a:pt x="135899" y="87131"/>
                </a:cubicBezTo>
                <a:cubicBezTo>
                  <a:pt x="133958" y="-59445"/>
                  <a:pt x="129104" y="74997"/>
                  <a:pt x="124251" y="209440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/>
          <p:cNvSpPr/>
          <p:nvPr/>
        </p:nvSpPr>
        <p:spPr>
          <a:xfrm>
            <a:off x="2590273" y="1369390"/>
            <a:ext cx="1153613" cy="3303635"/>
          </a:xfrm>
          <a:custGeom>
            <a:avLst/>
            <a:gdLst>
              <a:gd name="connsiteX0" fmla="*/ 250463 w 1153613"/>
              <a:gd name="connsiteY0" fmla="*/ 288722 h 3303635"/>
              <a:gd name="connsiteX1" fmla="*/ 1024655 w 1153613"/>
              <a:gd name="connsiteY1" fmla="*/ 374066 h 3303635"/>
              <a:gd name="connsiteX2" fmla="*/ 1055135 w 1153613"/>
              <a:gd name="connsiteY2" fmla="*/ 3044114 h 3303635"/>
              <a:gd name="connsiteX3" fmla="*/ 49295 w 1153613"/>
              <a:gd name="connsiteY3" fmla="*/ 2891714 h 3303635"/>
              <a:gd name="connsiteX4" fmla="*/ 250463 w 1153613"/>
              <a:gd name="connsiteY4" fmla="*/ 288722 h 330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613" h="3303635">
                <a:moveTo>
                  <a:pt x="250463" y="288722"/>
                </a:moveTo>
                <a:cubicBezTo>
                  <a:pt x="413023" y="-130886"/>
                  <a:pt x="890543" y="-85166"/>
                  <a:pt x="1024655" y="374066"/>
                </a:cubicBezTo>
                <a:cubicBezTo>
                  <a:pt x="1158767" y="833298"/>
                  <a:pt x="1217695" y="2624506"/>
                  <a:pt x="1055135" y="3044114"/>
                </a:cubicBezTo>
                <a:cubicBezTo>
                  <a:pt x="892575" y="3463722"/>
                  <a:pt x="186455" y="3346882"/>
                  <a:pt x="49295" y="2891714"/>
                </a:cubicBezTo>
                <a:cubicBezTo>
                  <a:pt x="-87865" y="2436546"/>
                  <a:pt x="87903" y="708330"/>
                  <a:pt x="250463" y="288722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0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17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1059582"/>
            <a:ext cx="7776864" cy="3648670"/>
          </a:xfrm>
        </p:spPr>
        <p:txBody>
          <a:bodyPr>
            <a:normAutofit/>
          </a:bodyPr>
          <a:lstStyle/>
          <a:p>
            <a:r>
              <a:rPr lang="nl-NL" dirty="0" smtClean="0"/>
              <a:t>Tabel over Immigratie en emigratie</a:t>
            </a:r>
          </a:p>
          <a:p>
            <a:endParaRPr lang="nl-NL" dirty="0"/>
          </a:p>
          <a:p>
            <a:r>
              <a:rPr lang="nl-NL" dirty="0" smtClean="0">
                <a:hlinkClick r:id="rId2"/>
              </a:rPr>
              <a:t>Statline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>
                <a:hlinkClick r:id="rId3"/>
              </a:rPr>
              <a:t>Open data portaal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>
                <a:hlinkClick r:id="rId4"/>
              </a:rPr>
              <a:t>Gebruik in de praktijk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72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18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r="2750" b="34782"/>
          <a:stretch/>
        </p:blipFill>
        <p:spPr>
          <a:xfrm>
            <a:off x="0" y="0"/>
            <a:ext cx="8892480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>
                <a:solidFill>
                  <a:schemeClr val="bg1"/>
                </a:solidFill>
              </a:rPr>
              <a:pPr algn="ctr"/>
              <a:t>19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https://opendata.cbs.nl/statline/#/CBS/nl</a:t>
            </a:r>
            <a:r>
              <a:rPr lang="nl-NL" dirty="0" smtClean="0"/>
              <a:t>/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https://opendata.cbs.nl/statline/portal.html?_la=nl&amp;_catalog=CBS</a:t>
            </a:r>
          </a:p>
        </p:txBody>
      </p:sp>
    </p:spTree>
    <p:extLst>
      <p:ext uri="{BB962C8B-B14F-4D97-AF65-F5344CB8AC3E}">
        <p14:creationId xmlns:p14="http://schemas.microsoft.com/office/powerpoint/2010/main" val="42130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83568" y="1203598"/>
            <a:ext cx="7416824" cy="3455715"/>
          </a:xfrm>
        </p:spPr>
        <p:txBody>
          <a:bodyPr/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nl-NL" sz="2000" dirty="0" smtClean="0"/>
              <a:t>Wat is </a:t>
            </a:r>
            <a:r>
              <a:rPr lang="nl-NL" sz="2000" dirty="0" err="1" smtClean="0"/>
              <a:t>StatLine</a:t>
            </a:r>
            <a:r>
              <a:rPr lang="nl-NL" sz="2000" dirty="0" smtClean="0"/>
              <a:t>?</a:t>
            </a:r>
            <a:endParaRPr lang="nl-NL" sz="2000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nl-NL" sz="2000" dirty="0"/>
              <a:t>Demonstratie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nl-NL" sz="2000" dirty="0"/>
              <a:t>Publicatie </a:t>
            </a:r>
            <a:r>
              <a:rPr lang="nl-NL" sz="2000" dirty="0" smtClean="0"/>
              <a:t>workflow </a:t>
            </a:r>
            <a:endParaRPr lang="nl-NL" sz="2000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nl-NL" sz="2000" dirty="0" smtClean="0"/>
              <a:t>Metadatering</a:t>
            </a:r>
            <a:endParaRPr lang="nl-NL" sz="200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Overview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20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1059582"/>
            <a:ext cx="7776864" cy="3648670"/>
          </a:xfrm>
        </p:spPr>
        <p:txBody>
          <a:bodyPr>
            <a:normAutofit/>
          </a:bodyPr>
          <a:lstStyle/>
          <a:p>
            <a:r>
              <a:rPr lang="nl-NL" dirty="0" smtClean="0">
                <a:hlinkClick r:id="rId2"/>
              </a:rPr>
              <a:t>Arbeidsmarkt</a:t>
            </a:r>
            <a:endParaRPr lang="nl-NL" dirty="0" smtClean="0"/>
          </a:p>
          <a:p>
            <a:endParaRPr lang="nl-NL" dirty="0" smtClean="0">
              <a:hlinkClick r:id="rId3"/>
            </a:endParaRPr>
          </a:p>
          <a:p>
            <a:r>
              <a:rPr lang="nl-NL" dirty="0" smtClean="0">
                <a:hlinkClick r:id="rId3"/>
              </a:rPr>
              <a:t>Vacatures</a:t>
            </a:r>
            <a:endParaRPr lang="nl-NL" dirty="0" smtClean="0"/>
          </a:p>
          <a:p>
            <a:endParaRPr lang="nl-NL" dirty="0" smtClean="0">
              <a:hlinkClick r:id="rId4"/>
            </a:endParaRPr>
          </a:p>
          <a:p>
            <a:r>
              <a:rPr lang="nl-NL" dirty="0" smtClean="0">
                <a:hlinkClick r:id="rId4"/>
              </a:rPr>
              <a:t>Benchmark Jeugdzorg (Amsterdam) 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Gebruik open data bij het CBS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43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>
                <a:solidFill>
                  <a:schemeClr val="bg1"/>
                </a:solidFill>
              </a:rPr>
              <a:pPr algn="ctr"/>
              <a:t>21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71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/>
              <a:pPr algn="ctr"/>
              <a:t>3</a:t>
            </a:fld>
            <a:endParaRPr lang="nl-NL" sz="12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Wat meten en weten wij allemaal?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EA2A09A-C56A-45E6-A463-609B984AF2F6}"/>
              </a:ext>
            </a:extLst>
          </p:cNvPr>
          <p:cNvSpPr txBox="1"/>
          <p:nvPr/>
        </p:nvSpPr>
        <p:spPr>
          <a:xfrm>
            <a:off x="425698" y="1234956"/>
            <a:ext cx="4889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In NL is </a:t>
            </a:r>
            <a:r>
              <a:rPr lang="nl-NL" sz="1400" dirty="0" smtClean="0"/>
              <a:t>het gemiddelde elektriciteitsverbruik 2860 kWh in 2017. </a:t>
            </a:r>
          </a:p>
          <a:p>
            <a:r>
              <a:rPr lang="nl-NL" sz="1400" dirty="0" smtClean="0"/>
              <a:t>Hoe is dit in Kijkduin? </a:t>
            </a:r>
            <a:endParaRPr lang="nl-NL" sz="140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BF19DD8-BA54-4CCA-966D-FC6741998F72}"/>
              </a:ext>
            </a:extLst>
          </p:cNvPr>
          <p:cNvSpPr/>
          <p:nvPr/>
        </p:nvSpPr>
        <p:spPr>
          <a:xfrm>
            <a:off x="6743227" y="1450399"/>
            <a:ext cx="926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</a:rPr>
              <a:t>3470 kWh</a:t>
            </a:r>
            <a:endParaRPr lang="nl-NL" sz="1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0D10A37-D7F3-4224-BD1C-BE0C0DE7B6E5}"/>
              </a:ext>
            </a:extLst>
          </p:cNvPr>
          <p:cNvSpPr/>
          <p:nvPr/>
        </p:nvSpPr>
        <p:spPr>
          <a:xfrm>
            <a:off x="425698" y="173938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000000"/>
                </a:solidFill>
              </a:rPr>
              <a:t>Bevolkingsdichtheid in NL is </a:t>
            </a:r>
            <a:r>
              <a:rPr lang="nl-NL" sz="1400" dirty="0" smtClean="0">
                <a:solidFill>
                  <a:srgbClr val="000000"/>
                </a:solidFill>
              </a:rPr>
              <a:t>507 </a:t>
            </a:r>
            <a:r>
              <a:rPr lang="nl-NL" sz="1400" dirty="0">
                <a:solidFill>
                  <a:srgbClr val="000000"/>
                </a:solidFill>
              </a:rPr>
              <a:t>p/km2, hoeveel </a:t>
            </a:r>
            <a:r>
              <a:rPr lang="nl-NL" sz="1400" dirty="0" smtClean="0">
                <a:solidFill>
                  <a:srgbClr val="000000"/>
                </a:solidFill>
              </a:rPr>
              <a:t>is dat in Notter</a:t>
            </a:r>
          </a:p>
          <a:p>
            <a:r>
              <a:rPr lang="nl-NL" sz="1400" dirty="0" smtClean="0">
                <a:solidFill>
                  <a:srgbClr val="000000"/>
                </a:solidFill>
              </a:rPr>
              <a:t> (een buurtschap in de Twentse gemeente Wierden) ?</a:t>
            </a:r>
            <a:endParaRPr lang="nl-NL" sz="140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87A130D-35BB-4F45-96B3-8C1192F96BAF}"/>
              </a:ext>
            </a:extLst>
          </p:cNvPr>
          <p:cNvSpPr/>
          <p:nvPr/>
        </p:nvSpPr>
        <p:spPr>
          <a:xfrm>
            <a:off x="425698" y="2263974"/>
            <a:ext cx="5616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000000"/>
                </a:solidFill>
              </a:rPr>
              <a:t>Gemiddelde woningwaarde NL € </a:t>
            </a:r>
            <a:r>
              <a:rPr lang="nl-NL" sz="1400" dirty="0" smtClean="0">
                <a:solidFill>
                  <a:srgbClr val="000000"/>
                </a:solidFill>
              </a:rPr>
              <a:t>216.000 </a:t>
            </a:r>
            <a:r>
              <a:rPr lang="nl-NL" sz="1400" dirty="0">
                <a:solidFill>
                  <a:srgbClr val="000000"/>
                </a:solidFill>
              </a:rPr>
              <a:t>en in </a:t>
            </a:r>
            <a:r>
              <a:rPr lang="nl-NL" sz="1400" dirty="0" smtClean="0">
                <a:solidFill>
                  <a:srgbClr val="000000"/>
                </a:solidFill>
              </a:rPr>
              <a:t>Aerdenhout-Zuid (2017)?</a:t>
            </a:r>
            <a:r>
              <a:rPr lang="nl-NL" sz="1400" dirty="0" smtClean="0"/>
              <a:t> </a:t>
            </a:r>
            <a:endParaRPr lang="nl-NL" sz="1400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4077815-7AC4-4A93-AAF1-05F70D84B95F}"/>
              </a:ext>
            </a:extLst>
          </p:cNvPr>
          <p:cNvSpPr/>
          <p:nvPr/>
        </p:nvSpPr>
        <p:spPr>
          <a:xfrm>
            <a:off x="6747774" y="2263974"/>
            <a:ext cx="944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</a:rPr>
              <a:t>1 062 000</a:t>
            </a:r>
            <a:r>
              <a:rPr lang="nl-NL" sz="1400" dirty="0" smtClean="0"/>
              <a:t> </a:t>
            </a:r>
            <a:endParaRPr lang="nl-NL" sz="1400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EAF1183-93C6-468A-8845-2FBA3088E2EC}"/>
              </a:ext>
            </a:extLst>
          </p:cNvPr>
          <p:cNvSpPr/>
          <p:nvPr/>
        </p:nvSpPr>
        <p:spPr>
          <a:xfrm>
            <a:off x="6765279" y="19548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</a:rPr>
              <a:t>50</a:t>
            </a:r>
            <a:endParaRPr lang="nl-NL" sz="14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8485A41-5B7B-45D7-93F8-338EBF8BF364}"/>
              </a:ext>
            </a:extLst>
          </p:cNvPr>
          <p:cNvSpPr/>
          <p:nvPr/>
        </p:nvSpPr>
        <p:spPr>
          <a:xfrm>
            <a:off x="425698" y="2624013"/>
            <a:ext cx="56361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000000"/>
                </a:solidFill>
              </a:rPr>
              <a:t>Hoeveel </a:t>
            </a:r>
            <a:r>
              <a:rPr lang="nl-NL" sz="1400" dirty="0" smtClean="0">
                <a:solidFill>
                  <a:srgbClr val="000000"/>
                </a:solidFill>
              </a:rPr>
              <a:t>kilogram avocado’s voerde Nederland in 2017 in? </a:t>
            </a:r>
            <a:endParaRPr lang="nl-NL" sz="1400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C7DAA82-CF21-41E3-B773-A2D36123585F}"/>
              </a:ext>
            </a:extLst>
          </p:cNvPr>
          <p:cNvSpPr/>
          <p:nvPr/>
        </p:nvSpPr>
        <p:spPr>
          <a:xfrm>
            <a:off x="6765279" y="2624013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</a:rPr>
              <a:t>207 </a:t>
            </a:r>
            <a:r>
              <a:rPr lang="nl-NL" sz="1400" dirty="0" err="1" smtClean="0">
                <a:solidFill>
                  <a:srgbClr val="000000"/>
                </a:solidFill>
              </a:rPr>
              <a:t>mln</a:t>
            </a:r>
            <a:r>
              <a:rPr lang="nl-NL" sz="1400" dirty="0" smtClean="0">
                <a:solidFill>
                  <a:srgbClr val="000000"/>
                </a:solidFill>
              </a:rPr>
              <a:t> kg</a:t>
            </a:r>
            <a:endParaRPr lang="nl-NL" sz="1400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2F5418E-F02F-4C0A-947B-F9917EF4D831}"/>
              </a:ext>
            </a:extLst>
          </p:cNvPr>
          <p:cNvSpPr/>
          <p:nvPr/>
        </p:nvSpPr>
        <p:spPr>
          <a:xfrm>
            <a:off x="425698" y="2987199"/>
            <a:ext cx="64282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</a:rPr>
              <a:t>En hoeveel voerden we daarvan weer uit</a:t>
            </a:r>
            <a:endParaRPr lang="nl-NL" sz="14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1F3A266-CDBF-4700-BDF6-7BE0B1583FAF}"/>
              </a:ext>
            </a:extLst>
          </p:cNvPr>
          <p:cNvSpPr/>
          <p:nvPr/>
        </p:nvSpPr>
        <p:spPr>
          <a:xfrm>
            <a:off x="6767475" y="2987199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</a:rPr>
              <a:t>189 </a:t>
            </a:r>
            <a:r>
              <a:rPr lang="nl-NL" sz="1400" dirty="0" err="1" smtClean="0">
                <a:solidFill>
                  <a:srgbClr val="000000"/>
                </a:solidFill>
              </a:rPr>
              <a:t>mln</a:t>
            </a:r>
            <a:r>
              <a:rPr lang="nl-NL" sz="1400" dirty="0" smtClean="0">
                <a:solidFill>
                  <a:srgbClr val="000000"/>
                </a:solidFill>
              </a:rPr>
              <a:t> kg</a:t>
            </a:r>
            <a:endParaRPr lang="nl-NL" sz="14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5364375-0702-4251-82D7-6E38EE31B8B3}"/>
              </a:ext>
            </a:extLst>
          </p:cNvPr>
          <p:cNvSpPr/>
          <p:nvPr/>
        </p:nvSpPr>
        <p:spPr>
          <a:xfrm>
            <a:off x="425698" y="3953899"/>
            <a:ext cx="63728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200" dirty="0"/>
          </a:p>
          <a:p>
            <a:r>
              <a:rPr lang="nl-NL" sz="1200" dirty="0">
                <a:hlinkClick r:id="rId2"/>
              </a:rPr>
              <a:t>https://opendata.cbs.nl/statline/#/</a:t>
            </a:r>
            <a:r>
              <a:rPr lang="nl-NL" sz="1200" dirty="0" smtClean="0">
                <a:hlinkClick r:id="rId2"/>
              </a:rPr>
              <a:t>CBS/nl/dataset/83765NED/table?dl=14EE9</a:t>
            </a:r>
            <a:endParaRPr lang="nl-NL" sz="1200" dirty="0" smtClean="0"/>
          </a:p>
          <a:p>
            <a:endParaRPr lang="nl-NL" sz="1200" dirty="0"/>
          </a:p>
          <a:p>
            <a:r>
              <a:rPr lang="nl-NL" sz="1200" dirty="0">
                <a:hlinkClick r:id="rId3"/>
              </a:rPr>
              <a:t>https://opendata.cbs.nl/statline/#/</a:t>
            </a:r>
            <a:r>
              <a:rPr lang="nl-NL" sz="1200" dirty="0" smtClean="0">
                <a:hlinkClick r:id="rId3"/>
              </a:rPr>
              <a:t>CBS/nl/dataset/81267ned/table?dl=14F09</a:t>
            </a:r>
            <a:endParaRPr lang="nl-NL" sz="1200" dirty="0" smtClean="0"/>
          </a:p>
          <a:p>
            <a:endParaRPr lang="nl-NL" sz="1200" dirty="0" smtClean="0"/>
          </a:p>
          <a:p>
            <a:endParaRPr lang="nl-NL" sz="1200" dirty="0"/>
          </a:p>
          <a:p>
            <a:endParaRPr lang="nl-NL" sz="1200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2F5418E-F02F-4C0A-947B-F9917EF4D831}"/>
              </a:ext>
            </a:extLst>
          </p:cNvPr>
          <p:cNvSpPr/>
          <p:nvPr/>
        </p:nvSpPr>
        <p:spPr>
          <a:xfrm>
            <a:off x="425698" y="3344093"/>
            <a:ext cx="64282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</a:rPr>
              <a:t>En verdienden we daar wat aan? </a:t>
            </a:r>
            <a:endParaRPr lang="nl-NL" sz="1400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1F3A266-CDBF-4700-BDF6-7BE0B1583FAF}"/>
              </a:ext>
            </a:extLst>
          </p:cNvPr>
          <p:cNvSpPr/>
          <p:nvPr/>
        </p:nvSpPr>
        <p:spPr>
          <a:xfrm>
            <a:off x="6732240" y="3344093"/>
            <a:ext cx="1065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</a:rPr>
              <a:t>70 </a:t>
            </a:r>
            <a:r>
              <a:rPr lang="nl-NL" sz="1400" dirty="0" err="1" smtClean="0">
                <a:solidFill>
                  <a:srgbClr val="000000"/>
                </a:solidFill>
              </a:rPr>
              <a:t>mln</a:t>
            </a:r>
            <a:r>
              <a:rPr lang="nl-NL" sz="1400" dirty="0" smtClean="0">
                <a:solidFill>
                  <a:srgbClr val="000000"/>
                </a:solidFill>
              </a:rPr>
              <a:t> euro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30559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4" grpId="0"/>
      <p:bldP spid="17" grpId="0"/>
      <p:bldP spid="3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601391" y="4624389"/>
            <a:ext cx="2160984" cy="4321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531" name="Rectangle 55"/>
          <p:cNvSpPr>
            <a:spLocks noChangeArrowheads="1"/>
          </p:cNvSpPr>
          <p:nvPr/>
        </p:nvSpPr>
        <p:spPr bwMode="auto">
          <a:xfrm>
            <a:off x="4842274" y="465535"/>
            <a:ext cx="2915840" cy="3671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253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52825" y="1977629"/>
            <a:ext cx="6540911" cy="857250"/>
          </a:xfrm>
        </p:spPr>
        <p:txBody>
          <a:bodyPr anchor="b">
            <a:noAutofit/>
          </a:bodyPr>
          <a:lstStyle/>
          <a:p>
            <a:pPr eaLnBrk="1" hangingPunct="1"/>
            <a:r>
              <a:rPr lang="nl-NL" altLang="nl-NL" sz="4500" b="1" dirty="0">
                <a:latin typeface="Corbel" panose="020B0503020204020204" pitchFamily="34" charset="0"/>
              </a:rPr>
              <a:t>Op zoek naar informatie?</a:t>
            </a:r>
          </a:p>
        </p:txBody>
      </p:sp>
    </p:spTree>
    <p:extLst>
      <p:ext uri="{BB962C8B-B14F-4D97-AF65-F5344CB8AC3E}">
        <p14:creationId xmlns:p14="http://schemas.microsoft.com/office/powerpoint/2010/main" val="2130854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" y="945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3" name="Tekstvak 2"/>
          <p:cNvSpPr txBox="1"/>
          <p:nvPr/>
        </p:nvSpPr>
        <p:spPr>
          <a:xfrm>
            <a:off x="715968" y="171450"/>
            <a:ext cx="8444556" cy="71558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4050" dirty="0"/>
              <a:t>In een schatkamer met 60 </a:t>
            </a:r>
            <a:r>
              <a:rPr lang="nl-NL" sz="4050" dirty="0" err="1"/>
              <a:t>Gb</a:t>
            </a:r>
            <a:r>
              <a:rPr lang="nl-NL" sz="4050" dirty="0"/>
              <a:t> aan </a:t>
            </a:r>
            <a:r>
              <a:rPr lang="nl-NL" sz="4050" dirty="0" smtClean="0"/>
              <a:t>data</a:t>
            </a:r>
            <a:endParaRPr lang="nl-NL" sz="4050" dirty="0"/>
          </a:p>
        </p:txBody>
      </p:sp>
      <p:pic>
        <p:nvPicPr>
          <p:cNvPr id="8" name="Tijdelijke aanduiding voor inhou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kstvak 9"/>
          <p:cNvSpPr txBox="1"/>
          <p:nvPr/>
        </p:nvSpPr>
        <p:spPr>
          <a:xfrm>
            <a:off x="683568" y="3800385"/>
            <a:ext cx="6450484" cy="71558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4050" dirty="0"/>
              <a:t>e</a:t>
            </a:r>
            <a:r>
              <a:rPr lang="nl-NL" sz="4050" dirty="0" smtClean="0"/>
              <a:t>n meer dan 12 miljard cellen</a:t>
            </a:r>
            <a:endParaRPr lang="nl-NL" sz="4050" dirty="0"/>
          </a:p>
        </p:txBody>
      </p:sp>
    </p:spTree>
    <p:extLst>
      <p:ext uri="{BB962C8B-B14F-4D97-AF65-F5344CB8AC3E}">
        <p14:creationId xmlns:p14="http://schemas.microsoft.com/office/powerpoint/2010/main" val="38056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28094" cy="541580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Tekstvak 2"/>
          <p:cNvSpPr txBox="1"/>
          <p:nvPr/>
        </p:nvSpPr>
        <p:spPr>
          <a:xfrm>
            <a:off x="778669" y="482389"/>
            <a:ext cx="5277791" cy="6001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3300" dirty="0">
                <a:solidFill>
                  <a:schemeClr val="bg1"/>
                </a:solidFill>
              </a:rPr>
              <a:t>Verpakt in circa </a:t>
            </a:r>
            <a:r>
              <a:rPr lang="nl-NL" sz="3300" dirty="0" smtClean="0">
                <a:solidFill>
                  <a:schemeClr val="bg1"/>
                </a:solidFill>
              </a:rPr>
              <a:t>4400 </a:t>
            </a:r>
            <a:r>
              <a:rPr lang="nl-NL" sz="3300" dirty="0">
                <a:solidFill>
                  <a:schemeClr val="bg1"/>
                </a:solidFill>
              </a:rPr>
              <a:t>tabellen</a:t>
            </a:r>
          </a:p>
        </p:txBody>
      </p:sp>
      <p:pic>
        <p:nvPicPr>
          <p:cNvPr id="5" name="Tijdelijke aanduiding voor inhou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874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6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1932385" y="1876426"/>
            <a:ext cx="673529" cy="521292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1913335" y="1114426"/>
            <a:ext cx="673529" cy="521292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2793207" y="1115616"/>
            <a:ext cx="673529" cy="521291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3664744" y="1115616"/>
            <a:ext cx="673529" cy="521291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4536282" y="1115616"/>
            <a:ext cx="673529" cy="521291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914526" y="1289449"/>
            <a:ext cx="69994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rgbClr val="FFFFFF"/>
                </a:solidFill>
                <a:ea typeface="ＭＳ Ｐゴシック" pitchFamily="34" charset="-128"/>
              </a:rPr>
              <a:t>Bevolking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3719513" y="1285875"/>
            <a:ext cx="63787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rgbClr val="FFFFFF"/>
                </a:solidFill>
                <a:ea typeface="ＭＳ Ｐゴシック" pitchFamily="34" charset="-128"/>
              </a:rPr>
              <a:t>Inkomen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847975" y="1284686"/>
            <a:ext cx="5176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rgbClr val="FFFFFF"/>
                </a:solidFill>
                <a:ea typeface="ＭＳ Ｐゴシック" pitchFamily="34" charset="-128"/>
              </a:rPr>
              <a:t>Arbeid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4505326" y="1284686"/>
            <a:ext cx="8544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rgbClr val="FFFFFF"/>
                </a:solidFill>
                <a:ea typeface="ＭＳ Ｐゴシック" pitchFamily="34" charset="-128"/>
              </a:rPr>
              <a:t>Bestedingen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282151" y="334605"/>
            <a:ext cx="63930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100" dirty="0">
                <a:solidFill>
                  <a:srgbClr val="000000"/>
                </a:solidFill>
                <a:ea typeface="ＭＳ Ｐゴシック" pitchFamily="34" charset="-128"/>
              </a:rPr>
              <a:t>De databank is opgebouwd uit een aantal “thema’s”.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2800351" y="1877616"/>
            <a:ext cx="673529" cy="521291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5123" name="Rectangle 19"/>
          <p:cNvSpPr>
            <a:spLocks noChangeArrowheads="1"/>
          </p:cNvSpPr>
          <p:nvPr/>
        </p:nvSpPr>
        <p:spPr bwMode="auto">
          <a:xfrm>
            <a:off x="3671888" y="1877616"/>
            <a:ext cx="673529" cy="521291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5124" name="Rectangle 20"/>
          <p:cNvSpPr>
            <a:spLocks noChangeArrowheads="1"/>
          </p:cNvSpPr>
          <p:nvPr/>
        </p:nvSpPr>
        <p:spPr bwMode="auto">
          <a:xfrm>
            <a:off x="4519613" y="1877616"/>
            <a:ext cx="673529" cy="521291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1909763" y="2631282"/>
            <a:ext cx="673529" cy="521292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5126" name="Rectangle 22"/>
          <p:cNvSpPr>
            <a:spLocks noChangeArrowheads="1"/>
          </p:cNvSpPr>
          <p:nvPr/>
        </p:nvSpPr>
        <p:spPr bwMode="auto">
          <a:xfrm>
            <a:off x="2777729" y="2624138"/>
            <a:ext cx="673529" cy="521292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5127" name="Rectangle 23"/>
          <p:cNvSpPr>
            <a:spLocks noChangeArrowheads="1"/>
          </p:cNvSpPr>
          <p:nvPr/>
        </p:nvSpPr>
        <p:spPr bwMode="auto">
          <a:xfrm>
            <a:off x="3649267" y="2615803"/>
            <a:ext cx="673529" cy="521291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4519613" y="2633663"/>
            <a:ext cx="673529" cy="521292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1901430" y="2051449"/>
            <a:ext cx="7144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rgbClr val="FFFFFF"/>
                </a:solidFill>
                <a:ea typeface="ＭＳ Ｐゴシック" pitchFamily="34" charset="-128"/>
              </a:rPr>
              <a:t>Onderwijs</a:t>
            </a:r>
          </a:p>
        </p:txBody>
      </p:sp>
      <p:sp>
        <p:nvSpPr>
          <p:cNvPr id="53273" name="Text Box 26"/>
          <p:cNvSpPr txBox="1">
            <a:spLocks noChangeArrowheads="1"/>
          </p:cNvSpPr>
          <p:nvPr/>
        </p:nvSpPr>
        <p:spPr bwMode="auto">
          <a:xfrm>
            <a:off x="3706417" y="2047875"/>
            <a:ext cx="55202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rgbClr val="FFFFFF"/>
                </a:solidFill>
                <a:ea typeface="ＭＳ Ｐゴシック" pitchFamily="34" charset="-128"/>
              </a:rPr>
              <a:t>Handel</a:t>
            </a:r>
          </a:p>
        </p:txBody>
      </p:sp>
      <p:sp>
        <p:nvSpPr>
          <p:cNvPr id="53274" name="Text Box 27"/>
          <p:cNvSpPr txBox="1">
            <a:spLocks noChangeArrowheads="1"/>
          </p:cNvSpPr>
          <p:nvPr/>
        </p:nvSpPr>
        <p:spPr bwMode="auto">
          <a:xfrm>
            <a:off x="2834878" y="2046686"/>
            <a:ext cx="53882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rgbClr val="FFFFFF"/>
                </a:solidFill>
                <a:ea typeface="ＭＳ Ｐゴシック" pitchFamily="34" charset="-128"/>
              </a:rPr>
              <a:t>Prijzen</a:t>
            </a:r>
          </a:p>
        </p:txBody>
      </p:sp>
      <p:sp>
        <p:nvSpPr>
          <p:cNvPr id="53275" name="Text Box 28"/>
          <p:cNvSpPr txBox="1">
            <a:spLocks noChangeArrowheads="1"/>
          </p:cNvSpPr>
          <p:nvPr/>
        </p:nvSpPr>
        <p:spPr bwMode="auto">
          <a:xfrm>
            <a:off x="4492228" y="2046686"/>
            <a:ext cx="63787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rgbClr val="FFFFFF"/>
                </a:solidFill>
                <a:ea typeface="ＭＳ Ｐゴシック" pitchFamily="34" charset="-128"/>
              </a:rPr>
              <a:t>Industrie</a:t>
            </a:r>
          </a:p>
        </p:txBody>
      </p:sp>
      <p:sp>
        <p:nvSpPr>
          <p:cNvPr id="53276" name="Text Box 29"/>
          <p:cNvSpPr txBox="1">
            <a:spLocks noChangeArrowheads="1"/>
          </p:cNvSpPr>
          <p:nvPr/>
        </p:nvSpPr>
        <p:spPr bwMode="auto">
          <a:xfrm>
            <a:off x="1909763" y="2861074"/>
            <a:ext cx="55995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rgbClr val="FFFFFF"/>
                </a:solidFill>
                <a:ea typeface="ＭＳ Ｐゴシック" pitchFamily="34" charset="-128"/>
              </a:rPr>
              <a:t>Politiek</a:t>
            </a:r>
          </a:p>
        </p:txBody>
      </p:sp>
      <p:sp>
        <p:nvSpPr>
          <p:cNvPr id="53277" name="Text Box 30"/>
          <p:cNvSpPr txBox="1">
            <a:spLocks noChangeArrowheads="1"/>
          </p:cNvSpPr>
          <p:nvPr/>
        </p:nvSpPr>
        <p:spPr bwMode="auto">
          <a:xfrm>
            <a:off x="3714750" y="2857500"/>
            <a:ext cx="48203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rgbClr val="FFFFFF"/>
                </a:solidFill>
                <a:ea typeface="ＭＳ Ｐゴシック" pitchFamily="34" charset="-128"/>
              </a:rPr>
              <a:t>Milieu</a:t>
            </a:r>
          </a:p>
        </p:txBody>
      </p:sp>
      <p:sp>
        <p:nvSpPr>
          <p:cNvPr id="53278" name="Text Box 31"/>
          <p:cNvSpPr txBox="1">
            <a:spLocks noChangeArrowheads="1"/>
          </p:cNvSpPr>
          <p:nvPr/>
        </p:nvSpPr>
        <p:spPr bwMode="auto">
          <a:xfrm>
            <a:off x="2843213" y="2856311"/>
            <a:ext cx="5876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rgbClr val="FFFFFF"/>
                </a:solidFill>
                <a:ea typeface="ＭＳ Ｐゴシック" pitchFamily="34" charset="-128"/>
              </a:rPr>
              <a:t>Energie</a:t>
            </a:r>
          </a:p>
        </p:txBody>
      </p:sp>
      <p:sp>
        <p:nvSpPr>
          <p:cNvPr id="53279" name="Text Box 32"/>
          <p:cNvSpPr txBox="1">
            <a:spLocks noChangeArrowheads="1"/>
          </p:cNvSpPr>
          <p:nvPr/>
        </p:nvSpPr>
        <p:spPr bwMode="auto">
          <a:xfrm>
            <a:off x="4500563" y="2856311"/>
            <a:ext cx="65107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rgbClr val="FFFFFF"/>
                </a:solidFill>
                <a:ea typeface="ＭＳ Ｐゴシック" pitchFamily="34" charset="-128"/>
              </a:rPr>
              <a:t>Diensten</a:t>
            </a: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170386" y="3979069"/>
            <a:ext cx="5151833" cy="728663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2671764" y="4248150"/>
            <a:ext cx="111858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500">
                <a:solidFill>
                  <a:srgbClr val="FFFFFF"/>
                </a:solidFill>
                <a:latin typeface="Corbel" pitchFamily="34" charset="0"/>
              </a:rPr>
              <a:t>Open data</a:t>
            </a:r>
          </a:p>
        </p:txBody>
      </p:sp>
      <p:sp>
        <p:nvSpPr>
          <p:cNvPr id="3" name="Rechthoek 2"/>
          <p:cNvSpPr/>
          <p:nvPr/>
        </p:nvSpPr>
        <p:spPr>
          <a:xfrm>
            <a:off x="1628775" y="807244"/>
            <a:ext cx="4007644" cy="24717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cxnSp>
        <p:nvCxnSpPr>
          <p:cNvPr id="5" name="Rechte verbindingslijn met pijl 4"/>
          <p:cNvCxnSpPr/>
          <p:nvPr/>
        </p:nvCxnSpPr>
        <p:spPr>
          <a:xfrm flipV="1">
            <a:off x="2193131" y="3353991"/>
            <a:ext cx="0" cy="47924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 flipV="1">
            <a:off x="2800351" y="3353991"/>
            <a:ext cx="0" cy="47924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flipV="1">
            <a:off x="3373701" y="3353991"/>
            <a:ext cx="0" cy="47924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 flipV="1">
            <a:off x="3971925" y="3353991"/>
            <a:ext cx="0" cy="47924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 flipV="1">
            <a:off x="4519613" y="3353991"/>
            <a:ext cx="0" cy="47924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 flipV="1">
            <a:off x="5130099" y="3353991"/>
            <a:ext cx="0" cy="47924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6657382" y="2489725"/>
            <a:ext cx="23884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 err="1" smtClean="0"/>
              <a:t>StatLine</a:t>
            </a:r>
            <a:r>
              <a:rPr lang="nl-NL" sz="1350" dirty="0" smtClean="0"/>
              <a:t> </a:t>
            </a:r>
            <a:r>
              <a:rPr lang="nl-NL" sz="1350" dirty="0"/>
              <a:t>wordt gevoed door de </a:t>
            </a:r>
          </a:p>
          <a:p>
            <a:r>
              <a:rPr lang="nl-NL" sz="1350" dirty="0"/>
              <a:t>“open data” tabellen.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6693213" y="1320821"/>
            <a:ext cx="23190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/>
              <a:t>Uit </a:t>
            </a:r>
            <a:r>
              <a:rPr lang="nl-NL" sz="1350" dirty="0" err="1" smtClean="0"/>
              <a:t>StatLine</a:t>
            </a:r>
            <a:r>
              <a:rPr lang="nl-NL" sz="1350" dirty="0" smtClean="0"/>
              <a:t> </a:t>
            </a:r>
            <a:r>
              <a:rPr lang="nl-NL" sz="1350" dirty="0"/>
              <a:t>selecteer je delen </a:t>
            </a:r>
          </a:p>
          <a:p>
            <a:r>
              <a:rPr lang="nl-NL" sz="1350" dirty="0"/>
              <a:t>van de tabel.</a:t>
            </a:r>
          </a:p>
        </p:txBody>
      </p:sp>
      <p:cxnSp>
        <p:nvCxnSpPr>
          <p:cNvPr id="42" name="Rechte verbindingslijn met pijl 41"/>
          <p:cNvCxnSpPr/>
          <p:nvPr/>
        </p:nvCxnSpPr>
        <p:spPr>
          <a:xfrm flipV="1">
            <a:off x="7702736" y="1876426"/>
            <a:ext cx="0" cy="47924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2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9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StatLine</a:t>
            </a:r>
            <a:r>
              <a:rPr lang="nl-NL" dirty="0" smtClean="0"/>
              <a:t> database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type="body" sz="quarter" idx="11"/>
          </p:nvPr>
        </p:nvSpPr>
        <p:spPr>
          <a:xfrm>
            <a:off x="438077" y="915566"/>
            <a:ext cx="7632079" cy="3600400"/>
          </a:xfrm>
        </p:spPr>
        <p:txBody>
          <a:bodyPr/>
          <a:lstStyle/>
          <a:p>
            <a:pPr marL="457200" lvl="1" indent="0">
              <a:buNone/>
            </a:pPr>
            <a:r>
              <a:rPr lang="nl-NL" sz="2000" dirty="0" smtClean="0"/>
              <a:t>Statistieken die met enige regelmaat worden gemaakt, publiceren we op </a:t>
            </a:r>
            <a:r>
              <a:rPr lang="nl-NL" sz="2000" dirty="0" err="1" smtClean="0"/>
              <a:t>StatLine</a:t>
            </a:r>
            <a:r>
              <a:rPr lang="nl-NL" sz="2000" dirty="0"/>
              <a:t>.</a:t>
            </a:r>
          </a:p>
          <a:p>
            <a:pPr lvl="1">
              <a:buFontTx/>
              <a:buChar char="-"/>
            </a:pPr>
            <a:r>
              <a:rPr lang="nl-NL" sz="2000" dirty="0" smtClean="0"/>
              <a:t>Meer dan </a:t>
            </a:r>
            <a:r>
              <a:rPr lang="nl-NL" sz="2000" dirty="0"/>
              <a:t>4 </a:t>
            </a:r>
            <a:r>
              <a:rPr lang="nl-NL" sz="2000" dirty="0" smtClean="0"/>
              <a:t>400 tabellen</a:t>
            </a:r>
            <a:endParaRPr lang="nl-NL" sz="2000" dirty="0"/>
          </a:p>
          <a:p>
            <a:pPr lvl="1">
              <a:buFontTx/>
              <a:buChar char="-"/>
            </a:pPr>
            <a:r>
              <a:rPr lang="nl-NL" sz="2000" dirty="0" smtClean="0"/>
              <a:t>1 600 tabellen worden minstens eenmaal per jaar ververst</a:t>
            </a:r>
            <a:endParaRPr lang="nl-NL" sz="2000" dirty="0"/>
          </a:p>
          <a:p>
            <a:pPr lvl="1">
              <a:buFontTx/>
              <a:buChar char="-"/>
            </a:pPr>
            <a:r>
              <a:rPr lang="nl-NL" sz="2000" dirty="0" smtClean="0"/>
              <a:t>1 300 Nederlandse, </a:t>
            </a:r>
            <a:r>
              <a:rPr lang="nl-NL" sz="2000" dirty="0"/>
              <a:t>300 </a:t>
            </a:r>
            <a:r>
              <a:rPr lang="nl-NL" sz="2000" dirty="0" smtClean="0"/>
              <a:t>Engelse</a:t>
            </a:r>
            <a:endParaRPr lang="nl-NL" sz="2000" dirty="0"/>
          </a:p>
          <a:p>
            <a:pPr lvl="1">
              <a:buFontTx/>
              <a:buChar char="-"/>
            </a:pPr>
            <a:r>
              <a:rPr lang="nl-NL" sz="2000" dirty="0" smtClean="0"/>
              <a:t>“oude” tabellen zijn beschikbaar in het archief</a:t>
            </a:r>
            <a:endParaRPr lang="nl-NL" sz="2000" dirty="0"/>
          </a:p>
          <a:p>
            <a:pPr lvl="1">
              <a:buFontTx/>
              <a:buChar char="-"/>
            </a:pPr>
            <a:r>
              <a:rPr lang="nl-NL" sz="2000" dirty="0"/>
              <a:t>Gratis</a:t>
            </a:r>
          </a:p>
          <a:p>
            <a:pPr lvl="1">
              <a:buFontTx/>
              <a:buChar char="-"/>
            </a:pPr>
            <a:r>
              <a:rPr lang="nl-NL" sz="2000" dirty="0"/>
              <a:t>Tabellen en grafieken</a:t>
            </a:r>
          </a:p>
          <a:p>
            <a:pPr lvl="1">
              <a:buFontTx/>
              <a:buChar char="-"/>
            </a:pPr>
            <a:r>
              <a:rPr lang="nl-NL" sz="2000" dirty="0"/>
              <a:t>Data download</a:t>
            </a:r>
          </a:p>
          <a:p>
            <a:pPr marL="320675" lvl="1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>
                <a:hlinkClick r:id="rId2"/>
              </a:rPr>
              <a:t>Voorbeeld</a:t>
            </a:r>
            <a:r>
              <a:rPr lang="nl-NL" sz="2000" dirty="0"/>
              <a:t>: </a:t>
            </a:r>
            <a:r>
              <a:rPr lang="nl-NL" sz="2000" dirty="0" smtClean="0">
                <a:hlinkClick r:id="rId3"/>
              </a:rPr>
              <a:t>Immigratie </a:t>
            </a:r>
            <a:r>
              <a:rPr lang="nl-NL" sz="2000" dirty="0">
                <a:hlinkClick r:id="rId3"/>
              </a:rPr>
              <a:t>en emigratie</a:t>
            </a:r>
            <a:endParaRPr lang="nl-NL" sz="2000" dirty="0"/>
          </a:p>
          <a:p>
            <a:pPr lvl="1">
              <a:buFontTx/>
              <a:buChar char="-"/>
            </a:pPr>
            <a:endParaRPr lang="nl-NL" sz="2000" dirty="0" smtClean="0"/>
          </a:p>
          <a:p>
            <a:pPr marL="320675" lvl="1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25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3F84EC74-2453-4463-BD10-B2CF18A54BA4}" vid="{0E4E9784-1400-4F35-9B79-2A92AF0134E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erkdocument" ma:contentTypeID="0x0101008BBFF960507043A698762B5161B7A80200A02288072B7A431095D859DDC0BF738200AA21914F73FF69498D780CFB55E66D7C" ma:contentTypeVersion="18" ma:contentTypeDescription="Een nieuw document maken." ma:contentTypeScope="" ma:versionID="781a26fec781ec03bdaf4a1350ad8191">
  <xsd:schema xmlns:xsd="http://www.w3.org/2001/XMLSchema" xmlns:xs="http://www.w3.org/2001/XMLSchema" xmlns:p="http://schemas.microsoft.com/office/2006/metadata/properties" xmlns:ns2="b74be9d0-744f-40c0-ac69-73a07a8fd844" xmlns:ns3="d49bbb81-d0c4-457b-845c-b6980f68270a" targetNamespace="http://schemas.microsoft.com/office/2006/metadata/properties" ma:root="true" ma:fieldsID="6cd241c8c555c8e43aba77edef45944e" ns2:_="" ns3:_="">
    <xsd:import namespace="b74be9d0-744f-40c0-ac69-73a07a8fd844"/>
    <xsd:import namespace="d49bbb81-d0c4-457b-845c-b6980f68270a"/>
    <xsd:element name="properties">
      <xsd:complexType>
        <xsd:sequence>
          <xsd:element name="documentManagement">
            <xsd:complexType>
              <xsd:all>
                <xsd:element ref="ns3:UsedCbsCategorie" minOccurs="0"/>
                <xsd:element ref="ns3:UsedCbsOndernemingsTrefwoorden" minOccurs="0"/>
                <xsd:element ref="ns3:VergaderDatum" minOccurs="0"/>
                <xsd:element ref="ns3:PublicatieDatum" minOccurs="0"/>
                <xsd:element ref="ns2:TaxCatchAll" minOccurs="0"/>
                <xsd:element ref="ns2:TaxCatchAllLabel" minOccurs="0"/>
                <xsd:element ref="ns2:g23705cfe14e4ff3b444105588ed2ce0" minOccurs="0"/>
                <xsd:element ref="ns2:g23705cfe14e4ff3b444105588ed2ce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be9d0-744f-40c0-ac69-73a07a8fd8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Catch-all-kolom van taxonomie" ma:description="" ma:hidden="true" ma:list="{690a9d37-479e-4187-bf9a-6200b55bbd9b}" ma:internalName="TaxCatchAll" ma:showField="CatchAllData" ma:web="5a7fde96-2cbb-461c-a31d-76e1f51a40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Catch-all-kolom van taxonomie1" ma:description="" ma:hidden="true" ma:list="{690a9d37-479e-4187-bf9a-6200b55bbd9b}" ma:internalName="TaxCatchAllLabel" ma:readOnly="true" ma:showField="CatchAllDataLabel" ma:web="5a7fde96-2cbb-461c-a31d-76e1f51a40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23705cfe14e4ff3b444105588ed2ce0" ma:index="14" ma:taxonomy="true" ma:internalName="g23705cfe14e4ff3b444105588ed2ce0" ma:taxonomyFieldName="CbsCategorie" ma:displayName="Categorie" ma:fieldId="{023705cf-e14e-4ff3-b444-105588ed2ce0}" ma:sspId="ee8742b1-c3cb-4378-aa64-33684c4b490a" ma:termSetId="2f456da4-0526-4405-958a-772731a49f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3705cfe14e4ff3b444105588ed2ce1" ma:index="16" nillable="true" ma:taxonomy="true" ma:internalName="g23705cfe14e4ff3b444105588ed2ce1" ma:taxonomyFieldName="CbsOndernemingsTrefwoorden" ma:displayName="Ondernemingstrefwoorden" ma:fieldId="{023705cf-e14e-4ff3-b444-105588ed2ce1}" ma:taxonomyMulti="true" ma:sspId="ee8742b1-c3cb-4378-aa64-33684c4b490a" ma:termSetId="bd692f68-2805-4cda-b2b5-649d75cfaf20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bbb81-d0c4-457b-845c-b6980f68270a" elementFormDefault="qualified">
    <xsd:import namespace="http://schemas.microsoft.com/office/2006/documentManagement/types"/>
    <xsd:import namespace="http://schemas.microsoft.com/office/infopath/2007/PartnerControls"/>
    <xsd:element name="UsedCbsCategorie" ma:index="3" nillable="true" ma:displayName="Categorie" ma:description="A hidden fields which holds all the categorie terms currently in use, so that it can be used in keyfilters" ma:hidden="true" ma:internalName="UsedCbsCategori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municatie"/>
                  </xsd:restriction>
                </xsd:simpleType>
              </xsd:element>
            </xsd:sequence>
          </xsd:extension>
        </xsd:complexContent>
      </xsd:complexType>
    </xsd:element>
    <xsd:element name="UsedCbsOndernemingsTrefwoorden" ma:index="5" nillable="true" ma:displayName="Ondernemingstrefwoorden" ma:description="A hidden fields which holds all the trefwoorden/tag terms currently in use, so that it can be used in keyfilters" ma:hidden="true" ma:internalName="UsedCbsOndernemingsTrefwoorde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ranet"/>
                  </xsd:restriction>
                </xsd:simpleType>
              </xsd:element>
            </xsd:sequence>
          </xsd:extension>
        </xsd:complexContent>
      </xsd:complexType>
    </xsd:element>
    <xsd:element name="VergaderDatum" ma:index="6" nillable="true" ma:displayName="Vergaderdatum" ma:format="DateOnly" ma:indexed="true" ma:internalName="VergaderDatum">
      <xsd:simpleType>
        <xsd:restriction base="dms:DateTime"/>
      </xsd:simpleType>
    </xsd:element>
    <xsd:element name="PublicatieDatum" ma:index="7" nillable="true" ma:displayName="Publicatiedatum" ma:format="DateOnly" ma:indexed="true" ma:internalName="PublicatieDatum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23705cfe14e4ff3b444105588ed2ce1 xmlns="b74be9d0-744f-40c0-ac69-73a07a8fd844">
      <Terms xmlns="http://schemas.microsoft.com/office/infopath/2007/PartnerControls"/>
    </g23705cfe14e4ff3b444105588ed2ce1>
    <TaxCatchAll xmlns="b74be9d0-744f-40c0-ac69-73a07a8fd844">
      <Value>288</Value>
    </TaxCatchAll>
    <g23705cfe14e4ff3b444105588ed2ce0 xmlns="b74be9d0-744f-40c0-ac69-73a07a8fd8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communicatie</TermName>
          <TermId xmlns="http://schemas.microsoft.com/office/infopath/2007/PartnerControls">96754d7a-5047-40f9-a18b-9742c56bcd70</TermId>
        </TermInfo>
      </Terms>
    </g23705cfe14e4ff3b444105588ed2ce0>
    <UsedCbsCategorie xmlns="d49bbb81-d0c4-457b-845c-b6980f68270a"/>
    <PublicatieDatum xmlns="d49bbb81-d0c4-457b-845c-b6980f68270a" xsi:nil="true"/>
    <UsedCbsOndernemingsTrefwoorden xmlns="d49bbb81-d0c4-457b-845c-b6980f68270a"/>
    <VergaderDatum xmlns="d49bbb81-d0c4-457b-845c-b6980f68270a" xsi:nil="true"/>
  </documentManagement>
</p:properties>
</file>

<file path=customXml/itemProps1.xml><?xml version="1.0" encoding="utf-8"?>
<ds:datastoreItem xmlns:ds="http://schemas.openxmlformats.org/officeDocument/2006/customXml" ds:itemID="{DFA25CB5-F95C-490F-80D9-B384BDAFC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be9d0-744f-40c0-ac69-73a07a8fd844"/>
    <ds:schemaRef ds:uri="d49bbb81-d0c4-457b-845c-b6980f6827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71E738-B662-4276-A23C-069C72F4F0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6789DD-AD78-4312-967F-B011362B0010}">
  <ds:schemaRefs>
    <ds:schemaRef ds:uri="d49bbb81-d0c4-457b-845c-b6980f68270a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b74be9d0-744f-40c0-ac69-73a07a8fd84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9167</TotalTime>
  <Words>581</Words>
  <Application>Microsoft Office PowerPoint</Application>
  <PresentationFormat>Diavoorstelling (16:9)</PresentationFormat>
  <Paragraphs>172</Paragraphs>
  <Slides>21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Corbel</vt:lpstr>
      <vt:lpstr>1_Aangepast ontwerp</vt:lpstr>
      <vt:lpstr>PowerPoint-presentatie</vt:lpstr>
      <vt:lpstr>PowerPoint-presentatie</vt:lpstr>
      <vt:lpstr>PowerPoint-presentatie</vt:lpstr>
      <vt:lpstr>Op zoek naar informatie?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Workflow datapublicatie</vt:lpstr>
      <vt:lpstr>PowerPoint-presentatie</vt:lpstr>
      <vt:lpstr>Metadatering: codes uit de StatLinevijver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https://opendata.cbs.nl/statline/#/CBS/nl/  https://opendata.cbs.nl/statline/portal.html?_la=nl&amp;_catalog=CBS</vt:lpstr>
      <vt:lpstr>PowerPoint-presentatie</vt:lpstr>
      <vt:lpstr>Vragen?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Zoest-Visser, H.J. van (Herjet)</dc:creator>
  <cp:lastModifiedBy>Dick ter Steege</cp:lastModifiedBy>
  <cp:revision>62</cp:revision>
  <cp:lastPrinted>2017-12-11T13:08:52Z</cp:lastPrinted>
  <dcterms:created xsi:type="dcterms:W3CDTF">2017-11-23T13:56:24Z</dcterms:created>
  <dcterms:modified xsi:type="dcterms:W3CDTF">2018-11-26T07:46:58Z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0x0101008BBFF960507043A698762B5161B7A80200A02288072B7A431095D859DDC0BF738200AA21914F73FF69498D780CFB55E66D7C</vt:lpwstr>
  </property>
  <property fmtid="{D5CDD505-2E9C-101B-9397-08002B2CF9AE}" pid="3" name="CbsCategorie">
    <vt:lpwstr>288;#communicatie|96754d7a-5047-40f9-a18b-9742c56bcd70</vt:lpwstr>
  </property>
  <property fmtid="{D5CDD505-2E9C-101B-9397-08002B2CF9AE}" pid="4" name="CbsOndernemingsTrefwoorden">
    <vt:lpwstr/>
  </property>
</Properties>
</file>