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69" r:id="rId5"/>
  </p:sldMasterIdLst>
  <p:notesMasterIdLst>
    <p:notesMasterId r:id="rId27"/>
  </p:notesMasterIdLst>
  <p:handoutMasterIdLst>
    <p:handoutMasterId r:id="rId28"/>
  </p:handoutMasterIdLst>
  <p:sldIdLst>
    <p:sldId id="256" r:id="rId6"/>
    <p:sldId id="262" r:id="rId7"/>
    <p:sldId id="278" r:id="rId8"/>
    <p:sldId id="279" r:id="rId9"/>
    <p:sldId id="263" r:id="rId10"/>
    <p:sldId id="269" r:id="rId11"/>
    <p:sldId id="274" r:id="rId12"/>
    <p:sldId id="280" r:id="rId13"/>
    <p:sldId id="281" r:id="rId14"/>
    <p:sldId id="282" r:id="rId15"/>
    <p:sldId id="273" r:id="rId16"/>
    <p:sldId id="270" r:id="rId17"/>
    <p:sldId id="275" r:id="rId18"/>
    <p:sldId id="276" r:id="rId19"/>
    <p:sldId id="287" r:id="rId20"/>
    <p:sldId id="277" r:id="rId21"/>
    <p:sldId id="288" r:id="rId22"/>
    <p:sldId id="284" r:id="rId23"/>
    <p:sldId id="289" r:id="rId24"/>
    <p:sldId id="283" r:id="rId25"/>
    <p:sldId id="286" r:id="rId26"/>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wijk, Ramona van" initials="RM" lastIdx="8" clrIdx="0">
    <p:extLst>
      <p:ext uri="{19B8F6BF-5375-455C-9EA6-DF929625EA0E}">
        <p15:presenceInfo xmlns:p15="http://schemas.microsoft.com/office/powerpoint/2012/main" userId="Marwijk, Ramona 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FEC"/>
    <a:srgbClr val="8FE2FF"/>
    <a:srgbClr val="94E2FE"/>
    <a:srgbClr val="00B0EE"/>
    <a:srgbClr val="000000"/>
    <a:srgbClr val="271D6C"/>
    <a:srgbClr val="ECECEC"/>
    <a:srgbClr val="82045E"/>
    <a:srgbClr val="B23D02"/>
    <a:srgbClr val="488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82129" autoAdjust="0"/>
  </p:normalViewPr>
  <p:slideViewPr>
    <p:cSldViewPr showGuides="1">
      <p:cViewPr varScale="1">
        <p:scale>
          <a:sx n="55" d="100"/>
          <a:sy n="55" d="100"/>
        </p:scale>
        <p:origin x="1794" y="66"/>
      </p:cViewPr>
      <p:guideLst>
        <p:guide orient="horz" pos="2160"/>
        <p:guide pos="2880"/>
      </p:guideLst>
    </p:cSldViewPr>
  </p:slideViewPr>
  <p:outlineViewPr>
    <p:cViewPr>
      <p:scale>
        <a:sx n="33" d="100"/>
        <a:sy n="33" d="100"/>
      </p:scale>
      <p:origin x="0" y="0"/>
    </p:cViewPr>
  </p:outlineViewPr>
  <p:notesTextViewPr>
    <p:cViewPr>
      <p:scale>
        <a:sx n="1" d="1"/>
        <a:sy n="1" d="1"/>
      </p:scale>
      <p:origin x="0" y="-1536"/>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4A861-9001-4698-83F2-ADCD9083E2A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nl-NL"/>
        </a:p>
      </dgm:t>
    </dgm:pt>
    <dgm:pt modelId="{F4568BCD-D377-4068-965F-03B9BB9CF1EE}">
      <dgm:prSet phldrT="[Tekst]"/>
      <dgm:spPr/>
      <dgm:t>
        <a:bodyPr/>
        <a:lstStyle/>
        <a:p>
          <a:r>
            <a:rPr lang="nl-NL" dirty="0" smtClean="0"/>
            <a:t>Iets wat er nu niet is</a:t>
          </a:r>
          <a:endParaRPr lang="nl-NL" dirty="0"/>
        </a:p>
      </dgm:t>
    </dgm:pt>
    <dgm:pt modelId="{D68A49F2-4BE8-430F-8ABA-6E07115753D1}" type="parTrans" cxnId="{80A1E622-3A93-4943-BBB3-54F54C93A751}">
      <dgm:prSet/>
      <dgm:spPr/>
      <dgm:t>
        <a:bodyPr/>
        <a:lstStyle/>
        <a:p>
          <a:endParaRPr lang="nl-NL"/>
        </a:p>
      </dgm:t>
    </dgm:pt>
    <dgm:pt modelId="{5A9B0A48-7158-4284-A8A1-9DA5E3116ABF}" type="sibTrans" cxnId="{80A1E622-3A93-4943-BBB3-54F54C93A751}">
      <dgm:prSet/>
      <dgm:spPr/>
      <dgm:t>
        <a:bodyPr/>
        <a:lstStyle/>
        <a:p>
          <a:endParaRPr lang="nl-NL"/>
        </a:p>
      </dgm:t>
    </dgm:pt>
    <dgm:pt modelId="{0DE28484-DA6E-4E64-A197-92FF93120DBD}">
      <dgm:prSet phldrT="[Tekst]"/>
      <dgm:spPr/>
      <dgm:t>
        <a:bodyPr/>
        <a:lstStyle/>
        <a:p>
          <a:r>
            <a:rPr lang="nl-NL" dirty="0" smtClean="0"/>
            <a:t>Iets waarmee je dat zou kunnen doen</a:t>
          </a:r>
          <a:endParaRPr lang="nl-NL" dirty="0"/>
        </a:p>
      </dgm:t>
    </dgm:pt>
    <dgm:pt modelId="{A478071F-4FD1-44C0-B8D2-DE05E395C6CB}" type="parTrans" cxnId="{60DA9C44-6101-4283-A10A-17D231FD8412}">
      <dgm:prSet/>
      <dgm:spPr/>
      <dgm:t>
        <a:bodyPr/>
        <a:lstStyle/>
        <a:p>
          <a:endParaRPr lang="nl-NL"/>
        </a:p>
      </dgm:t>
    </dgm:pt>
    <dgm:pt modelId="{C76F47C8-2B77-4710-A3BE-E4FD0CA39CB0}" type="sibTrans" cxnId="{60DA9C44-6101-4283-A10A-17D231FD8412}">
      <dgm:prSet/>
      <dgm:spPr/>
      <dgm:t>
        <a:bodyPr/>
        <a:lstStyle/>
        <a:p>
          <a:endParaRPr lang="nl-NL"/>
        </a:p>
      </dgm:t>
    </dgm:pt>
    <dgm:pt modelId="{14CE7CE1-AC4F-4BDA-B24B-D5EE7699B1CF}">
      <dgm:prSet phldrT="[Tekst]"/>
      <dgm:spPr/>
      <dgm:t>
        <a:bodyPr/>
        <a:lstStyle/>
        <a:p>
          <a:r>
            <a:rPr lang="nl-NL" dirty="0" smtClean="0"/>
            <a:t>Toegankelijker dan nu beschikbaar</a:t>
          </a:r>
          <a:endParaRPr lang="nl-NL" dirty="0"/>
        </a:p>
      </dgm:t>
    </dgm:pt>
    <dgm:pt modelId="{D6A20F7B-3F6E-4430-9670-B53BE666CAC2}" type="parTrans" cxnId="{C24D0747-D794-4B0E-BA1B-66F27682139B}">
      <dgm:prSet/>
      <dgm:spPr/>
      <dgm:t>
        <a:bodyPr/>
        <a:lstStyle/>
        <a:p>
          <a:endParaRPr lang="nl-NL"/>
        </a:p>
      </dgm:t>
    </dgm:pt>
    <dgm:pt modelId="{F33B5700-93C5-4834-9A3C-CEF3813D16D7}" type="sibTrans" cxnId="{C24D0747-D794-4B0E-BA1B-66F27682139B}">
      <dgm:prSet/>
      <dgm:spPr/>
      <dgm:t>
        <a:bodyPr/>
        <a:lstStyle/>
        <a:p>
          <a:endParaRPr lang="nl-NL"/>
        </a:p>
      </dgm:t>
    </dgm:pt>
    <dgm:pt modelId="{D6F0692E-EFF4-4E1E-AAE6-2C0A4C1B7062}">
      <dgm:prSet phldrT="[Tekst]"/>
      <dgm:spPr/>
      <dgm:t>
        <a:bodyPr/>
        <a:lstStyle/>
        <a:p>
          <a:r>
            <a:rPr lang="nl-NL" dirty="0" smtClean="0"/>
            <a:t>Bijvoorbeeld: Aan de achterkant koppelen op adresniveau maar op hoger niveau presenteren</a:t>
          </a:r>
          <a:endParaRPr lang="nl-NL" dirty="0"/>
        </a:p>
      </dgm:t>
    </dgm:pt>
    <dgm:pt modelId="{BE0C13A2-7CE3-4C61-BF2D-E629B4C126E3}" type="parTrans" cxnId="{6654CF8A-5242-4686-90EA-DB32211DC15A}">
      <dgm:prSet/>
      <dgm:spPr/>
      <dgm:t>
        <a:bodyPr/>
        <a:lstStyle/>
        <a:p>
          <a:endParaRPr lang="nl-NL"/>
        </a:p>
      </dgm:t>
    </dgm:pt>
    <dgm:pt modelId="{5C5275EE-C685-4BE6-BCC0-2D7B12A98D28}" type="sibTrans" cxnId="{6654CF8A-5242-4686-90EA-DB32211DC15A}">
      <dgm:prSet/>
      <dgm:spPr/>
      <dgm:t>
        <a:bodyPr/>
        <a:lstStyle/>
        <a:p>
          <a:endParaRPr lang="nl-NL"/>
        </a:p>
      </dgm:t>
    </dgm:pt>
    <dgm:pt modelId="{0B548C5D-4490-4951-A075-683FA1E7A2A1}" type="pres">
      <dgm:prSet presAssocID="{4E14A861-9001-4698-83F2-ADCD9083E2A2}" presName="Name0" presStyleCnt="0">
        <dgm:presLayoutVars>
          <dgm:chMax val="4"/>
          <dgm:resizeHandles val="exact"/>
        </dgm:presLayoutVars>
      </dgm:prSet>
      <dgm:spPr/>
      <dgm:t>
        <a:bodyPr/>
        <a:lstStyle/>
        <a:p>
          <a:endParaRPr lang="nl-NL"/>
        </a:p>
      </dgm:t>
    </dgm:pt>
    <dgm:pt modelId="{81F9737C-4B66-4CED-B38B-1A136B1CE2F9}" type="pres">
      <dgm:prSet presAssocID="{4E14A861-9001-4698-83F2-ADCD9083E2A2}" presName="ellipse" presStyleLbl="trBgShp" presStyleIdx="0" presStyleCnt="1"/>
      <dgm:spPr/>
    </dgm:pt>
    <dgm:pt modelId="{B5AD2FBD-B854-4A14-B518-FD367349EA41}" type="pres">
      <dgm:prSet presAssocID="{4E14A861-9001-4698-83F2-ADCD9083E2A2}" presName="arrow1" presStyleLbl="fgShp" presStyleIdx="0" presStyleCnt="1"/>
      <dgm:spPr/>
    </dgm:pt>
    <dgm:pt modelId="{069F907C-416C-4F35-94E6-BE6D696DC74D}" type="pres">
      <dgm:prSet presAssocID="{4E14A861-9001-4698-83F2-ADCD9083E2A2}" presName="rectangle" presStyleLbl="revTx" presStyleIdx="0" presStyleCnt="1">
        <dgm:presLayoutVars>
          <dgm:bulletEnabled val="1"/>
        </dgm:presLayoutVars>
      </dgm:prSet>
      <dgm:spPr/>
      <dgm:t>
        <a:bodyPr/>
        <a:lstStyle/>
        <a:p>
          <a:endParaRPr lang="nl-NL"/>
        </a:p>
      </dgm:t>
    </dgm:pt>
    <dgm:pt modelId="{E770123B-206F-4294-AD91-78B8F96CC8D0}" type="pres">
      <dgm:prSet presAssocID="{0DE28484-DA6E-4E64-A197-92FF93120DBD}" presName="item1" presStyleLbl="node1" presStyleIdx="0" presStyleCnt="3">
        <dgm:presLayoutVars>
          <dgm:bulletEnabled val="1"/>
        </dgm:presLayoutVars>
      </dgm:prSet>
      <dgm:spPr/>
      <dgm:t>
        <a:bodyPr/>
        <a:lstStyle/>
        <a:p>
          <a:endParaRPr lang="nl-NL"/>
        </a:p>
      </dgm:t>
    </dgm:pt>
    <dgm:pt modelId="{93C6535A-9A65-4256-97BC-536B962643EC}" type="pres">
      <dgm:prSet presAssocID="{14CE7CE1-AC4F-4BDA-B24B-D5EE7699B1CF}" presName="item2" presStyleLbl="node1" presStyleIdx="1" presStyleCnt="3">
        <dgm:presLayoutVars>
          <dgm:bulletEnabled val="1"/>
        </dgm:presLayoutVars>
      </dgm:prSet>
      <dgm:spPr/>
      <dgm:t>
        <a:bodyPr/>
        <a:lstStyle/>
        <a:p>
          <a:endParaRPr lang="nl-NL"/>
        </a:p>
      </dgm:t>
    </dgm:pt>
    <dgm:pt modelId="{734786C9-E049-4371-A115-45CCAC64FE9E}" type="pres">
      <dgm:prSet presAssocID="{D6F0692E-EFF4-4E1E-AAE6-2C0A4C1B7062}" presName="item3" presStyleLbl="node1" presStyleIdx="2" presStyleCnt="3">
        <dgm:presLayoutVars>
          <dgm:bulletEnabled val="1"/>
        </dgm:presLayoutVars>
      </dgm:prSet>
      <dgm:spPr/>
      <dgm:t>
        <a:bodyPr/>
        <a:lstStyle/>
        <a:p>
          <a:endParaRPr lang="nl-NL"/>
        </a:p>
      </dgm:t>
    </dgm:pt>
    <dgm:pt modelId="{CCBAAE8F-2555-41FD-92A9-20C1399D9290}" type="pres">
      <dgm:prSet presAssocID="{4E14A861-9001-4698-83F2-ADCD9083E2A2}" presName="funnel" presStyleLbl="trAlignAcc1" presStyleIdx="0" presStyleCnt="1"/>
      <dgm:spPr/>
    </dgm:pt>
  </dgm:ptLst>
  <dgm:cxnLst>
    <dgm:cxn modelId="{F575C38D-6AA7-4FF6-AA65-3F68A00070D6}" type="presOf" srcId="{F4568BCD-D377-4068-965F-03B9BB9CF1EE}" destId="{734786C9-E049-4371-A115-45CCAC64FE9E}" srcOrd="0" destOrd="0" presId="urn:microsoft.com/office/officeart/2005/8/layout/funnel1"/>
    <dgm:cxn modelId="{602F718C-3DFD-48CC-90AA-21471C722FBC}" type="presOf" srcId="{D6F0692E-EFF4-4E1E-AAE6-2C0A4C1B7062}" destId="{069F907C-416C-4F35-94E6-BE6D696DC74D}" srcOrd="0" destOrd="0" presId="urn:microsoft.com/office/officeart/2005/8/layout/funnel1"/>
    <dgm:cxn modelId="{3F1232C3-74C7-455C-8613-F1E625D243C7}" type="presOf" srcId="{14CE7CE1-AC4F-4BDA-B24B-D5EE7699B1CF}" destId="{E770123B-206F-4294-AD91-78B8F96CC8D0}" srcOrd="0" destOrd="0" presId="urn:microsoft.com/office/officeart/2005/8/layout/funnel1"/>
    <dgm:cxn modelId="{AA6792D5-91C6-483E-B20D-374A3A65F95A}" type="presOf" srcId="{0DE28484-DA6E-4E64-A197-92FF93120DBD}" destId="{93C6535A-9A65-4256-97BC-536B962643EC}" srcOrd="0" destOrd="0" presId="urn:microsoft.com/office/officeart/2005/8/layout/funnel1"/>
    <dgm:cxn modelId="{C24D0747-D794-4B0E-BA1B-66F27682139B}" srcId="{4E14A861-9001-4698-83F2-ADCD9083E2A2}" destId="{14CE7CE1-AC4F-4BDA-B24B-D5EE7699B1CF}" srcOrd="2" destOrd="0" parTransId="{D6A20F7B-3F6E-4430-9670-B53BE666CAC2}" sibTransId="{F33B5700-93C5-4834-9A3C-CEF3813D16D7}"/>
    <dgm:cxn modelId="{80A1E622-3A93-4943-BBB3-54F54C93A751}" srcId="{4E14A861-9001-4698-83F2-ADCD9083E2A2}" destId="{F4568BCD-D377-4068-965F-03B9BB9CF1EE}" srcOrd="0" destOrd="0" parTransId="{D68A49F2-4BE8-430F-8ABA-6E07115753D1}" sibTransId="{5A9B0A48-7158-4284-A8A1-9DA5E3116ABF}"/>
    <dgm:cxn modelId="{60DA9C44-6101-4283-A10A-17D231FD8412}" srcId="{4E14A861-9001-4698-83F2-ADCD9083E2A2}" destId="{0DE28484-DA6E-4E64-A197-92FF93120DBD}" srcOrd="1" destOrd="0" parTransId="{A478071F-4FD1-44C0-B8D2-DE05E395C6CB}" sibTransId="{C76F47C8-2B77-4710-A3BE-E4FD0CA39CB0}"/>
    <dgm:cxn modelId="{78C62FF0-8D09-494E-9135-BDEC5B71CE19}" type="presOf" srcId="{4E14A861-9001-4698-83F2-ADCD9083E2A2}" destId="{0B548C5D-4490-4951-A075-683FA1E7A2A1}" srcOrd="0" destOrd="0" presId="urn:microsoft.com/office/officeart/2005/8/layout/funnel1"/>
    <dgm:cxn modelId="{6654CF8A-5242-4686-90EA-DB32211DC15A}" srcId="{4E14A861-9001-4698-83F2-ADCD9083E2A2}" destId="{D6F0692E-EFF4-4E1E-AAE6-2C0A4C1B7062}" srcOrd="3" destOrd="0" parTransId="{BE0C13A2-7CE3-4C61-BF2D-E629B4C126E3}" sibTransId="{5C5275EE-C685-4BE6-BCC0-2D7B12A98D28}"/>
    <dgm:cxn modelId="{27CC0F56-2EFE-474D-BE23-C56172C70DE8}" type="presParOf" srcId="{0B548C5D-4490-4951-A075-683FA1E7A2A1}" destId="{81F9737C-4B66-4CED-B38B-1A136B1CE2F9}" srcOrd="0" destOrd="0" presId="urn:microsoft.com/office/officeart/2005/8/layout/funnel1"/>
    <dgm:cxn modelId="{FFDA7276-564F-4368-B72B-2790C61108D9}" type="presParOf" srcId="{0B548C5D-4490-4951-A075-683FA1E7A2A1}" destId="{B5AD2FBD-B854-4A14-B518-FD367349EA41}" srcOrd="1" destOrd="0" presId="urn:microsoft.com/office/officeart/2005/8/layout/funnel1"/>
    <dgm:cxn modelId="{DC040593-9214-4858-904D-7C1A8F2AC810}" type="presParOf" srcId="{0B548C5D-4490-4951-A075-683FA1E7A2A1}" destId="{069F907C-416C-4F35-94E6-BE6D696DC74D}" srcOrd="2" destOrd="0" presId="urn:microsoft.com/office/officeart/2005/8/layout/funnel1"/>
    <dgm:cxn modelId="{5B7A3BAD-0846-457A-A189-332EFC58B451}" type="presParOf" srcId="{0B548C5D-4490-4951-A075-683FA1E7A2A1}" destId="{E770123B-206F-4294-AD91-78B8F96CC8D0}" srcOrd="3" destOrd="0" presId="urn:microsoft.com/office/officeart/2005/8/layout/funnel1"/>
    <dgm:cxn modelId="{2738DF31-B58E-4A13-A7A5-5226F2D75BD1}" type="presParOf" srcId="{0B548C5D-4490-4951-A075-683FA1E7A2A1}" destId="{93C6535A-9A65-4256-97BC-536B962643EC}" srcOrd="4" destOrd="0" presId="urn:microsoft.com/office/officeart/2005/8/layout/funnel1"/>
    <dgm:cxn modelId="{053F4F02-8673-4334-9A64-EF02F3F344FB}" type="presParOf" srcId="{0B548C5D-4490-4951-A075-683FA1E7A2A1}" destId="{734786C9-E049-4371-A115-45CCAC64FE9E}" srcOrd="5" destOrd="0" presId="urn:microsoft.com/office/officeart/2005/8/layout/funnel1"/>
    <dgm:cxn modelId="{15D693C5-F6F9-433C-8B46-F81C88950DA0}" type="presParOf" srcId="{0B548C5D-4490-4951-A075-683FA1E7A2A1}" destId="{CCBAAE8F-2555-41FD-92A9-20C1399D929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1FE30F-3785-4821-8D0B-E0C4F585945C}" type="doc">
      <dgm:prSet loTypeId="urn:microsoft.com/office/officeart/2005/8/layout/radial3" loCatId="relationship" qsTypeId="urn:microsoft.com/office/officeart/2005/8/quickstyle/simple1" qsCatId="simple" csTypeId="urn:microsoft.com/office/officeart/2005/8/colors/accent1_1" csCatId="accent1" phldr="1"/>
      <dgm:spPr/>
      <dgm:t>
        <a:bodyPr/>
        <a:lstStyle/>
        <a:p>
          <a:endParaRPr lang="nl-NL"/>
        </a:p>
      </dgm:t>
    </dgm:pt>
    <dgm:pt modelId="{653CA26C-0F67-419F-905C-1B1C1E34AD0D}">
      <dgm:prSet phldrT="[Tekst]" custT="1"/>
      <dgm:spPr/>
      <dgm:t>
        <a:bodyPr/>
        <a:lstStyle/>
        <a:p>
          <a:r>
            <a:rPr lang="nl-NL" sz="4900" dirty="0" smtClean="0"/>
            <a:t>Wonen</a:t>
          </a:r>
          <a:endParaRPr lang="nl-NL" sz="4900" dirty="0"/>
        </a:p>
      </dgm:t>
    </dgm:pt>
    <dgm:pt modelId="{0159686C-969C-4885-8708-6FB77A811989}" type="parTrans" cxnId="{9AB11C12-AE93-4226-AAB2-C0C12DBAA06E}">
      <dgm:prSet/>
      <dgm:spPr/>
      <dgm:t>
        <a:bodyPr/>
        <a:lstStyle/>
        <a:p>
          <a:endParaRPr lang="nl-NL"/>
        </a:p>
      </dgm:t>
    </dgm:pt>
    <dgm:pt modelId="{E3E4A551-91FC-4799-82FA-6662367B7897}" type="sibTrans" cxnId="{9AB11C12-AE93-4226-AAB2-C0C12DBAA06E}">
      <dgm:prSet/>
      <dgm:spPr/>
      <dgm:t>
        <a:bodyPr/>
        <a:lstStyle/>
        <a:p>
          <a:endParaRPr lang="nl-NL"/>
        </a:p>
      </dgm:t>
    </dgm:pt>
    <dgm:pt modelId="{FBD854C8-A911-498E-B670-7E7BEBF71454}">
      <dgm:prSet phldrT="[Tekst]" custT="1"/>
      <dgm:spPr/>
      <dgm:t>
        <a:bodyPr/>
        <a:lstStyle/>
        <a:p>
          <a:r>
            <a:rPr lang="nl-NL" sz="1400" dirty="0" smtClean="0"/>
            <a:t>Bewoners</a:t>
          </a:r>
          <a:endParaRPr lang="nl-NL" sz="1100" dirty="0"/>
        </a:p>
      </dgm:t>
    </dgm:pt>
    <dgm:pt modelId="{E147AD48-A75D-4278-803C-BE44F60B0A36}" type="parTrans" cxnId="{0C199EA9-C97A-4319-8144-D2BE76806B3B}">
      <dgm:prSet/>
      <dgm:spPr/>
      <dgm:t>
        <a:bodyPr/>
        <a:lstStyle/>
        <a:p>
          <a:endParaRPr lang="nl-NL"/>
        </a:p>
      </dgm:t>
    </dgm:pt>
    <dgm:pt modelId="{DF8D127F-143B-4F86-BCBE-7964FFF1D460}" type="sibTrans" cxnId="{0C199EA9-C97A-4319-8144-D2BE76806B3B}">
      <dgm:prSet/>
      <dgm:spPr/>
      <dgm:t>
        <a:bodyPr/>
        <a:lstStyle/>
        <a:p>
          <a:endParaRPr lang="nl-NL"/>
        </a:p>
      </dgm:t>
    </dgm:pt>
    <dgm:pt modelId="{0703D9C5-4455-448D-8834-7563B7C9E233}">
      <dgm:prSet phldrT="[Tekst]" custT="1"/>
      <dgm:spPr/>
      <dgm:t>
        <a:bodyPr/>
        <a:lstStyle/>
        <a:p>
          <a:r>
            <a:rPr lang="nl-NL" sz="1400" dirty="0" err="1" smtClean="0"/>
            <a:t>Woningvoor-raad</a:t>
          </a:r>
          <a:endParaRPr lang="nl-NL" sz="1100" dirty="0"/>
        </a:p>
      </dgm:t>
    </dgm:pt>
    <dgm:pt modelId="{D840CD73-A5DE-4554-8963-7C70503769D4}" type="parTrans" cxnId="{6B0B7E1D-966D-4728-9B7D-DB6DCD48C08D}">
      <dgm:prSet/>
      <dgm:spPr/>
      <dgm:t>
        <a:bodyPr/>
        <a:lstStyle/>
        <a:p>
          <a:endParaRPr lang="nl-NL"/>
        </a:p>
      </dgm:t>
    </dgm:pt>
    <dgm:pt modelId="{532C225D-0EB0-4C9E-B816-A112DE984DB1}" type="sibTrans" cxnId="{6B0B7E1D-966D-4728-9B7D-DB6DCD48C08D}">
      <dgm:prSet/>
      <dgm:spPr/>
      <dgm:t>
        <a:bodyPr/>
        <a:lstStyle/>
        <a:p>
          <a:endParaRPr lang="nl-NL"/>
        </a:p>
      </dgm:t>
    </dgm:pt>
    <dgm:pt modelId="{5C15BA4B-08FA-4FFB-B04B-5EC4B749D403}">
      <dgm:prSet phldrT="[Tekst]" custT="1"/>
      <dgm:spPr/>
      <dgm:t>
        <a:bodyPr/>
        <a:lstStyle/>
        <a:p>
          <a:r>
            <a:rPr lang="nl-NL" sz="1400" dirty="0" smtClean="0"/>
            <a:t>Verhuizingen</a:t>
          </a:r>
          <a:endParaRPr lang="nl-NL" sz="1100" dirty="0"/>
        </a:p>
      </dgm:t>
    </dgm:pt>
    <dgm:pt modelId="{76B6F7A9-6181-4939-BDAC-800C69757CCE}" type="parTrans" cxnId="{6D8207FC-AA01-46B3-9753-B24DE40CF6ED}">
      <dgm:prSet/>
      <dgm:spPr/>
      <dgm:t>
        <a:bodyPr/>
        <a:lstStyle/>
        <a:p>
          <a:endParaRPr lang="nl-NL"/>
        </a:p>
      </dgm:t>
    </dgm:pt>
    <dgm:pt modelId="{F92715ED-A933-4D4D-8694-BFA5E6F7C176}" type="sibTrans" cxnId="{6D8207FC-AA01-46B3-9753-B24DE40CF6ED}">
      <dgm:prSet/>
      <dgm:spPr/>
      <dgm:t>
        <a:bodyPr/>
        <a:lstStyle/>
        <a:p>
          <a:endParaRPr lang="nl-NL"/>
        </a:p>
      </dgm:t>
    </dgm:pt>
    <dgm:pt modelId="{2161A5AE-E268-4BFC-B25E-A55EAA1593FB}">
      <dgm:prSet phldrT="[Tekst]" custT="1"/>
      <dgm:spPr/>
      <dgm:t>
        <a:bodyPr/>
        <a:lstStyle/>
        <a:p>
          <a:r>
            <a:rPr lang="nl-NL" sz="1400" dirty="0" smtClean="0"/>
            <a:t>Voorzieningen</a:t>
          </a:r>
          <a:endParaRPr lang="nl-NL" sz="1100" dirty="0"/>
        </a:p>
      </dgm:t>
    </dgm:pt>
    <dgm:pt modelId="{87FDD9B4-676C-4468-A2D3-C8429E9552B8}" type="parTrans" cxnId="{C1441724-2E3F-48C8-903B-BDA14B1F7224}">
      <dgm:prSet/>
      <dgm:spPr/>
      <dgm:t>
        <a:bodyPr/>
        <a:lstStyle/>
        <a:p>
          <a:endParaRPr lang="nl-NL"/>
        </a:p>
      </dgm:t>
    </dgm:pt>
    <dgm:pt modelId="{21F25959-173C-4E1E-9373-2E8E60984502}" type="sibTrans" cxnId="{C1441724-2E3F-48C8-903B-BDA14B1F7224}">
      <dgm:prSet/>
      <dgm:spPr/>
      <dgm:t>
        <a:bodyPr/>
        <a:lstStyle/>
        <a:p>
          <a:endParaRPr lang="nl-NL"/>
        </a:p>
      </dgm:t>
    </dgm:pt>
    <dgm:pt modelId="{4B3B11FA-5A7A-4A81-8F06-C086AF294B5F}" type="pres">
      <dgm:prSet presAssocID="{311FE30F-3785-4821-8D0B-E0C4F585945C}" presName="composite" presStyleCnt="0">
        <dgm:presLayoutVars>
          <dgm:chMax val="1"/>
          <dgm:dir/>
          <dgm:resizeHandles val="exact"/>
        </dgm:presLayoutVars>
      </dgm:prSet>
      <dgm:spPr/>
      <dgm:t>
        <a:bodyPr/>
        <a:lstStyle/>
        <a:p>
          <a:endParaRPr lang="nl-NL"/>
        </a:p>
      </dgm:t>
    </dgm:pt>
    <dgm:pt modelId="{F1194C24-0260-456A-9D23-C4640754B75A}" type="pres">
      <dgm:prSet presAssocID="{311FE30F-3785-4821-8D0B-E0C4F585945C}" presName="radial" presStyleCnt="0">
        <dgm:presLayoutVars>
          <dgm:animLvl val="ctr"/>
        </dgm:presLayoutVars>
      </dgm:prSet>
      <dgm:spPr/>
    </dgm:pt>
    <dgm:pt modelId="{DA0AABB8-D85C-4D3E-AF5B-EDEAFF68999E}" type="pres">
      <dgm:prSet presAssocID="{653CA26C-0F67-419F-905C-1B1C1E34AD0D}" presName="centerShape" presStyleLbl="vennNode1" presStyleIdx="0" presStyleCnt="5"/>
      <dgm:spPr/>
      <dgm:t>
        <a:bodyPr/>
        <a:lstStyle/>
        <a:p>
          <a:endParaRPr lang="nl-NL"/>
        </a:p>
      </dgm:t>
    </dgm:pt>
    <dgm:pt modelId="{41BB7517-F0A9-4C0E-94DE-24ED3BA14144}" type="pres">
      <dgm:prSet presAssocID="{FBD854C8-A911-498E-B670-7E7BEBF71454}" presName="node" presStyleLbl="vennNode1" presStyleIdx="1" presStyleCnt="5" custScaleX="123180" custScaleY="122025">
        <dgm:presLayoutVars>
          <dgm:bulletEnabled val="1"/>
        </dgm:presLayoutVars>
      </dgm:prSet>
      <dgm:spPr/>
      <dgm:t>
        <a:bodyPr/>
        <a:lstStyle/>
        <a:p>
          <a:endParaRPr lang="nl-NL"/>
        </a:p>
      </dgm:t>
    </dgm:pt>
    <dgm:pt modelId="{FC4B969A-E2F2-4D58-B3A5-10CC4B5C22CF}" type="pres">
      <dgm:prSet presAssocID="{2161A5AE-E268-4BFC-B25E-A55EAA1593FB}" presName="node" presStyleLbl="vennNode1" presStyleIdx="2" presStyleCnt="5" custScaleX="123180" custScaleY="122025" custRadScaleRad="98216" custRadScaleInc="-624">
        <dgm:presLayoutVars>
          <dgm:bulletEnabled val="1"/>
        </dgm:presLayoutVars>
      </dgm:prSet>
      <dgm:spPr/>
      <dgm:t>
        <a:bodyPr/>
        <a:lstStyle/>
        <a:p>
          <a:endParaRPr lang="nl-NL"/>
        </a:p>
      </dgm:t>
    </dgm:pt>
    <dgm:pt modelId="{30B93515-4D31-42CF-B143-5F35B2212859}" type="pres">
      <dgm:prSet presAssocID="{0703D9C5-4455-448D-8834-7563B7C9E233}" presName="node" presStyleLbl="vennNode1" presStyleIdx="3" presStyleCnt="5" custScaleX="123180" custScaleY="122025" custRadScaleRad="99054" custRadScaleInc="1149">
        <dgm:presLayoutVars>
          <dgm:bulletEnabled val="1"/>
        </dgm:presLayoutVars>
      </dgm:prSet>
      <dgm:spPr/>
      <dgm:t>
        <a:bodyPr/>
        <a:lstStyle/>
        <a:p>
          <a:endParaRPr lang="nl-NL"/>
        </a:p>
      </dgm:t>
    </dgm:pt>
    <dgm:pt modelId="{4CCF6B00-E6A8-4FB4-8CFF-D4BFA923BEF8}" type="pres">
      <dgm:prSet presAssocID="{5C15BA4B-08FA-4FFB-B04B-5EC4B749D403}" presName="node" presStyleLbl="vennNode1" presStyleIdx="4" presStyleCnt="5" custScaleX="123180" custScaleY="122025">
        <dgm:presLayoutVars>
          <dgm:bulletEnabled val="1"/>
        </dgm:presLayoutVars>
      </dgm:prSet>
      <dgm:spPr/>
      <dgm:t>
        <a:bodyPr/>
        <a:lstStyle/>
        <a:p>
          <a:endParaRPr lang="nl-NL"/>
        </a:p>
      </dgm:t>
    </dgm:pt>
  </dgm:ptLst>
  <dgm:cxnLst>
    <dgm:cxn modelId="{6630B704-B651-4795-BC40-6A930C7A7A41}" type="presOf" srcId="{5C15BA4B-08FA-4FFB-B04B-5EC4B749D403}" destId="{4CCF6B00-E6A8-4FB4-8CFF-D4BFA923BEF8}" srcOrd="0" destOrd="0" presId="urn:microsoft.com/office/officeart/2005/8/layout/radial3"/>
    <dgm:cxn modelId="{858BD6FF-B27E-4ACC-B307-2A1FDA98880E}" type="presOf" srcId="{311FE30F-3785-4821-8D0B-E0C4F585945C}" destId="{4B3B11FA-5A7A-4A81-8F06-C086AF294B5F}" srcOrd="0" destOrd="0" presId="urn:microsoft.com/office/officeart/2005/8/layout/radial3"/>
    <dgm:cxn modelId="{C1441724-2E3F-48C8-903B-BDA14B1F7224}" srcId="{653CA26C-0F67-419F-905C-1B1C1E34AD0D}" destId="{2161A5AE-E268-4BFC-B25E-A55EAA1593FB}" srcOrd="1" destOrd="0" parTransId="{87FDD9B4-676C-4468-A2D3-C8429E9552B8}" sibTransId="{21F25959-173C-4E1E-9373-2E8E60984502}"/>
    <dgm:cxn modelId="{6D8207FC-AA01-46B3-9753-B24DE40CF6ED}" srcId="{653CA26C-0F67-419F-905C-1B1C1E34AD0D}" destId="{5C15BA4B-08FA-4FFB-B04B-5EC4B749D403}" srcOrd="3" destOrd="0" parTransId="{76B6F7A9-6181-4939-BDAC-800C69757CCE}" sibTransId="{F92715ED-A933-4D4D-8694-BFA5E6F7C176}"/>
    <dgm:cxn modelId="{B09AC9E2-8611-4DA0-9DC0-C11CC54E3B1F}" type="presOf" srcId="{653CA26C-0F67-419F-905C-1B1C1E34AD0D}" destId="{DA0AABB8-D85C-4D3E-AF5B-EDEAFF68999E}" srcOrd="0" destOrd="0" presId="urn:microsoft.com/office/officeart/2005/8/layout/radial3"/>
    <dgm:cxn modelId="{A501B3BE-CD5A-45D5-ABDA-AF47428A7E19}" type="presOf" srcId="{2161A5AE-E268-4BFC-B25E-A55EAA1593FB}" destId="{FC4B969A-E2F2-4D58-B3A5-10CC4B5C22CF}" srcOrd="0" destOrd="0" presId="urn:microsoft.com/office/officeart/2005/8/layout/radial3"/>
    <dgm:cxn modelId="{0C199EA9-C97A-4319-8144-D2BE76806B3B}" srcId="{653CA26C-0F67-419F-905C-1B1C1E34AD0D}" destId="{FBD854C8-A911-498E-B670-7E7BEBF71454}" srcOrd="0" destOrd="0" parTransId="{E147AD48-A75D-4278-803C-BE44F60B0A36}" sibTransId="{DF8D127F-143B-4F86-BCBE-7964FFF1D460}"/>
    <dgm:cxn modelId="{160178B9-DD58-462D-82A1-92F5ECFD56B5}" type="presOf" srcId="{0703D9C5-4455-448D-8834-7563B7C9E233}" destId="{30B93515-4D31-42CF-B143-5F35B2212859}" srcOrd="0" destOrd="0" presId="urn:microsoft.com/office/officeart/2005/8/layout/radial3"/>
    <dgm:cxn modelId="{E6368C31-1995-476D-BE68-E870E89AAA19}" type="presOf" srcId="{FBD854C8-A911-498E-B670-7E7BEBF71454}" destId="{41BB7517-F0A9-4C0E-94DE-24ED3BA14144}" srcOrd="0" destOrd="0" presId="urn:microsoft.com/office/officeart/2005/8/layout/radial3"/>
    <dgm:cxn modelId="{6B0B7E1D-966D-4728-9B7D-DB6DCD48C08D}" srcId="{653CA26C-0F67-419F-905C-1B1C1E34AD0D}" destId="{0703D9C5-4455-448D-8834-7563B7C9E233}" srcOrd="2" destOrd="0" parTransId="{D840CD73-A5DE-4554-8963-7C70503769D4}" sibTransId="{532C225D-0EB0-4C9E-B816-A112DE984DB1}"/>
    <dgm:cxn modelId="{9AB11C12-AE93-4226-AAB2-C0C12DBAA06E}" srcId="{311FE30F-3785-4821-8D0B-E0C4F585945C}" destId="{653CA26C-0F67-419F-905C-1B1C1E34AD0D}" srcOrd="0" destOrd="0" parTransId="{0159686C-969C-4885-8708-6FB77A811989}" sibTransId="{E3E4A551-91FC-4799-82FA-6662367B7897}"/>
    <dgm:cxn modelId="{EDB2639E-8F1E-4161-BBF1-2FE936A571CB}" type="presParOf" srcId="{4B3B11FA-5A7A-4A81-8F06-C086AF294B5F}" destId="{F1194C24-0260-456A-9D23-C4640754B75A}" srcOrd="0" destOrd="0" presId="urn:microsoft.com/office/officeart/2005/8/layout/radial3"/>
    <dgm:cxn modelId="{743AC4F7-9B5B-42E6-982B-725B3E559FDB}" type="presParOf" srcId="{F1194C24-0260-456A-9D23-C4640754B75A}" destId="{DA0AABB8-D85C-4D3E-AF5B-EDEAFF68999E}" srcOrd="0" destOrd="0" presId="urn:microsoft.com/office/officeart/2005/8/layout/radial3"/>
    <dgm:cxn modelId="{B41E95E0-4B5F-4136-AEE2-4F9BD301DFCC}" type="presParOf" srcId="{F1194C24-0260-456A-9D23-C4640754B75A}" destId="{41BB7517-F0A9-4C0E-94DE-24ED3BA14144}" srcOrd="1" destOrd="0" presId="urn:microsoft.com/office/officeart/2005/8/layout/radial3"/>
    <dgm:cxn modelId="{DCE23135-FF7B-4DD9-BEA6-10466FFC4395}" type="presParOf" srcId="{F1194C24-0260-456A-9D23-C4640754B75A}" destId="{FC4B969A-E2F2-4D58-B3A5-10CC4B5C22CF}" srcOrd="2" destOrd="0" presId="urn:microsoft.com/office/officeart/2005/8/layout/radial3"/>
    <dgm:cxn modelId="{184EB615-C206-401C-A660-829A87CECB8B}" type="presParOf" srcId="{F1194C24-0260-456A-9D23-C4640754B75A}" destId="{30B93515-4D31-42CF-B143-5F35B2212859}" srcOrd="3" destOrd="0" presId="urn:microsoft.com/office/officeart/2005/8/layout/radial3"/>
    <dgm:cxn modelId="{7A34406A-4188-418E-A4B2-C98A74FEE469}" type="presParOf" srcId="{F1194C24-0260-456A-9D23-C4640754B75A}" destId="{4CCF6B00-E6A8-4FB4-8CFF-D4BFA923BEF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1FE30F-3785-4821-8D0B-E0C4F585945C}" type="doc">
      <dgm:prSet loTypeId="urn:microsoft.com/office/officeart/2005/8/layout/radial3" loCatId="relationship" qsTypeId="urn:microsoft.com/office/officeart/2005/8/quickstyle/simple1" qsCatId="simple" csTypeId="urn:microsoft.com/office/officeart/2005/8/colors/accent1_1" csCatId="accent1" phldr="1"/>
      <dgm:spPr/>
      <dgm:t>
        <a:bodyPr/>
        <a:lstStyle/>
        <a:p>
          <a:endParaRPr lang="nl-NL"/>
        </a:p>
      </dgm:t>
    </dgm:pt>
    <dgm:pt modelId="{653CA26C-0F67-419F-905C-1B1C1E34AD0D}">
      <dgm:prSet phldrT="[Tekst]"/>
      <dgm:spPr/>
      <dgm:t>
        <a:bodyPr/>
        <a:lstStyle/>
        <a:p>
          <a:r>
            <a:rPr lang="nl-NL" dirty="0" smtClean="0"/>
            <a:t>Wonen</a:t>
          </a:r>
          <a:endParaRPr lang="nl-NL" dirty="0"/>
        </a:p>
      </dgm:t>
    </dgm:pt>
    <dgm:pt modelId="{0159686C-969C-4885-8708-6FB77A811989}" type="parTrans" cxnId="{9AB11C12-AE93-4226-AAB2-C0C12DBAA06E}">
      <dgm:prSet/>
      <dgm:spPr/>
      <dgm:t>
        <a:bodyPr/>
        <a:lstStyle/>
        <a:p>
          <a:endParaRPr lang="nl-NL"/>
        </a:p>
      </dgm:t>
    </dgm:pt>
    <dgm:pt modelId="{E3E4A551-91FC-4799-82FA-6662367B7897}" type="sibTrans" cxnId="{9AB11C12-AE93-4226-AAB2-C0C12DBAA06E}">
      <dgm:prSet/>
      <dgm:spPr/>
      <dgm:t>
        <a:bodyPr/>
        <a:lstStyle/>
        <a:p>
          <a:endParaRPr lang="nl-NL"/>
        </a:p>
      </dgm:t>
    </dgm:pt>
    <dgm:pt modelId="{FBD854C8-A911-498E-B670-7E7BEBF71454}">
      <dgm:prSet phldrT="[Tekst]" custT="1"/>
      <dgm:spPr/>
      <dgm:t>
        <a:bodyPr/>
        <a:lstStyle/>
        <a:p>
          <a:r>
            <a:rPr lang="nl-NL" sz="1100" dirty="0" smtClean="0"/>
            <a:t>Koopsommen</a:t>
          </a:r>
          <a:endParaRPr lang="nl-NL" sz="1100" dirty="0"/>
        </a:p>
      </dgm:t>
    </dgm:pt>
    <dgm:pt modelId="{E147AD48-A75D-4278-803C-BE44F60B0A36}" type="parTrans" cxnId="{0C199EA9-C97A-4319-8144-D2BE76806B3B}">
      <dgm:prSet/>
      <dgm:spPr/>
      <dgm:t>
        <a:bodyPr/>
        <a:lstStyle/>
        <a:p>
          <a:endParaRPr lang="nl-NL"/>
        </a:p>
      </dgm:t>
    </dgm:pt>
    <dgm:pt modelId="{DF8D127F-143B-4F86-BCBE-7964FFF1D460}" type="sibTrans" cxnId="{0C199EA9-C97A-4319-8144-D2BE76806B3B}">
      <dgm:prSet/>
      <dgm:spPr/>
      <dgm:t>
        <a:bodyPr/>
        <a:lstStyle/>
        <a:p>
          <a:endParaRPr lang="nl-NL"/>
        </a:p>
      </dgm:t>
    </dgm:pt>
    <dgm:pt modelId="{0703D9C5-4455-448D-8834-7563B7C9E233}">
      <dgm:prSet phldrT="[Tekst]" custT="1"/>
      <dgm:spPr/>
      <dgm:t>
        <a:bodyPr/>
        <a:lstStyle/>
        <a:p>
          <a:r>
            <a:rPr lang="nl-NL" sz="1100" dirty="0" smtClean="0"/>
            <a:t>Eigenaren</a:t>
          </a:r>
          <a:endParaRPr lang="nl-NL" sz="1100" dirty="0"/>
        </a:p>
      </dgm:t>
    </dgm:pt>
    <dgm:pt modelId="{D840CD73-A5DE-4554-8963-7C70503769D4}" type="parTrans" cxnId="{6B0B7E1D-966D-4728-9B7D-DB6DCD48C08D}">
      <dgm:prSet/>
      <dgm:spPr/>
      <dgm:t>
        <a:bodyPr/>
        <a:lstStyle/>
        <a:p>
          <a:endParaRPr lang="nl-NL"/>
        </a:p>
      </dgm:t>
    </dgm:pt>
    <dgm:pt modelId="{532C225D-0EB0-4C9E-B816-A112DE984DB1}" type="sibTrans" cxnId="{6B0B7E1D-966D-4728-9B7D-DB6DCD48C08D}">
      <dgm:prSet/>
      <dgm:spPr/>
      <dgm:t>
        <a:bodyPr/>
        <a:lstStyle/>
        <a:p>
          <a:endParaRPr lang="nl-NL"/>
        </a:p>
      </dgm:t>
    </dgm:pt>
    <dgm:pt modelId="{5C15BA4B-08FA-4FFB-B04B-5EC4B749D403}">
      <dgm:prSet phldrT="[Tekst]" custT="1"/>
      <dgm:spPr/>
      <dgm:t>
        <a:bodyPr/>
        <a:lstStyle/>
        <a:p>
          <a:r>
            <a:rPr lang="nl-NL" sz="1100" dirty="0" err="1" smtClean="0"/>
            <a:t>Bestemmingsplan-nen</a:t>
          </a:r>
          <a:endParaRPr lang="nl-NL" sz="1100" dirty="0"/>
        </a:p>
      </dgm:t>
    </dgm:pt>
    <dgm:pt modelId="{76B6F7A9-6181-4939-BDAC-800C69757CCE}" type="parTrans" cxnId="{6D8207FC-AA01-46B3-9753-B24DE40CF6ED}">
      <dgm:prSet/>
      <dgm:spPr/>
      <dgm:t>
        <a:bodyPr/>
        <a:lstStyle/>
        <a:p>
          <a:endParaRPr lang="nl-NL"/>
        </a:p>
      </dgm:t>
    </dgm:pt>
    <dgm:pt modelId="{F92715ED-A933-4D4D-8694-BFA5E6F7C176}" type="sibTrans" cxnId="{6D8207FC-AA01-46B3-9753-B24DE40CF6ED}">
      <dgm:prSet/>
      <dgm:spPr/>
      <dgm:t>
        <a:bodyPr/>
        <a:lstStyle/>
        <a:p>
          <a:endParaRPr lang="nl-NL"/>
        </a:p>
      </dgm:t>
    </dgm:pt>
    <dgm:pt modelId="{2161A5AE-E268-4BFC-B25E-A55EAA1593FB}">
      <dgm:prSet phldrT="[Tekst]" custT="1"/>
      <dgm:spPr/>
      <dgm:t>
        <a:bodyPr/>
        <a:lstStyle/>
        <a:p>
          <a:r>
            <a:rPr lang="nl-NL" sz="1100" dirty="0" smtClean="0"/>
            <a:t>Hypotheken</a:t>
          </a:r>
          <a:endParaRPr lang="nl-NL" sz="1100" dirty="0"/>
        </a:p>
      </dgm:t>
    </dgm:pt>
    <dgm:pt modelId="{87FDD9B4-676C-4468-A2D3-C8429E9552B8}" type="parTrans" cxnId="{C1441724-2E3F-48C8-903B-BDA14B1F7224}">
      <dgm:prSet/>
      <dgm:spPr/>
      <dgm:t>
        <a:bodyPr/>
        <a:lstStyle/>
        <a:p>
          <a:endParaRPr lang="nl-NL"/>
        </a:p>
      </dgm:t>
    </dgm:pt>
    <dgm:pt modelId="{21F25959-173C-4E1E-9373-2E8E60984502}" type="sibTrans" cxnId="{C1441724-2E3F-48C8-903B-BDA14B1F7224}">
      <dgm:prSet/>
      <dgm:spPr/>
      <dgm:t>
        <a:bodyPr/>
        <a:lstStyle/>
        <a:p>
          <a:endParaRPr lang="nl-NL"/>
        </a:p>
      </dgm:t>
    </dgm:pt>
    <dgm:pt modelId="{1005E7D9-5084-4421-A774-4D379C2BD2CF}">
      <dgm:prSet phldrT="[Tekst]" custT="1"/>
      <dgm:spPr/>
      <dgm:t>
        <a:bodyPr/>
        <a:lstStyle/>
        <a:p>
          <a:r>
            <a:rPr lang="nl-NL" sz="1100" dirty="0" smtClean="0"/>
            <a:t>Leegstand</a:t>
          </a:r>
          <a:endParaRPr lang="nl-NL" sz="1100" dirty="0"/>
        </a:p>
      </dgm:t>
    </dgm:pt>
    <dgm:pt modelId="{BCE518BD-17B6-4C3F-8F7C-B9FC8FEB11C1}" type="parTrans" cxnId="{90C4C48D-1ABB-460A-84DA-90363D1C638F}">
      <dgm:prSet/>
      <dgm:spPr/>
      <dgm:t>
        <a:bodyPr/>
        <a:lstStyle/>
        <a:p>
          <a:endParaRPr lang="nl-NL"/>
        </a:p>
      </dgm:t>
    </dgm:pt>
    <dgm:pt modelId="{E746A2EF-7589-4CDD-8A5A-F476EA6743FD}" type="sibTrans" cxnId="{90C4C48D-1ABB-460A-84DA-90363D1C638F}">
      <dgm:prSet/>
      <dgm:spPr/>
      <dgm:t>
        <a:bodyPr/>
        <a:lstStyle/>
        <a:p>
          <a:endParaRPr lang="nl-NL"/>
        </a:p>
      </dgm:t>
    </dgm:pt>
    <dgm:pt modelId="{13B2B0EB-B463-469E-9F4D-81AE043F9AB1}">
      <dgm:prSet phldrT="[Tekst]" custT="1"/>
      <dgm:spPr/>
      <dgm:t>
        <a:bodyPr/>
        <a:lstStyle/>
        <a:p>
          <a:r>
            <a:rPr lang="nl-NL" sz="1100" dirty="0" smtClean="0"/>
            <a:t>Verkooptijden</a:t>
          </a:r>
          <a:endParaRPr lang="nl-NL" sz="1100" dirty="0"/>
        </a:p>
      </dgm:t>
    </dgm:pt>
    <dgm:pt modelId="{F87C63D3-0F39-4609-846B-D97C18342A51}" type="parTrans" cxnId="{227074C0-D6AC-4408-B34D-FA519F60BFB7}">
      <dgm:prSet/>
      <dgm:spPr/>
      <dgm:t>
        <a:bodyPr/>
        <a:lstStyle/>
        <a:p>
          <a:endParaRPr lang="nl-NL"/>
        </a:p>
      </dgm:t>
    </dgm:pt>
    <dgm:pt modelId="{8D547B92-72DE-495E-BC69-353C9071AD20}" type="sibTrans" cxnId="{227074C0-D6AC-4408-B34D-FA519F60BFB7}">
      <dgm:prSet/>
      <dgm:spPr/>
      <dgm:t>
        <a:bodyPr/>
        <a:lstStyle/>
        <a:p>
          <a:endParaRPr lang="nl-NL"/>
        </a:p>
      </dgm:t>
    </dgm:pt>
    <dgm:pt modelId="{4B3B11FA-5A7A-4A81-8F06-C086AF294B5F}" type="pres">
      <dgm:prSet presAssocID="{311FE30F-3785-4821-8D0B-E0C4F585945C}" presName="composite" presStyleCnt="0">
        <dgm:presLayoutVars>
          <dgm:chMax val="1"/>
          <dgm:dir/>
          <dgm:resizeHandles val="exact"/>
        </dgm:presLayoutVars>
      </dgm:prSet>
      <dgm:spPr/>
      <dgm:t>
        <a:bodyPr/>
        <a:lstStyle/>
        <a:p>
          <a:endParaRPr lang="nl-NL"/>
        </a:p>
      </dgm:t>
    </dgm:pt>
    <dgm:pt modelId="{F1194C24-0260-456A-9D23-C4640754B75A}" type="pres">
      <dgm:prSet presAssocID="{311FE30F-3785-4821-8D0B-E0C4F585945C}" presName="radial" presStyleCnt="0">
        <dgm:presLayoutVars>
          <dgm:animLvl val="ctr"/>
        </dgm:presLayoutVars>
      </dgm:prSet>
      <dgm:spPr/>
    </dgm:pt>
    <dgm:pt modelId="{DA0AABB8-D85C-4D3E-AF5B-EDEAFF68999E}" type="pres">
      <dgm:prSet presAssocID="{653CA26C-0F67-419F-905C-1B1C1E34AD0D}" presName="centerShape" presStyleLbl="vennNode1" presStyleIdx="0" presStyleCnt="7"/>
      <dgm:spPr/>
      <dgm:t>
        <a:bodyPr/>
        <a:lstStyle/>
        <a:p>
          <a:endParaRPr lang="nl-NL"/>
        </a:p>
      </dgm:t>
    </dgm:pt>
    <dgm:pt modelId="{41BB7517-F0A9-4C0E-94DE-24ED3BA14144}" type="pres">
      <dgm:prSet presAssocID="{FBD854C8-A911-498E-B670-7E7BEBF71454}" presName="node" presStyleLbl="vennNode1" presStyleIdx="1" presStyleCnt="7" custScaleX="123180" custScaleY="122025">
        <dgm:presLayoutVars>
          <dgm:bulletEnabled val="1"/>
        </dgm:presLayoutVars>
      </dgm:prSet>
      <dgm:spPr/>
      <dgm:t>
        <a:bodyPr/>
        <a:lstStyle/>
        <a:p>
          <a:endParaRPr lang="nl-NL"/>
        </a:p>
      </dgm:t>
    </dgm:pt>
    <dgm:pt modelId="{FC4B969A-E2F2-4D58-B3A5-10CC4B5C22CF}" type="pres">
      <dgm:prSet presAssocID="{2161A5AE-E268-4BFC-B25E-A55EAA1593FB}" presName="node" presStyleLbl="vennNode1" presStyleIdx="2" presStyleCnt="7" custScaleX="123180" custScaleY="122025" custRadScaleRad="98216" custRadScaleInc="-624">
        <dgm:presLayoutVars>
          <dgm:bulletEnabled val="1"/>
        </dgm:presLayoutVars>
      </dgm:prSet>
      <dgm:spPr/>
      <dgm:t>
        <a:bodyPr/>
        <a:lstStyle/>
        <a:p>
          <a:endParaRPr lang="nl-NL"/>
        </a:p>
      </dgm:t>
    </dgm:pt>
    <dgm:pt modelId="{30B93515-4D31-42CF-B143-5F35B2212859}" type="pres">
      <dgm:prSet presAssocID="{0703D9C5-4455-448D-8834-7563B7C9E233}" presName="node" presStyleLbl="vennNode1" presStyleIdx="3" presStyleCnt="7" custScaleX="123180" custScaleY="122025" custRadScaleRad="99054" custRadScaleInc="1149">
        <dgm:presLayoutVars>
          <dgm:bulletEnabled val="1"/>
        </dgm:presLayoutVars>
      </dgm:prSet>
      <dgm:spPr/>
      <dgm:t>
        <a:bodyPr/>
        <a:lstStyle/>
        <a:p>
          <a:endParaRPr lang="nl-NL"/>
        </a:p>
      </dgm:t>
    </dgm:pt>
    <dgm:pt modelId="{4CCF6B00-E6A8-4FB4-8CFF-D4BFA923BEF8}" type="pres">
      <dgm:prSet presAssocID="{5C15BA4B-08FA-4FFB-B04B-5EC4B749D403}" presName="node" presStyleLbl="vennNode1" presStyleIdx="4" presStyleCnt="7" custScaleX="123180" custScaleY="122025">
        <dgm:presLayoutVars>
          <dgm:bulletEnabled val="1"/>
        </dgm:presLayoutVars>
      </dgm:prSet>
      <dgm:spPr/>
      <dgm:t>
        <a:bodyPr/>
        <a:lstStyle/>
        <a:p>
          <a:endParaRPr lang="nl-NL"/>
        </a:p>
      </dgm:t>
    </dgm:pt>
    <dgm:pt modelId="{E338EC77-32F8-415A-8169-A82E348D81E4}" type="pres">
      <dgm:prSet presAssocID="{1005E7D9-5084-4421-A774-4D379C2BD2CF}" presName="node" presStyleLbl="vennNode1" presStyleIdx="5" presStyleCnt="7">
        <dgm:presLayoutVars>
          <dgm:bulletEnabled val="1"/>
        </dgm:presLayoutVars>
      </dgm:prSet>
      <dgm:spPr/>
      <dgm:t>
        <a:bodyPr/>
        <a:lstStyle/>
        <a:p>
          <a:endParaRPr lang="nl-NL"/>
        </a:p>
      </dgm:t>
    </dgm:pt>
    <dgm:pt modelId="{36D4948B-F651-4D24-B798-3F15F42E0E2B}" type="pres">
      <dgm:prSet presAssocID="{13B2B0EB-B463-469E-9F4D-81AE043F9AB1}" presName="node" presStyleLbl="vennNode1" presStyleIdx="6" presStyleCnt="7">
        <dgm:presLayoutVars>
          <dgm:bulletEnabled val="1"/>
        </dgm:presLayoutVars>
      </dgm:prSet>
      <dgm:spPr/>
      <dgm:t>
        <a:bodyPr/>
        <a:lstStyle/>
        <a:p>
          <a:endParaRPr lang="nl-NL"/>
        </a:p>
      </dgm:t>
    </dgm:pt>
  </dgm:ptLst>
  <dgm:cxnLst>
    <dgm:cxn modelId="{6630B704-B651-4795-BC40-6A930C7A7A41}" type="presOf" srcId="{5C15BA4B-08FA-4FFB-B04B-5EC4B749D403}" destId="{4CCF6B00-E6A8-4FB4-8CFF-D4BFA923BEF8}" srcOrd="0" destOrd="0" presId="urn:microsoft.com/office/officeart/2005/8/layout/radial3"/>
    <dgm:cxn modelId="{858BD6FF-B27E-4ACC-B307-2A1FDA98880E}" type="presOf" srcId="{311FE30F-3785-4821-8D0B-E0C4F585945C}" destId="{4B3B11FA-5A7A-4A81-8F06-C086AF294B5F}" srcOrd="0" destOrd="0" presId="urn:microsoft.com/office/officeart/2005/8/layout/radial3"/>
    <dgm:cxn modelId="{227074C0-D6AC-4408-B34D-FA519F60BFB7}" srcId="{653CA26C-0F67-419F-905C-1B1C1E34AD0D}" destId="{13B2B0EB-B463-469E-9F4D-81AE043F9AB1}" srcOrd="5" destOrd="0" parTransId="{F87C63D3-0F39-4609-846B-D97C18342A51}" sibTransId="{8D547B92-72DE-495E-BC69-353C9071AD20}"/>
    <dgm:cxn modelId="{C1441724-2E3F-48C8-903B-BDA14B1F7224}" srcId="{653CA26C-0F67-419F-905C-1B1C1E34AD0D}" destId="{2161A5AE-E268-4BFC-B25E-A55EAA1593FB}" srcOrd="1" destOrd="0" parTransId="{87FDD9B4-676C-4468-A2D3-C8429E9552B8}" sibTransId="{21F25959-173C-4E1E-9373-2E8E60984502}"/>
    <dgm:cxn modelId="{6D8207FC-AA01-46B3-9753-B24DE40CF6ED}" srcId="{653CA26C-0F67-419F-905C-1B1C1E34AD0D}" destId="{5C15BA4B-08FA-4FFB-B04B-5EC4B749D403}" srcOrd="3" destOrd="0" parTransId="{76B6F7A9-6181-4939-BDAC-800C69757CCE}" sibTransId="{F92715ED-A933-4D4D-8694-BFA5E6F7C176}"/>
    <dgm:cxn modelId="{B09AC9E2-8611-4DA0-9DC0-C11CC54E3B1F}" type="presOf" srcId="{653CA26C-0F67-419F-905C-1B1C1E34AD0D}" destId="{DA0AABB8-D85C-4D3E-AF5B-EDEAFF68999E}" srcOrd="0" destOrd="0" presId="urn:microsoft.com/office/officeart/2005/8/layout/radial3"/>
    <dgm:cxn modelId="{A501B3BE-CD5A-45D5-ABDA-AF47428A7E19}" type="presOf" srcId="{2161A5AE-E268-4BFC-B25E-A55EAA1593FB}" destId="{FC4B969A-E2F2-4D58-B3A5-10CC4B5C22CF}" srcOrd="0" destOrd="0" presId="urn:microsoft.com/office/officeart/2005/8/layout/radial3"/>
    <dgm:cxn modelId="{EA3A253B-A37D-48C5-BFAA-99C3E3CCD45F}" type="presOf" srcId="{1005E7D9-5084-4421-A774-4D379C2BD2CF}" destId="{E338EC77-32F8-415A-8169-A82E348D81E4}" srcOrd="0" destOrd="0" presId="urn:microsoft.com/office/officeart/2005/8/layout/radial3"/>
    <dgm:cxn modelId="{90C4C48D-1ABB-460A-84DA-90363D1C638F}" srcId="{653CA26C-0F67-419F-905C-1B1C1E34AD0D}" destId="{1005E7D9-5084-4421-A774-4D379C2BD2CF}" srcOrd="4" destOrd="0" parTransId="{BCE518BD-17B6-4C3F-8F7C-B9FC8FEB11C1}" sibTransId="{E746A2EF-7589-4CDD-8A5A-F476EA6743FD}"/>
    <dgm:cxn modelId="{2FE6C78C-0516-4DA2-90BC-C13443E915F6}" type="presOf" srcId="{13B2B0EB-B463-469E-9F4D-81AE043F9AB1}" destId="{36D4948B-F651-4D24-B798-3F15F42E0E2B}" srcOrd="0" destOrd="0" presId="urn:microsoft.com/office/officeart/2005/8/layout/radial3"/>
    <dgm:cxn modelId="{0C199EA9-C97A-4319-8144-D2BE76806B3B}" srcId="{653CA26C-0F67-419F-905C-1B1C1E34AD0D}" destId="{FBD854C8-A911-498E-B670-7E7BEBF71454}" srcOrd="0" destOrd="0" parTransId="{E147AD48-A75D-4278-803C-BE44F60B0A36}" sibTransId="{DF8D127F-143B-4F86-BCBE-7964FFF1D460}"/>
    <dgm:cxn modelId="{160178B9-DD58-462D-82A1-92F5ECFD56B5}" type="presOf" srcId="{0703D9C5-4455-448D-8834-7563B7C9E233}" destId="{30B93515-4D31-42CF-B143-5F35B2212859}" srcOrd="0" destOrd="0" presId="urn:microsoft.com/office/officeart/2005/8/layout/radial3"/>
    <dgm:cxn modelId="{E6368C31-1995-476D-BE68-E870E89AAA19}" type="presOf" srcId="{FBD854C8-A911-498E-B670-7E7BEBF71454}" destId="{41BB7517-F0A9-4C0E-94DE-24ED3BA14144}" srcOrd="0" destOrd="0" presId="urn:microsoft.com/office/officeart/2005/8/layout/radial3"/>
    <dgm:cxn modelId="{6B0B7E1D-966D-4728-9B7D-DB6DCD48C08D}" srcId="{653CA26C-0F67-419F-905C-1B1C1E34AD0D}" destId="{0703D9C5-4455-448D-8834-7563B7C9E233}" srcOrd="2" destOrd="0" parTransId="{D840CD73-A5DE-4554-8963-7C70503769D4}" sibTransId="{532C225D-0EB0-4C9E-B816-A112DE984DB1}"/>
    <dgm:cxn modelId="{9AB11C12-AE93-4226-AAB2-C0C12DBAA06E}" srcId="{311FE30F-3785-4821-8D0B-E0C4F585945C}" destId="{653CA26C-0F67-419F-905C-1B1C1E34AD0D}" srcOrd="0" destOrd="0" parTransId="{0159686C-969C-4885-8708-6FB77A811989}" sibTransId="{E3E4A551-91FC-4799-82FA-6662367B7897}"/>
    <dgm:cxn modelId="{EDB2639E-8F1E-4161-BBF1-2FE936A571CB}" type="presParOf" srcId="{4B3B11FA-5A7A-4A81-8F06-C086AF294B5F}" destId="{F1194C24-0260-456A-9D23-C4640754B75A}" srcOrd="0" destOrd="0" presId="urn:microsoft.com/office/officeart/2005/8/layout/radial3"/>
    <dgm:cxn modelId="{743AC4F7-9B5B-42E6-982B-725B3E559FDB}" type="presParOf" srcId="{F1194C24-0260-456A-9D23-C4640754B75A}" destId="{DA0AABB8-D85C-4D3E-AF5B-EDEAFF68999E}" srcOrd="0" destOrd="0" presId="urn:microsoft.com/office/officeart/2005/8/layout/radial3"/>
    <dgm:cxn modelId="{B41E95E0-4B5F-4136-AEE2-4F9BD301DFCC}" type="presParOf" srcId="{F1194C24-0260-456A-9D23-C4640754B75A}" destId="{41BB7517-F0A9-4C0E-94DE-24ED3BA14144}" srcOrd="1" destOrd="0" presId="urn:microsoft.com/office/officeart/2005/8/layout/radial3"/>
    <dgm:cxn modelId="{DCE23135-FF7B-4DD9-BEA6-10466FFC4395}" type="presParOf" srcId="{F1194C24-0260-456A-9D23-C4640754B75A}" destId="{FC4B969A-E2F2-4D58-B3A5-10CC4B5C22CF}" srcOrd="2" destOrd="0" presId="urn:microsoft.com/office/officeart/2005/8/layout/radial3"/>
    <dgm:cxn modelId="{184EB615-C206-401C-A660-829A87CECB8B}" type="presParOf" srcId="{F1194C24-0260-456A-9D23-C4640754B75A}" destId="{30B93515-4D31-42CF-B143-5F35B2212859}" srcOrd="3" destOrd="0" presId="urn:microsoft.com/office/officeart/2005/8/layout/radial3"/>
    <dgm:cxn modelId="{7A34406A-4188-418E-A4B2-C98A74FEE469}" type="presParOf" srcId="{F1194C24-0260-456A-9D23-C4640754B75A}" destId="{4CCF6B00-E6A8-4FB4-8CFF-D4BFA923BEF8}" srcOrd="4" destOrd="0" presId="urn:microsoft.com/office/officeart/2005/8/layout/radial3"/>
    <dgm:cxn modelId="{56F02F89-ED69-4E09-A1E5-CFA36729C8C0}" type="presParOf" srcId="{F1194C24-0260-456A-9D23-C4640754B75A}" destId="{E338EC77-32F8-415A-8169-A82E348D81E4}" srcOrd="5" destOrd="0" presId="urn:microsoft.com/office/officeart/2005/8/layout/radial3"/>
    <dgm:cxn modelId="{98C3F52E-27D0-4541-8BD3-056E7A5010CF}" type="presParOf" srcId="{F1194C24-0260-456A-9D23-C4640754B75A}" destId="{36D4948B-F651-4D24-B798-3F15F42E0E2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9737C-4B66-4CED-B38B-1A136B1CE2F9}">
      <dsp:nvSpPr>
        <dsp:cNvPr id="0" name=""/>
        <dsp:cNvSpPr/>
      </dsp:nvSpPr>
      <dsp:spPr>
        <a:xfrm>
          <a:off x="1721486" y="195996"/>
          <a:ext cx="3889782" cy="135087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D2FBD-B854-4A14-B518-FD367349EA41}">
      <dsp:nvSpPr>
        <dsp:cNvPr id="0" name=""/>
        <dsp:cNvSpPr/>
      </dsp:nvSpPr>
      <dsp:spPr>
        <a:xfrm>
          <a:off x="3295491" y="3503819"/>
          <a:ext cx="753833" cy="482453"/>
        </a:xfrm>
        <a:prstGeom prst="down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F907C-416C-4F35-94E6-BE6D696DC74D}">
      <dsp:nvSpPr>
        <dsp:cNvPr id="0" name=""/>
        <dsp:cNvSpPr/>
      </dsp:nvSpPr>
      <dsp:spPr>
        <a:xfrm>
          <a:off x="1863207" y="3889782"/>
          <a:ext cx="3618402" cy="9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l-NL" sz="1600" kern="1200" dirty="0" smtClean="0"/>
            <a:t>Bijvoorbeeld: Aan de achterkant koppelen op adresniveau maar op hoger niveau presenteren</a:t>
          </a:r>
          <a:endParaRPr lang="nl-NL" sz="1600" kern="1200" dirty="0"/>
        </a:p>
      </dsp:txBody>
      <dsp:txXfrm>
        <a:off x="1863207" y="3889782"/>
        <a:ext cx="3618402" cy="904600"/>
      </dsp:txXfrm>
    </dsp:sp>
    <dsp:sp modelId="{E770123B-206F-4294-AD91-78B8F96CC8D0}">
      <dsp:nvSpPr>
        <dsp:cNvPr id="0" name=""/>
        <dsp:cNvSpPr/>
      </dsp:nvSpPr>
      <dsp:spPr>
        <a:xfrm>
          <a:off x="3135678" y="1651197"/>
          <a:ext cx="1356900" cy="135690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dirty="0" smtClean="0"/>
            <a:t>Toegankelijker dan nu beschikbaar</a:t>
          </a:r>
          <a:endParaRPr lang="nl-NL" sz="1200" kern="1200" dirty="0"/>
        </a:p>
      </dsp:txBody>
      <dsp:txXfrm>
        <a:off x="3334391" y="1849910"/>
        <a:ext cx="959474" cy="959474"/>
      </dsp:txXfrm>
    </dsp:sp>
    <dsp:sp modelId="{93C6535A-9A65-4256-97BC-536B962643EC}">
      <dsp:nvSpPr>
        <dsp:cNvPr id="0" name=""/>
        <dsp:cNvSpPr/>
      </dsp:nvSpPr>
      <dsp:spPr>
        <a:xfrm>
          <a:off x="2164740" y="633220"/>
          <a:ext cx="1356900" cy="135690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dirty="0" smtClean="0"/>
            <a:t>Iets waarmee je dat zou kunnen doen</a:t>
          </a:r>
          <a:endParaRPr lang="nl-NL" sz="1200" kern="1200" dirty="0"/>
        </a:p>
      </dsp:txBody>
      <dsp:txXfrm>
        <a:off x="2363453" y="831933"/>
        <a:ext cx="959474" cy="959474"/>
      </dsp:txXfrm>
    </dsp:sp>
    <dsp:sp modelId="{734786C9-E049-4371-A115-45CCAC64FE9E}">
      <dsp:nvSpPr>
        <dsp:cNvPr id="0" name=""/>
        <dsp:cNvSpPr/>
      </dsp:nvSpPr>
      <dsp:spPr>
        <a:xfrm>
          <a:off x="3551794" y="305151"/>
          <a:ext cx="1356900" cy="135690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kern="1200" dirty="0" smtClean="0"/>
            <a:t>Iets wat er nu niet is</a:t>
          </a:r>
          <a:endParaRPr lang="nl-NL" sz="1200" kern="1200" dirty="0"/>
        </a:p>
      </dsp:txBody>
      <dsp:txXfrm>
        <a:off x="3750507" y="503864"/>
        <a:ext cx="959474" cy="959474"/>
      </dsp:txXfrm>
    </dsp:sp>
    <dsp:sp modelId="{CCBAAE8F-2555-41FD-92A9-20C1399D9290}">
      <dsp:nvSpPr>
        <dsp:cNvPr id="0" name=""/>
        <dsp:cNvSpPr/>
      </dsp:nvSpPr>
      <dsp:spPr>
        <a:xfrm>
          <a:off x="1561673" y="30153"/>
          <a:ext cx="4221469" cy="337717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AABB8-D85C-4D3E-AF5B-EDEAFF68999E}">
      <dsp:nvSpPr>
        <dsp:cNvPr id="0" name=""/>
        <dsp:cNvSpPr/>
      </dsp:nvSpPr>
      <dsp:spPr>
        <a:xfrm>
          <a:off x="2585763" y="1161423"/>
          <a:ext cx="2893369" cy="2893369"/>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nl-NL" sz="4900" kern="1200" dirty="0" smtClean="0"/>
            <a:t>Wonen</a:t>
          </a:r>
          <a:endParaRPr lang="nl-NL" sz="4900" kern="1200" dirty="0"/>
        </a:p>
      </dsp:txBody>
      <dsp:txXfrm>
        <a:off x="3009487" y="1585147"/>
        <a:ext cx="2045921" cy="2045921"/>
      </dsp:txXfrm>
    </dsp:sp>
    <dsp:sp modelId="{41BB7517-F0A9-4C0E-94DE-24ED3BA14144}">
      <dsp:nvSpPr>
        <dsp:cNvPr id="0" name=""/>
        <dsp:cNvSpPr/>
      </dsp:nvSpPr>
      <dsp:spPr>
        <a:xfrm>
          <a:off x="3141434" y="-158799"/>
          <a:ext cx="1782026" cy="1765317"/>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kern="1200" dirty="0" smtClean="0"/>
            <a:t>Bewoners</a:t>
          </a:r>
          <a:endParaRPr lang="nl-NL" sz="1100" kern="1200" dirty="0"/>
        </a:p>
      </dsp:txBody>
      <dsp:txXfrm>
        <a:off x="3402406" y="99726"/>
        <a:ext cx="1260082" cy="1248267"/>
      </dsp:txXfrm>
    </dsp:sp>
    <dsp:sp modelId="{FC4B969A-E2F2-4D58-B3A5-10CC4B5C22CF}">
      <dsp:nvSpPr>
        <dsp:cNvPr id="0" name=""/>
        <dsp:cNvSpPr/>
      </dsp:nvSpPr>
      <dsp:spPr>
        <a:xfrm>
          <a:off x="4991979" y="1707310"/>
          <a:ext cx="1782026" cy="1765317"/>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kern="1200" dirty="0" smtClean="0"/>
            <a:t>Voorzieningen</a:t>
          </a:r>
          <a:endParaRPr lang="nl-NL" sz="1100" kern="1200" dirty="0"/>
        </a:p>
      </dsp:txBody>
      <dsp:txXfrm>
        <a:off x="5252951" y="1965835"/>
        <a:ext cx="1260082" cy="1248267"/>
      </dsp:txXfrm>
    </dsp:sp>
    <dsp:sp modelId="{30B93515-4D31-42CF-B143-5F35B2212859}">
      <dsp:nvSpPr>
        <dsp:cNvPr id="0" name=""/>
        <dsp:cNvSpPr/>
      </dsp:nvSpPr>
      <dsp:spPr>
        <a:xfrm>
          <a:off x="3107750" y="3591569"/>
          <a:ext cx="1782026" cy="1765317"/>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kern="1200" dirty="0" err="1" smtClean="0"/>
            <a:t>Woningvoor-raad</a:t>
          </a:r>
          <a:endParaRPr lang="nl-NL" sz="1100" kern="1200" dirty="0"/>
        </a:p>
      </dsp:txBody>
      <dsp:txXfrm>
        <a:off x="3368722" y="3850094"/>
        <a:ext cx="1260082" cy="1248267"/>
      </dsp:txXfrm>
    </dsp:sp>
    <dsp:sp modelId="{4CCF6B00-E6A8-4FB4-8CFF-D4BFA923BEF8}">
      <dsp:nvSpPr>
        <dsp:cNvPr id="0" name=""/>
        <dsp:cNvSpPr/>
      </dsp:nvSpPr>
      <dsp:spPr>
        <a:xfrm>
          <a:off x="1257185" y="1725449"/>
          <a:ext cx="1782026" cy="1765317"/>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kern="1200" dirty="0" smtClean="0"/>
            <a:t>Verhuizingen</a:t>
          </a:r>
          <a:endParaRPr lang="nl-NL" sz="1100" kern="1200" dirty="0"/>
        </a:p>
      </dsp:txBody>
      <dsp:txXfrm>
        <a:off x="1518157" y="1983974"/>
        <a:ext cx="1260082" cy="1248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AABB8-D85C-4D3E-AF5B-EDEAFF68999E}">
      <dsp:nvSpPr>
        <dsp:cNvPr id="0" name=""/>
        <dsp:cNvSpPr/>
      </dsp:nvSpPr>
      <dsp:spPr>
        <a:xfrm>
          <a:off x="2417475" y="1116223"/>
          <a:ext cx="2780768" cy="2780768"/>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nl-NL" sz="4900" kern="1200" dirty="0" smtClean="0"/>
            <a:t>Wonen</a:t>
          </a:r>
          <a:endParaRPr lang="nl-NL" sz="4900" kern="1200" dirty="0"/>
        </a:p>
      </dsp:txBody>
      <dsp:txXfrm>
        <a:off x="2824709" y="1523457"/>
        <a:ext cx="1966300" cy="1966300"/>
      </dsp:txXfrm>
    </dsp:sp>
    <dsp:sp modelId="{41BB7517-F0A9-4C0E-94DE-24ED3BA14144}">
      <dsp:nvSpPr>
        <dsp:cNvPr id="0" name=""/>
        <dsp:cNvSpPr/>
      </dsp:nvSpPr>
      <dsp:spPr>
        <a:xfrm>
          <a:off x="2951521" y="-152619"/>
          <a:ext cx="1712675" cy="1696616"/>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t>Koopsommen</a:t>
          </a:r>
          <a:endParaRPr lang="nl-NL" sz="1100" kern="1200" dirty="0"/>
        </a:p>
      </dsp:txBody>
      <dsp:txXfrm>
        <a:off x="3202336" y="95845"/>
        <a:ext cx="1211045" cy="1199688"/>
      </dsp:txXfrm>
    </dsp:sp>
    <dsp:sp modelId="{FC4B969A-E2F2-4D58-B3A5-10CC4B5C22CF}">
      <dsp:nvSpPr>
        <dsp:cNvPr id="0" name=""/>
        <dsp:cNvSpPr/>
      </dsp:nvSpPr>
      <dsp:spPr>
        <a:xfrm>
          <a:off x="4486001" y="758947"/>
          <a:ext cx="1712675" cy="1696616"/>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t>Hypotheken</a:t>
          </a:r>
          <a:endParaRPr lang="nl-NL" sz="1100" kern="1200" dirty="0"/>
        </a:p>
      </dsp:txBody>
      <dsp:txXfrm>
        <a:off x="4736816" y="1007411"/>
        <a:ext cx="1211045" cy="1199688"/>
      </dsp:txXfrm>
    </dsp:sp>
    <dsp:sp modelId="{30B93515-4D31-42CF-B143-5F35B2212859}">
      <dsp:nvSpPr>
        <dsp:cNvPr id="0" name=""/>
        <dsp:cNvSpPr/>
      </dsp:nvSpPr>
      <dsp:spPr>
        <a:xfrm>
          <a:off x="4494083" y="2573820"/>
          <a:ext cx="1712675" cy="1696616"/>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t>Eigenaren</a:t>
          </a:r>
          <a:endParaRPr lang="nl-NL" sz="1100" kern="1200" dirty="0"/>
        </a:p>
      </dsp:txBody>
      <dsp:txXfrm>
        <a:off x="4744898" y="2822284"/>
        <a:ext cx="1211045" cy="1199688"/>
      </dsp:txXfrm>
    </dsp:sp>
    <dsp:sp modelId="{4CCF6B00-E6A8-4FB4-8CFF-D4BFA923BEF8}">
      <dsp:nvSpPr>
        <dsp:cNvPr id="0" name=""/>
        <dsp:cNvSpPr/>
      </dsp:nvSpPr>
      <dsp:spPr>
        <a:xfrm>
          <a:off x="2951521" y="3469219"/>
          <a:ext cx="1712675" cy="1696616"/>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err="1" smtClean="0"/>
            <a:t>Bestemmingsplan-nen</a:t>
          </a:r>
          <a:endParaRPr lang="nl-NL" sz="1100" kern="1200" dirty="0"/>
        </a:p>
      </dsp:txBody>
      <dsp:txXfrm>
        <a:off x="3202336" y="3717683"/>
        <a:ext cx="1211045" cy="1199688"/>
      </dsp:txXfrm>
    </dsp:sp>
    <dsp:sp modelId="{E338EC77-32F8-415A-8169-A82E348D81E4}">
      <dsp:nvSpPr>
        <dsp:cNvPr id="0" name=""/>
        <dsp:cNvSpPr/>
      </dsp:nvSpPr>
      <dsp:spPr>
        <a:xfrm>
          <a:off x="1544364" y="2716875"/>
          <a:ext cx="1390384" cy="1390384"/>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t>Leegstand</a:t>
          </a:r>
          <a:endParaRPr lang="nl-NL" sz="1100" kern="1200" dirty="0"/>
        </a:p>
      </dsp:txBody>
      <dsp:txXfrm>
        <a:off x="1747981" y="2920492"/>
        <a:ext cx="983150" cy="983150"/>
      </dsp:txXfrm>
    </dsp:sp>
    <dsp:sp modelId="{36D4948B-F651-4D24-B798-3F15F42E0E2B}">
      <dsp:nvSpPr>
        <dsp:cNvPr id="0" name=""/>
        <dsp:cNvSpPr/>
      </dsp:nvSpPr>
      <dsp:spPr>
        <a:xfrm>
          <a:off x="1544364" y="905956"/>
          <a:ext cx="1390384" cy="1390384"/>
        </a:xfrm>
        <a:prstGeom prst="ellipse">
          <a:avLst/>
        </a:prstGeom>
        <a:solidFill>
          <a:schemeClr val="lt1">
            <a:alpha val="50000"/>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t>Verkooptijden</a:t>
          </a:r>
          <a:endParaRPr lang="nl-NL" sz="1100" kern="1200" dirty="0"/>
        </a:p>
      </dsp:txBody>
      <dsp:txXfrm>
        <a:off x="1747981" y="1109573"/>
        <a:ext cx="983150" cy="98315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AD4886CE-7347-4FA8-BBCA-71A6C27B3AB6}" type="datetimeFigureOut">
              <a:rPr lang="nl-NL" smtClean="0"/>
              <a:t>28-9-2017</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B9CED64B-26E3-4D2B-A407-4B5BE132F973}" type="slidenum">
              <a:rPr lang="nl-NL" smtClean="0"/>
              <a:t>‹nr.›</a:t>
            </a:fld>
            <a:endParaRPr lang="nl-NL"/>
          </a:p>
        </p:txBody>
      </p:sp>
    </p:spTree>
    <p:extLst>
      <p:ext uri="{BB962C8B-B14F-4D97-AF65-F5344CB8AC3E}">
        <p14:creationId xmlns:p14="http://schemas.microsoft.com/office/powerpoint/2010/main" val="2925793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21AAE180-6544-43C2-B32F-23307011F640}" type="datetimeFigureOut">
              <a:rPr lang="nl-NL" smtClean="0"/>
              <a:t>28-9-2017</a:t>
            </a:fld>
            <a:endParaRPr lang="nl-NL"/>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402A34C-D2C2-434F-B3C4-15FBF8DA41E3}" type="slidenum">
              <a:rPr lang="nl-NL" smtClean="0"/>
              <a:t>‹nr.›</a:t>
            </a:fld>
            <a:endParaRPr lang="nl-NL"/>
          </a:p>
        </p:txBody>
      </p:sp>
    </p:spTree>
    <p:extLst>
      <p:ext uri="{BB962C8B-B14F-4D97-AF65-F5344CB8AC3E}">
        <p14:creationId xmlns:p14="http://schemas.microsoft.com/office/powerpoint/2010/main" val="41902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4</a:t>
            </a:fld>
            <a:endParaRPr lang="nl-NL"/>
          </a:p>
        </p:txBody>
      </p:sp>
    </p:spTree>
    <p:extLst>
      <p:ext uri="{BB962C8B-B14F-4D97-AF65-F5344CB8AC3E}">
        <p14:creationId xmlns:p14="http://schemas.microsoft.com/office/powerpoint/2010/main" val="152681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18</a:t>
            </a:fld>
            <a:endParaRPr lang="nl-NL"/>
          </a:p>
        </p:txBody>
      </p:sp>
    </p:spTree>
    <p:extLst>
      <p:ext uri="{BB962C8B-B14F-4D97-AF65-F5344CB8AC3E}">
        <p14:creationId xmlns:p14="http://schemas.microsoft.com/office/powerpoint/2010/main" val="190420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19</a:t>
            </a:fld>
            <a:endParaRPr lang="nl-NL"/>
          </a:p>
        </p:txBody>
      </p:sp>
    </p:spTree>
    <p:extLst>
      <p:ext uri="{BB962C8B-B14F-4D97-AF65-F5344CB8AC3E}">
        <p14:creationId xmlns:p14="http://schemas.microsoft.com/office/powerpoint/2010/main" val="65649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20</a:t>
            </a:fld>
            <a:endParaRPr lang="nl-NL"/>
          </a:p>
        </p:txBody>
      </p:sp>
    </p:spTree>
    <p:extLst>
      <p:ext uri="{BB962C8B-B14F-4D97-AF65-F5344CB8AC3E}">
        <p14:creationId xmlns:p14="http://schemas.microsoft.com/office/powerpoint/2010/main" val="319621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5</a:t>
            </a:fld>
            <a:endParaRPr lang="nl-NL"/>
          </a:p>
        </p:txBody>
      </p:sp>
    </p:spTree>
    <p:extLst>
      <p:ext uri="{BB962C8B-B14F-4D97-AF65-F5344CB8AC3E}">
        <p14:creationId xmlns:p14="http://schemas.microsoft.com/office/powerpoint/2010/main" val="364689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smtClean="0"/>
              <a:t>Wie zijn (her)gebruikers? ; Hoger schaalniveau: mis je de nuance! ; </a:t>
            </a:r>
            <a:r>
              <a:rPr lang="nl-NL" sz="1200" dirty="0" smtClean="0"/>
              <a:t>Mag best geld kosten….  ; Cultuuromslag is nodig en maak dat zichtbaar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smtClean="0"/>
              <a:t>Privacy ; Capaciteit ; Korte lijnen ; Sneller data beschikbaar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err="1" smtClean="0"/>
              <a:t>Wicked</a:t>
            </a:r>
            <a:r>
              <a:rPr lang="nl-NL" sz="1200" dirty="0" smtClean="0"/>
              <a:t> </a:t>
            </a:r>
            <a:r>
              <a:rPr lang="nl-NL" sz="1200" dirty="0" err="1" smtClean="0"/>
              <a:t>problems</a:t>
            </a:r>
            <a:r>
              <a:rPr lang="nl-NL" sz="1200" dirty="0" smtClean="0"/>
              <a:t>: niemand is probleem eigenaar ; Eigenaarschap van de data? (ook bij uitbesteden van taken). Wie heeft welke rol? ; Regie ontbreekt!!! ; Waar liggen de grenzen van open data? ; Onafhankelijkheid van data (data zijn politiek) ; (Niet )Gebruikersvriendelijk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smtClean="0"/>
              <a:t>Fair Principe</a:t>
            </a:r>
            <a:r>
              <a:rPr lang="nl-NL" sz="1200" dirty="0" smtClean="0">
                <a:sym typeface="Wingdings" panose="05000000000000000000" pitchFamily="2" charset="2"/>
              </a:rPr>
              <a:t> Start met vindbaarheid! Nu een drama…..vele plekken staat wat ; </a:t>
            </a:r>
            <a:r>
              <a:rPr lang="nl-NL" sz="1200" dirty="0" smtClean="0"/>
              <a:t>Actuelere data: register loopt achter de feiten aan. (Changelog) ; Metadata is niet altijd goed op orde. Namen (gemeenten en buurten)’ zijn niet eenduidig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smtClean="0"/>
              <a:t>Beter toegankelijk maken door: Standaarden / harmonisatie begrippen (o.a. formaat, eenduidige registratie ;</a:t>
            </a:r>
            <a:r>
              <a:rPr lang="nl-NL" sz="1200" baseline="0" dirty="0" smtClean="0"/>
              <a:t> </a:t>
            </a:r>
            <a:r>
              <a:rPr lang="nl-NL" sz="1200" dirty="0" smtClean="0"/>
              <a:t>Centraal kennis-, dataplatvorm die </a:t>
            </a:r>
            <a:r>
              <a:rPr lang="nl-NL" sz="1200" dirty="0" err="1" smtClean="0"/>
              <a:t>pro-actief</a:t>
            </a:r>
            <a:r>
              <a:rPr lang="nl-NL" sz="1200" dirty="0" smtClean="0"/>
              <a:t> data combineert en beleid ondersteunt ook op regionaal niveau ; </a:t>
            </a:r>
            <a:r>
              <a:rPr lang="nl-NL" sz="1200" dirty="0" err="1" smtClean="0"/>
              <a:t>Governance</a:t>
            </a:r>
            <a:r>
              <a:rPr lang="nl-NL" sz="1200" dirty="0" smtClean="0"/>
              <a:t> of datastelsel zoals in UK National Informatie Infrastructuur</a:t>
            </a:r>
            <a:r>
              <a:rPr lang="nl-NL" sz="1200" baseline="0" dirty="0" smtClean="0"/>
              <a:t> ; </a:t>
            </a:r>
            <a:r>
              <a:rPr lang="nl-NL" sz="1200" dirty="0" smtClean="0"/>
              <a:t>Niet het gewenste detail (informatie)niveau….ik wil werken met de ruwe data; Historische data: niet telkens data overschrijven!  Zorg voor changelog en informatie ook na herindeling ; ruwe data, of in elk geval zo laag mogelijk detail (micro) niveau </a:t>
            </a:r>
            <a:r>
              <a:rPr lang="nl-NL" sz="1200" dirty="0" err="1" smtClean="0"/>
              <a:t>ivm</a:t>
            </a:r>
            <a:r>
              <a:rPr lang="nl-NL" sz="1200" dirty="0" smtClean="0"/>
              <a:t> vergelijkbaarheid ; Internationale datasets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smtClean="0"/>
              <a:t>Data combineren om te voorspellen; Leren data denken, snappen wat je kunt. ; Beschikbaarheid van opleidingen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smtClean="0"/>
              <a:t>Centraal op uniforme manier data beschikbaar stellen (single datalist); Monitoren en hou data actueel!; Wil zelf met data aan de slag; Data van onderaf opbouwen ; Data ook intern gaan gebruiken!</a:t>
            </a:r>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6</a:t>
            </a:fld>
            <a:endParaRPr lang="nl-NL"/>
          </a:p>
        </p:txBody>
      </p:sp>
    </p:spTree>
    <p:extLst>
      <p:ext uri="{BB962C8B-B14F-4D97-AF65-F5344CB8AC3E}">
        <p14:creationId xmlns:p14="http://schemas.microsoft.com/office/powerpoint/2010/main" val="93583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Doelgroepen: in</a:t>
            </a:r>
            <a:r>
              <a:rPr lang="nl-NL" baseline="0" dirty="0" smtClean="0"/>
              <a:t> veel gevallen is de producent ook </a:t>
            </a:r>
            <a:r>
              <a:rPr lang="nl-NL" baseline="0" dirty="0" err="1" smtClean="0"/>
              <a:t>hergebruiker</a:t>
            </a:r>
            <a:r>
              <a:rPr lang="nl-NL" baseline="0" dirty="0" smtClean="0"/>
              <a:t>. </a:t>
            </a:r>
          </a:p>
          <a:p>
            <a:r>
              <a:rPr lang="nl-NL" baseline="0" dirty="0" smtClean="0"/>
              <a:t>Behoefte – voorbeelden:</a:t>
            </a:r>
          </a:p>
          <a:p>
            <a:pPr marL="628650" lvl="1" indent="-171450">
              <a:buFont typeface="Arial" panose="020B0604020202020204" pitchFamily="34" charset="0"/>
              <a:buChar char="•"/>
            </a:pPr>
            <a:r>
              <a:rPr lang="nl-NL" baseline="0" dirty="0" smtClean="0"/>
              <a:t>veel onderzoeken op </a:t>
            </a:r>
            <a:r>
              <a:rPr lang="nl-NL" baseline="0" dirty="0" err="1" smtClean="0"/>
              <a:t>corop</a:t>
            </a:r>
            <a:r>
              <a:rPr lang="nl-NL" baseline="0" dirty="0" smtClean="0"/>
              <a:t>-niveau: sluit niet aan bij wensen in de regio (</a:t>
            </a:r>
            <a:r>
              <a:rPr lang="nl-NL" baseline="0" dirty="0" err="1" smtClean="0"/>
              <a:t>vb</a:t>
            </a:r>
            <a:r>
              <a:rPr lang="nl-NL" baseline="0" dirty="0" smtClean="0"/>
              <a:t> grotere kern die cijfers te veel </a:t>
            </a:r>
            <a:r>
              <a:rPr lang="nl-NL" baseline="0" dirty="0" err="1" smtClean="0"/>
              <a:t>beinvloed</a:t>
            </a:r>
            <a:r>
              <a:rPr lang="nl-NL" baseline="0" dirty="0" smtClean="0"/>
              <a:t>, 	</a:t>
            </a:r>
            <a:r>
              <a:rPr lang="nl-NL" baseline="0" dirty="0" err="1" smtClean="0"/>
              <a:t>corop</a:t>
            </a:r>
            <a:r>
              <a:rPr lang="nl-NL" baseline="0" dirty="0" smtClean="0"/>
              <a:t> niveau is te grof)</a:t>
            </a:r>
          </a:p>
          <a:p>
            <a:pPr marL="628650" lvl="1" indent="-171450">
              <a:buFont typeface="Arial" panose="020B0604020202020204" pitchFamily="34" charset="0"/>
              <a:buChar char="•"/>
            </a:pPr>
            <a:r>
              <a:rPr lang="nl-NL" baseline="0" dirty="0" smtClean="0"/>
              <a:t>Internationaal: van belang voor krimpgebieden, bijv. data van Duitse collega’s van belang </a:t>
            </a:r>
          </a:p>
          <a:p>
            <a:pPr marL="0" lvl="0" indent="0">
              <a:buFont typeface="Arial" panose="020B0604020202020204" pitchFamily="34" charset="0"/>
              <a:buNone/>
            </a:pPr>
            <a:r>
              <a:rPr lang="nl-NL" baseline="0" dirty="0" smtClean="0"/>
              <a:t>Expert: behoefte kan verschillen al naar gelang de expertise van de gebruiker. </a:t>
            </a:r>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7</a:t>
            </a:fld>
            <a:endParaRPr lang="nl-NL"/>
          </a:p>
        </p:txBody>
      </p:sp>
    </p:spTree>
    <p:extLst>
      <p:ext uri="{BB962C8B-B14F-4D97-AF65-F5344CB8AC3E}">
        <p14:creationId xmlns:p14="http://schemas.microsoft.com/office/powerpoint/2010/main" val="281949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smtClean="0">
                <a:solidFill>
                  <a:schemeClr val="tx1"/>
                </a:solidFill>
                <a:latin typeface="+mn-lt"/>
              </a:rPr>
              <a:t>Actualiteit</a:t>
            </a:r>
          </a:p>
          <a:p>
            <a:pPr marL="560070" lvl="2" indent="-285750"/>
            <a:r>
              <a:rPr lang="nl-NL" sz="1800" dirty="0" smtClean="0">
                <a:solidFill>
                  <a:schemeClr val="tx1"/>
                </a:solidFill>
                <a:latin typeface="+mn-lt"/>
              </a:rPr>
              <a:t>Opschonen</a:t>
            </a:r>
          </a:p>
          <a:p>
            <a:pPr marL="560070" lvl="2" indent="-285750"/>
            <a:r>
              <a:rPr lang="nl-NL" sz="1800" dirty="0" smtClean="0">
                <a:solidFill>
                  <a:schemeClr val="tx1"/>
                </a:solidFill>
                <a:latin typeface="+mn-lt"/>
              </a:rPr>
              <a:t>Mutaties</a:t>
            </a:r>
          </a:p>
          <a:p>
            <a:pPr marL="0" indent="0">
              <a:buFont typeface="Arial" panose="020B0604020202020204" pitchFamily="34" charset="0"/>
              <a:buNone/>
            </a:pPr>
            <a:r>
              <a:rPr lang="nl-NL" dirty="0" smtClean="0">
                <a:solidFill>
                  <a:schemeClr val="tx1"/>
                </a:solidFill>
                <a:latin typeface="+mn-lt"/>
              </a:rPr>
              <a:t>Metadata niet op orde</a:t>
            </a:r>
          </a:p>
          <a:p>
            <a:pPr marL="594360" lvl="2" indent="-320040"/>
            <a:r>
              <a:rPr lang="nl-NL" sz="1800" dirty="0" smtClean="0">
                <a:solidFill>
                  <a:schemeClr val="tx1"/>
                </a:solidFill>
                <a:latin typeface="+mn-lt"/>
              </a:rPr>
              <a:t>Beschrijving</a:t>
            </a:r>
          </a:p>
          <a:p>
            <a:pPr marL="594360" lvl="2" indent="-320040"/>
            <a:r>
              <a:rPr lang="nl-NL" sz="1800" dirty="0" smtClean="0">
                <a:solidFill>
                  <a:schemeClr val="tx1"/>
                </a:solidFill>
                <a:latin typeface="+mn-lt"/>
              </a:rPr>
              <a:t>Proces dat erachter zit</a:t>
            </a:r>
          </a:p>
          <a:p>
            <a:pPr marL="594360" lvl="2" indent="-320040"/>
            <a:r>
              <a:rPr lang="nl-NL" sz="1800" dirty="0" smtClean="0">
                <a:solidFill>
                  <a:schemeClr val="tx1"/>
                </a:solidFill>
                <a:latin typeface="+mn-lt"/>
              </a:rPr>
              <a:t>Algoritme</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solidFill>
                  <a:schemeClr val="tx1"/>
                </a:solidFill>
                <a:latin typeface="+mn-lt"/>
              </a:rPr>
              <a:t>Juistheid </a:t>
            </a:r>
            <a:r>
              <a:rPr lang="nl-NL" sz="1200" dirty="0" smtClean="0">
                <a:solidFill>
                  <a:schemeClr val="tx1"/>
                </a:solidFill>
                <a:latin typeface="+mn-lt"/>
              </a:rPr>
              <a:t>(bijvoorbeeld leegstand controleren in het veld)</a:t>
            </a:r>
          </a:p>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8</a:t>
            </a:fld>
            <a:endParaRPr lang="nl-NL"/>
          </a:p>
        </p:txBody>
      </p:sp>
    </p:spTree>
    <p:extLst>
      <p:ext uri="{BB962C8B-B14F-4D97-AF65-F5344CB8AC3E}">
        <p14:creationId xmlns:p14="http://schemas.microsoft.com/office/powerpoint/2010/main" val="60613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11</a:t>
            </a:fld>
            <a:endParaRPr lang="nl-NL"/>
          </a:p>
        </p:txBody>
      </p:sp>
    </p:spTree>
    <p:extLst>
      <p:ext uri="{BB962C8B-B14F-4D97-AF65-F5344CB8AC3E}">
        <p14:creationId xmlns:p14="http://schemas.microsoft.com/office/powerpoint/2010/main" val="47343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In Fase 2 gaan we zelf in de praktijk kijken waar gebruikers tegenaanlopen om de vragen kunnen beantwoorden met open data. Dit start met VINDEN van data. Vervolgens zullen services ontwikkeld worden die gebruikers gaan helpen voor toekomstige vragen. In het traject wordt samenwerking gezocht en rekening gehouden met bekende partijen en initiatieven zoals KOOP en KING. </a:t>
            </a:r>
            <a:endParaRPr lang="nl-NL" dirty="0" smtClean="0"/>
          </a:p>
          <a:p>
            <a:endParaRPr lang="nl-NL" dirty="0" smtClean="0"/>
          </a:p>
          <a:p>
            <a:r>
              <a:rPr lang="nl-NL" dirty="0" smtClean="0"/>
              <a:t>Data koppelen:</a:t>
            </a:r>
            <a:r>
              <a:rPr lang="nl-NL" baseline="0" dirty="0" smtClean="0"/>
              <a:t> </a:t>
            </a:r>
            <a:r>
              <a:rPr lang="nl-NL" dirty="0" smtClean="0"/>
              <a:t>We gaan aan</a:t>
            </a:r>
            <a:r>
              <a:rPr lang="nl-NL" baseline="0" dirty="0" smtClean="0"/>
              <a:t> de slag om de gebruiksvraag op te pakken om via (open)data de vragen van de gebruikers te beantwoorden. Indien nodig worden (extra) CBS en Kadaster data betrokken op laag detailniveau om te kunnen koppelen om vervolgens op hoger aggregatie niveau beschikbaar te stellen </a:t>
            </a:r>
            <a:r>
              <a:rPr lang="nl-NL" baseline="0" dirty="0" err="1" smtClean="0"/>
              <a:t>ivm</a:t>
            </a:r>
            <a:r>
              <a:rPr lang="nl-NL" baseline="0" dirty="0" smtClean="0"/>
              <a:t> onthulling (privacy).</a:t>
            </a:r>
          </a:p>
          <a:p>
            <a:endParaRPr lang="nl-NL" baseline="0" dirty="0" smtClean="0"/>
          </a:p>
          <a:p>
            <a:r>
              <a:rPr lang="nl-NL" baseline="0" dirty="0" smtClean="0"/>
              <a:t>Bij het project wordt gekeken naar de mogelijkheden om CBS en Kadasterdata te linken en zullen er referentiedatasets beschikbaar worden gesteld. </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12</a:t>
            </a:fld>
            <a:endParaRPr lang="nl-NL"/>
          </a:p>
        </p:txBody>
      </p:sp>
    </p:spTree>
    <p:extLst>
      <p:ext uri="{BB962C8B-B14F-4D97-AF65-F5344CB8AC3E}">
        <p14:creationId xmlns:p14="http://schemas.microsoft.com/office/powerpoint/2010/main" val="130085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16</a:t>
            </a:fld>
            <a:endParaRPr lang="nl-NL"/>
          </a:p>
        </p:txBody>
      </p:sp>
    </p:spTree>
    <p:extLst>
      <p:ext uri="{BB962C8B-B14F-4D97-AF65-F5344CB8AC3E}">
        <p14:creationId xmlns:p14="http://schemas.microsoft.com/office/powerpoint/2010/main" val="265114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402A34C-D2C2-434F-B3C4-15FBF8DA41E3}" type="slidenum">
              <a:rPr lang="nl-NL" smtClean="0"/>
              <a:t>17</a:t>
            </a:fld>
            <a:endParaRPr lang="nl-NL"/>
          </a:p>
        </p:txBody>
      </p:sp>
    </p:spTree>
    <p:extLst>
      <p:ext uri="{BB962C8B-B14F-4D97-AF65-F5344CB8AC3E}">
        <p14:creationId xmlns:p14="http://schemas.microsoft.com/office/powerpoint/2010/main" val="2211569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Rechthoek 1"/>
          <p:cNvSpPr/>
          <p:nvPr/>
        </p:nvSpPr>
        <p:spPr>
          <a:xfrm>
            <a:off x="0" y="0"/>
            <a:ext cx="877904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32" name="Groep 31"/>
          <p:cNvGrpSpPr/>
          <p:nvPr/>
        </p:nvGrpSpPr>
        <p:grpSpPr>
          <a:xfrm>
            <a:off x="810000" y="3024000"/>
            <a:ext cx="7974000" cy="3383999"/>
            <a:chOff x="810000" y="3024000"/>
            <a:chExt cx="7974000" cy="3383999"/>
          </a:xfrm>
        </p:grpSpPr>
        <p:sp>
          <p:nvSpPr>
            <p:cNvPr id="11" name="Rond hoek zelfde zijde rechthoek 10"/>
            <p:cNvSpPr/>
            <p:nvPr userDrawn="1"/>
          </p:nvSpPr>
          <p:spPr>
            <a:xfrm rot="16200000">
              <a:off x="3966520" y="-132520"/>
              <a:ext cx="1656000" cy="7969040"/>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ond hoek zelfde zijde rechthoek 15"/>
            <p:cNvSpPr/>
            <p:nvPr userDrawn="1"/>
          </p:nvSpPr>
          <p:spPr>
            <a:xfrm rot="16200000">
              <a:off x="4770000" y="1530000"/>
              <a:ext cx="864000" cy="7164000"/>
            </a:xfrm>
            <a:prstGeom prst="round2SameRect">
              <a:avLst>
                <a:gd name="adj1" fmla="val 867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ond hoek zelfde zijde rechthoek 26"/>
            <p:cNvSpPr/>
            <p:nvPr userDrawn="1"/>
          </p:nvSpPr>
          <p:spPr>
            <a:xfrm rot="16200000">
              <a:off x="7179520" y="4808478"/>
              <a:ext cx="864002" cy="2335039"/>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Subtitle 2"/>
          <p:cNvSpPr>
            <a:spLocks noGrp="1"/>
          </p:cNvSpPr>
          <p:nvPr>
            <p:ph type="subTitle" idx="1" hasCustomPrompt="1"/>
          </p:nvPr>
        </p:nvSpPr>
        <p:spPr>
          <a:xfrm>
            <a:off x="1854000" y="4679999"/>
            <a:ext cx="6943344" cy="864001"/>
          </a:xfrm>
        </p:spPr>
        <p:txBody>
          <a:bodyPr tIns="18000" anchor="ctr" anchorCtr="0">
            <a:noAutofit/>
          </a:bodyPr>
          <a:lstStyle>
            <a:lvl1pPr marL="0" indent="0" algn="l">
              <a:lnSpc>
                <a:spcPts val="3000"/>
              </a:lnSpc>
              <a:buNone/>
              <a:defRPr sz="30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 bewerken</a:t>
            </a:r>
            <a:endParaRPr lang="en-US" dirty="0"/>
          </a:p>
        </p:txBody>
      </p:sp>
      <p:sp>
        <p:nvSpPr>
          <p:cNvPr id="25" name="Tijdelijke aanduiding voor tekst 24"/>
          <p:cNvSpPr>
            <a:spLocks noGrp="1"/>
          </p:cNvSpPr>
          <p:nvPr>
            <p:ph type="body" sz="quarter" idx="10"/>
          </p:nvPr>
        </p:nvSpPr>
        <p:spPr>
          <a:xfrm>
            <a:off x="1035050" y="3023999"/>
            <a:ext cx="7743990" cy="1475401"/>
          </a:xfrm>
        </p:spPr>
        <p:txBody>
          <a:bodyPr tIns="108000">
            <a:noAutofit/>
          </a:bodyPr>
          <a:lstStyle>
            <a:lvl1pPr marL="0" indent="0">
              <a:lnSpc>
                <a:spcPts val="5400"/>
              </a:lnSpc>
              <a:buFontTx/>
              <a:buNone/>
              <a:defRPr sz="4400" b="1">
                <a:solidFill>
                  <a:schemeClr val="accent1"/>
                </a:solidFill>
                <a:latin typeface="+mj-lt"/>
              </a:defRPr>
            </a:lvl1pPr>
            <a:lvl2pPr marL="320040" indent="0">
              <a:buFontTx/>
              <a:buNone/>
              <a:defRPr sz="4400" b="1">
                <a:solidFill>
                  <a:srgbClr val="00A1CD"/>
                </a:solidFill>
                <a:latin typeface="+mj-lt"/>
              </a:defRPr>
            </a:lvl2pPr>
            <a:lvl3pPr marL="640080" indent="0">
              <a:buFontTx/>
              <a:buNone/>
              <a:defRPr sz="4400" b="1">
                <a:solidFill>
                  <a:srgbClr val="00A1CD"/>
                </a:solidFill>
                <a:latin typeface="+mj-lt"/>
              </a:defRPr>
            </a:lvl3pPr>
            <a:lvl4pPr marL="914400" indent="0">
              <a:buFontTx/>
              <a:buNone/>
              <a:defRPr sz="4400" b="1">
                <a:solidFill>
                  <a:srgbClr val="00A1CD"/>
                </a:solidFill>
                <a:latin typeface="+mj-lt"/>
              </a:defRPr>
            </a:lvl4pPr>
            <a:lvl5pPr marL="1143000" indent="0">
              <a:buFontTx/>
              <a:buNone/>
              <a:defRPr sz="4400" b="1">
                <a:solidFill>
                  <a:srgbClr val="00A1CD"/>
                </a:solidFill>
                <a:latin typeface="+mj-lt"/>
              </a:defRPr>
            </a:lvl5pPr>
          </a:lstStyle>
          <a:p>
            <a:pPr lvl="0"/>
            <a:r>
              <a:rPr lang="nl-NL" smtClean="0"/>
              <a:t>Klik om de modelstijlen te bewerken</a:t>
            </a:r>
          </a:p>
        </p:txBody>
      </p:sp>
      <p:pic>
        <p:nvPicPr>
          <p:cNvPr id="29" name="Afbeelding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000" y="5634000"/>
            <a:ext cx="1929706" cy="586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dia">
    <p:spTree>
      <p:nvGrpSpPr>
        <p:cNvPr id="1" name=""/>
        <p:cNvGrpSpPr/>
        <p:nvPr/>
      </p:nvGrpSpPr>
      <p:grpSpPr>
        <a:xfrm>
          <a:off x="0" y="0"/>
          <a:ext cx="0" cy="0"/>
          <a:chOff x="0" y="0"/>
          <a:chExt cx="0" cy="0"/>
        </a:xfrm>
      </p:grpSpPr>
      <p:grpSp>
        <p:nvGrpSpPr>
          <p:cNvPr id="32" name="Groep 31"/>
          <p:cNvGrpSpPr/>
          <p:nvPr/>
        </p:nvGrpSpPr>
        <p:grpSpPr>
          <a:xfrm>
            <a:off x="810000" y="3024000"/>
            <a:ext cx="7974000" cy="3383999"/>
            <a:chOff x="810000" y="3024000"/>
            <a:chExt cx="7974000" cy="3383999"/>
          </a:xfrm>
        </p:grpSpPr>
        <p:sp>
          <p:nvSpPr>
            <p:cNvPr id="11" name="Rond hoek zelfde zijde rechthoek 10"/>
            <p:cNvSpPr/>
            <p:nvPr userDrawn="1"/>
          </p:nvSpPr>
          <p:spPr>
            <a:xfrm rot="16200000">
              <a:off x="3966520" y="-132520"/>
              <a:ext cx="1656000" cy="7969040"/>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ond hoek zelfde zijde rechthoek 15"/>
            <p:cNvSpPr/>
            <p:nvPr userDrawn="1"/>
          </p:nvSpPr>
          <p:spPr>
            <a:xfrm rot="16200000">
              <a:off x="4770000" y="1530000"/>
              <a:ext cx="864000" cy="7164000"/>
            </a:xfrm>
            <a:prstGeom prst="round2SameRect">
              <a:avLst>
                <a:gd name="adj1" fmla="val 867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ond hoek zelfde zijde rechthoek 26"/>
            <p:cNvSpPr/>
            <p:nvPr userDrawn="1"/>
          </p:nvSpPr>
          <p:spPr>
            <a:xfrm rot="16200000">
              <a:off x="7179520" y="4808478"/>
              <a:ext cx="864002" cy="2335039"/>
            </a:xfrm>
            <a:prstGeom prst="round2SameRect">
              <a:avLst>
                <a:gd name="adj1" fmla="val 476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Subtitle 2"/>
          <p:cNvSpPr>
            <a:spLocks noGrp="1"/>
          </p:cNvSpPr>
          <p:nvPr>
            <p:ph type="subTitle" idx="1" hasCustomPrompt="1"/>
          </p:nvPr>
        </p:nvSpPr>
        <p:spPr>
          <a:xfrm>
            <a:off x="1854000" y="4679999"/>
            <a:ext cx="6943344" cy="864001"/>
          </a:xfrm>
        </p:spPr>
        <p:txBody>
          <a:bodyPr tIns="18000" anchor="ctr" anchorCtr="0">
            <a:noAutofit/>
          </a:bodyPr>
          <a:lstStyle>
            <a:lvl1pPr marL="0" indent="0" algn="l">
              <a:lnSpc>
                <a:spcPts val="3000"/>
              </a:lnSpc>
              <a:buNone/>
              <a:defRPr sz="30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 bewerken</a:t>
            </a:r>
            <a:endParaRPr lang="en-US" dirty="0"/>
          </a:p>
        </p:txBody>
      </p:sp>
      <p:sp>
        <p:nvSpPr>
          <p:cNvPr id="25" name="Tijdelijke aanduiding voor tekst 24"/>
          <p:cNvSpPr>
            <a:spLocks noGrp="1"/>
          </p:cNvSpPr>
          <p:nvPr>
            <p:ph type="body" sz="quarter" idx="10"/>
          </p:nvPr>
        </p:nvSpPr>
        <p:spPr>
          <a:xfrm>
            <a:off x="1035050" y="3023999"/>
            <a:ext cx="7743990" cy="1475401"/>
          </a:xfrm>
        </p:spPr>
        <p:txBody>
          <a:bodyPr tIns="108000">
            <a:noAutofit/>
          </a:bodyPr>
          <a:lstStyle>
            <a:lvl1pPr marL="0" indent="0">
              <a:lnSpc>
                <a:spcPts val="5400"/>
              </a:lnSpc>
              <a:buFontTx/>
              <a:buNone/>
              <a:defRPr sz="4400" b="1">
                <a:solidFill>
                  <a:schemeClr val="accent1"/>
                </a:solidFill>
                <a:latin typeface="+mj-lt"/>
              </a:defRPr>
            </a:lvl1pPr>
            <a:lvl2pPr marL="320040" indent="0">
              <a:buFontTx/>
              <a:buNone/>
              <a:defRPr sz="4400" b="1">
                <a:solidFill>
                  <a:srgbClr val="00A1CD"/>
                </a:solidFill>
                <a:latin typeface="+mj-lt"/>
              </a:defRPr>
            </a:lvl2pPr>
            <a:lvl3pPr marL="640080" indent="0">
              <a:buFontTx/>
              <a:buNone/>
              <a:defRPr sz="4400" b="1">
                <a:solidFill>
                  <a:srgbClr val="00A1CD"/>
                </a:solidFill>
                <a:latin typeface="+mj-lt"/>
              </a:defRPr>
            </a:lvl3pPr>
            <a:lvl4pPr marL="914400" indent="0">
              <a:buFontTx/>
              <a:buNone/>
              <a:defRPr sz="4400" b="1">
                <a:solidFill>
                  <a:srgbClr val="00A1CD"/>
                </a:solidFill>
                <a:latin typeface="+mj-lt"/>
              </a:defRPr>
            </a:lvl4pPr>
            <a:lvl5pPr marL="1143000" indent="0">
              <a:buFontTx/>
              <a:buNone/>
              <a:defRPr sz="4400" b="1">
                <a:solidFill>
                  <a:srgbClr val="00A1CD"/>
                </a:solidFill>
                <a:latin typeface="+mj-lt"/>
              </a:defRPr>
            </a:lvl5pPr>
          </a:lstStyle>
          <a:p>
            <a:pPr lvl="0"/>
            <a:r>
              <a:rPr lang="nl-NL" smtClean="0"/>
              <a:t>Klik om de modelstijlen te bewerken</a:t>
            </a:r>
          </a:p>
        </p:txBody>
      </p:sp>
      <p:pic>
        <p:nvPicPr>
          <p:cNvPr id="29" name="Afbeelding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000" y="5634000"/>
            <a:ext cx="1929706" cy="586800"/>
          </a:xfrm>
          <a:prstGeom prst="rect">
            <a:avLst/>
          </a:prstGeom>
        </p:spPr>
      </p:pic>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7"/>
            <a:ext cx="8774604" cy="6857143"/>
          </a:xfrm>
          <a:prstGeom prst="rect">
            <a:avLst/>
          </a:prstGeom>
        </p:spPr>
      </p:pic>
    </p:spTree>
    <p:extLst>
      <p:ext uri="{BB962C8B-B14F-4D97-AF65-F5344CB8AC3E}">
        <p14:creationId xmlns:p14="http://schemas.microsoft.com/office/powerpoint/2010/main" val="2606377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Afgeronde rechthoek 6"/>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2" name="Title 1"/>
          <p:cNvSpPr>
            <a:spLocks noGrp="1"/>
          </p:cNvSpPr>
          <p:nvPr>
            <p:ph type="title"/>
          </p:nvPr>
        </p:nvSpPr>
        <p:spPr/>
        <p:txBody>
          <a:bodyPr/>
          <a:lstStyle>
            <a:lvl1pPr>
              <a:defRPr>
                <a:latin typeface="+mj-lt"/>
              </a:defRPr>
            </a:lvl1pPr>
          </a:lstStyle>
          <a:p>
            <a:r>
              <a:rPr lang="nl-NL" smtClean="0"/>
              <a:t>Klik om de stijl te bewerken</a:t>
            </a:r>
            <a:endParaRPr lang="en-US"/>
          </a:p>
        </p:txBody>
      </p:sp>
      <p:sp>
        <p:nvSpPr>
          <p:cNvPr id="3" name="Content Placeholder 2"/>
          <p:cNvSpPr>
            <a:spLocks noGrp="1"/>
          </p:cNvSpPr>
          <p:nvPr>
            <p:ph idx="1"/>
          </p:nvPr>
        </p:nvSpPr>
        <p:spPr>
          <a:xfrm>
            <a:off x="918000" y="1566000"/>
            <a:ext cx="7596000" cy="4467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solidFill>
                  <a:srgbClr val="271D6C"/>
                </a:solidFill>
              </a:defRPr>
            </a:lvl1pPr>
          </a:lstStyle>
          <a:p>
            <a:endParaRPr lang="nl-NL"/>
          </a:p>
        </p:txBody>
      </p:sp>
      <p:sp>
        <p:nvSpPr>
          <p:cNvPr id="5" name="Footer Placeholder 4"/>
          <p:cNvSpPr>
            <a:spLocks noGrp="1"/>
          </p:cNvSpPr>
          <p:nvPr>
            <p:ph type="ftr" sz="quarter" idx="11"/>
          </p:nvPr>
        </p:nvSpPr>
        <p:spPr/>
        <p:txBody>
          <a:bodyPr/>
          <a:lstStyle>
            <a:lvl1pPr>
              <a:defRPr>
                <a:solidFill>
                  <a:srgbClr val="271D6C"/>
                </a:solidFill>
              </a:defRPr>
            </a:lvl1pPr>
          </a:lstStyle>
          <a:p>
            <a:endParaRPr lang="nl-NL"/>
          </a:p>
        </p:txBody>
      </p:sp>
      <p:sp>
        <p:nvSpPr>
          <p:cNvPr id="6" name="Slide Number Placeholder 5"/>
          <p:cNvSpPr>
            <a:spLocks noGrp="1"/>
          </p:cNvSpPr>
          <p:nvPr>
            <p:ph type="sldNum" sz="quarter" idx="12"/>
          </p:nvPr>
        </p:nvSpPr>
        <p:spPr/>
        <p:txBody>
          <a:bodyPr/>
          <a:lstStyle>
            <a:lvl1pPr algn="r">
              <a:defRPr>
                <a:solidFill>
                  <a:srgbClr val="271D6C"/>
                </a:solidFill>
              </a:defRPr>
            </a:lvl1pPr>
          </a:lstStyle>
          <a:p>
            <a:fld id="{845CA951-4815-4987-9CD6-BB5D6648C0B5}" type="slidenum">
              <a:rPr lang="nl-NL" smtClean="0"/>
              <a:pPr/>
              <a:t>‹nr.›</a:t>
            </a:fld>
            <a:endParaRPr lang="nl-NL" dirty="0"/>
          </a:p>
        </p:txBody>
      </p:sp>
      <p:sp>
        <p:nvSpPr>
          <p:cNvPr id="8" name="Afgeronde rechthoek 7"/>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12" name="Afgeronde rechthoek 11"/>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16" name="Afgeronde rechthoek 15"/>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20" name="Afgeronde rechthoek 19"/>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24" name="Afgeronde rechthoek 23"/>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sp>
        <p:nvSpPr>
          <p:cNvPr id="28" name="Afgeronde rechthoek 27"/>
          <p:cNvSpPr/>
          <p:nvPr userDrawn="1"/>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latin typeface="+mj-lt"/>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874" y="5969890"/>
            <a:ext cx="760251" cy="6112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7" name="Afgeronde rechthoek 6"/>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a:xfrm>
            <a:off x="594000" y="450000"/>
            <a:ext cx="8298480" cy="1260000"/>
          </a:xfrm>
        </p:spPr>
        <p:txBody>
          <a:bodyPr/>
          <a:lstStyle/>
          <a:p>
            <a:r>
              <a:rPr lang="nl-NL" smtClean="0"/>
              <a:t>Klik om de stijl te bewerken</a:t>
            </a:r>
            <a:endParaRPr lang="en-US"/>
          </a:p>
        </p:txBody>
      </p:sp>
      <p:sp>
        <p:nvSpPr>
          <p:cNvPr id="3" name="Content Placeholder 2"/>
          <p:cNvSpPr>
            <a:spLocks noGrp="1"/>
          </p:cNvSpPr>
          <p:nvPr>
            <p:ph idx="1"/>
          </p:nvPr>
        </p:nvSpPr>
        <p:spPr>
          <a:xfrm>
            <a:off x="918000" y="2070000"/>
            <a:ext cx="7596000" cy="3951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Afgeronde rechthoek 7"/>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2" name="Afgeronde rechthoek 11"/>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6" name="Afgeronde rechthoek 15"/>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0" name="Afgeronde rechthoek 19"/>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4" name="Afgeronde rechthoek 23"/>
          <p:cNvSpPr/>
          <p:nvPr/>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8" name="Afgeronde rechthoek 27"/>
          <p:cNvSpPr/>
          <p:nvPr userDrawn="1"/>
        </p:nvSpPr>
        <p:spPr>
          <a:xfrm>
            <a:off x="450000" y="450000"/>
            <a:ext cx="8586496" cy="1260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9" name="Date Placeholder 3"/>
          <p:cNvSpPr>
            <a:spLocks noGrp="1"/>
          </p:cNvSpPr>
          <p:nvPr>
            <p:ph type="dt" sz="half" idx="2"/>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30"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31"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extLst>
      <p:ext uri="{BB962C8B-B14F-4D97-AF65-F5344CB8AC3E}">
        <p14:creationId xmlns:p14="http://schemas.microsoft.com/office/powerpoint/2010/main" val="30946385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Afgeronde rechthoek 7"/>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62000" y="1566000"/>
            <a:ext cx="3657600" cy="4383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566000"/>
            <a:ext cx="3657600" cy="4383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9" name="Afgeronde rechthoek 8"/>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3" name="Afgeronde rechthoek 12"/>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7" name="Afgeronde rechthoek 16"/>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1" name="Afgeronde rechthoek 20"/>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5" name="Afgeronde rechthoek 24"/>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9" name="Afgeronde rechthoek 28"/>
          <p:cNvSpPr/>
          <p:nvPr userDrawn="1"/>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0" name="Date Placeholder 3"/>
          <p:cNvSpPr>
            <a:spLocks noGrp="1"/>
          </p:cNvSpPr>
          <p:nvPr>
            <p:ph type="dt" sz="half" idx="10"/>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31"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32"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2" name="Afgeronde rechthoek 11"/>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8952" y="15660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8952" y="2276872"/>
            <a:ext cx="3657600" cy="3744416"/>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152" y="15660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2276872"/>
            <a:ext cx="3657600" cy="3744416"/>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cxnSp>
        <p:nvCxnSpPr>
          <p:cNvPr id="11" name="Straight Connector 10"/>
          <p:cNvCxnSpPr/>
          <p:nvPr/>
        </p:nvCxnSpPr>
        <p:spPr>
          <a:xfrm>
            <a:off x="758952" y="2204864"/>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2204864"/>
            <a:ext cx="3657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Afgeronde rechthoek 13"/>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8" name="Afgeronde rechthoek 17"/>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2" name="Afgeronde rechthoek 21"/>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6" name="Afgeronde rechthoek 25"/>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0" name="Afgeronde rechthoek 29"/>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4" name="Afgeronde rechthoek 33"/>
          <p:cNvSpPr/>
          <p:nvPr userDrawn="1"/>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35" name="Date Placeholder 3"/>
          <p:cNvSpPr>
            <a:spLocks noGrp="1"/>
          </p:cNvSpPr>
          <p:nvPr>
            <p:ph type="dt" sz="half" idx="10"/>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36" name="Footer Placeholder 4"/>
          <p:cNvSpPr>
            <a:spLocks noGrp="1"/>
          </p:cNvSpPr>
          <p:nvPr>
            <p:ph type="ftr" sz="quarter" idx="11"/>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37" name="Slide Number Placeholder 5"/>
          <p:cNvSpPr>
            <a:spLocks noGrp="1"/>
          </p:cNvSpPr>
          <p:nvPr>
            <p:ph type="sldNum" sz="quarter" idx="12"/>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Afgeronde rechthoek 5"/>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7" name="Afgeronde rechthoek 6"/>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1" name="Afgeronde rechthoek 10"/>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5" name="Afgeronde rechthoek 14"/>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19" name="Afgeronde rechthoek 18"/>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3" name="Afgeronde rechthoek 22"/>
          <p:cNvSpPr/>
          <p:nvPr/>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7" name="Afgeronde rechthoek 26"/>
          <p:cNvSpPr/>
          <p:nvPr userDrawn="1"/>
        </p:nvSpPr>
        <p:spPr>
          <a:xfrm>
            <a:off x="450000" y="450000"/>
            <a:ext cx="8586496" cy="756000"/>
          </a:xfrm>
          <a:prstGeom prst="roundRect">
            <a:avLst>
              <a:gd name="adj" fmla="val 74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8" name="Date Placeholder 3"/>
          <p:cNvSpPr>
            <a:spLocks noGrp="1"/>
          </p:cNvSpPr>
          <p:nvPr>
            <p:ph type="dt" sz="half" idx="2"/>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29"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30"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0" name="Date Placeholder 3"/>
          <p:cNvSpPr>
            <a:spLocks noGrp="1"/>
          </p:cNvSpPr>
          <p:nvPr>
            <p:ph type="dt" sz="half" idx="2"/>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21"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22"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13" name="Rond hoek zelfde zijde rechthoek 12"/>
          <p:cNvSpPr/>
          <p:nvPr/>
        </p:nvSpPr>
        <p:spPr>
          <a:xfrm rot="16200000">
            <a:off x="8100000" y="5904000"/>
            <a:ext cx="684000" cy="684000"/>
          </a:xfrm>
          <a:prstGeom prst="round2SameRect">
            <a:avLst>
              <a:gd name="adj1" fmla="val 1358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endParaRPr>
          </a:p>
        </p:txBody>
      </p:sp>
      <p:sp>
        <p:nvSpPr>
          <p:cNvPr id="2" name="Title Placeholder 1"/>
          <p:cNvSpPr>
            <a:spLocks noGrp="1"/>
          </p:cNvSpPr>
          <p:nvPr>
            <p:ph type="title"/>
          </p:nvPr>
        </p:nvSpPr>
        <p:spPr>
          <a:xfrm>
            <a:off x="576000" y="450000"/>
            <a:ext cx="8298480" cy="755999"/>
          </a:xfrm>
          <a:prstGeom prst="rect">
            <a:avLst/>
          </a:prstGeom>
        </p:spPr>
        <p:txBody>
          <a:bodyPr vert="horz" wrap="square" lIns="90000" tIns="72000" rIns="90000" bIns="4572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918000" y="1566000"/>
            <a:ext cx="7543800" cy="4464000"/>
          </a:xfrm>
          <a:prstGeom prst="rect">
            <a:avLst/>
          </a:prstGeom>
        </p:spPr>
        <p:txBody>
          <a:bodyPr vert="horz" lIns="91440" tIns="45720" rIns="91440" bIns="45720" rtlCol="0" anchor="t" anchorCtr="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marL="13716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dirty="0" smtClean="0"/>
              <a:t>Vijfde niveau</a:t>
            </a:r>
            <a:endParaRPr lang="nl-NL" sz="2400" b="0" i="0" u="none" strike="noStrike" baseline="30000" dirty="0" smtClean="0">
              <a:solidFill>
                <a:srgbClr val="000000"/>
              </a:solidFill>
              <a:latin typeface="Corbel"/>
            </a:endParaRPr>
          </a:p>
          <a:p>
            <a:pPr lvl="4"/>
            <a:endParaRPr lang="en-US" dirty="0"/>
          </a:p>
        </p:txBody>
      </p:sp>
      <p:sp>
        <p:nvSpPr>
          <p:cNvPr id="4" name="Date Placeholder 3"/>
          <p:cNvSpPr>
            <a:spLocks noGrp="1"/>
          </p:cNvSpPr>
          <p:nvPr>
            <p:ph type="dt" sz="half" idx="2"/>
          </p:nvPr>
        </p:nvSpPr>
        <p:spPr>
          <a:xfrm>
            <a:off x="6012160" y="6066000"/>
            <a:ext cx="1246946" cy="432000"/>
          </a:xfrm>
          <a:prstGeom prst="rect">
            <a:avLst/>
          </a:prstGeom>
        </p:spPr>
        <p:txBody>
          <a:bodyPr vert="horz" lIns="0" tIns="0" rIns="0" bIns="0" rtlCol="0" anchor="ctr"/>
          <a:lstStyle>
            <a:lvl1pPr algn="r">
              <a:defRPr sz="2000" b="0">
                <a:solidFill>
                  <a:srgbClr val="271D6C"/>
                </a:solidFill>
                <a:latin typeface="Calibri" panose="020F0502020204030204" pitchFamily="34" charset="0"/>
              </a:defRPr>
            </a:lvl1pPr>
          </a:lstStyle>
          <a:p>
            <a:endParaRPr lang="nl-NL" dirty="0"/>
          </a:p>
        </p:txBody>
      </p:sp>
      <p:sp>
        <p:nvSpPr>
          <p:cNvPr id="5" name="Footer Placeholder 4"/>
          <p:cNvSpPr>
            <a:spLocks noGrp="1"/>
          </p:cNvSpPr>
          <p:nvPr>
            <p:ph type="ftr" sz="quarter" idx="3"/>
          </p:nvPr>
        </p:nvSpPr>
        <p:spPr>
          <a:xfrm>
            <a:off x="918000" y="6066000"/>
            <a:ext cx="6341106" cy="432000"/>
          </a:xfrm>
          <a:prstGeom prst="rect">
            <a:avLst/>
          </a:prstGeom>
        </p:spPr>
        <p:txBody>
          <a:bodyPr vert="horz" lIns="0" tIns="0" rIns="0" bIns="0" rtlCol="0" anchor="ctr"/>
          <a:lstStyle>
            <a:lvl1pPr algn="l">
              <a:defRPr sz="2000" b="0">
                <a:solidFill>
                  <a:srgbClr val="271D6C"/>
                </a:solidFill>
                <a:latin typeface="Calibri" panose="020F0502020204030204" pitchFamily="34" charset="0"/>
              </a:defRPr>
            </a:lvl1pPr>
          </a:lstStyle>
          <a:p>
            <a:endParaRPr lang="nl-NL" dirty="0"/>
          </a:p>
        </p:txBody>
      </p:sp>
      <p:sp>
        <p:nvSpPr>
          <p:cNvPr id="6" name="Slide Number Placeholder 5"/>
          <p:cNvSpPr>
            <a:spLocks noGrp="1"/>
          </p:cNvSpPr>
          <p:nvPr>
            <p:ph type="sldNum" sz="quarter" idx="4"/>
          </p:nvPr>
        </p:nvSpPr>
        <p:spPr>
          <a:xfrm>
            <a:off x="7308304" y="6066000"/>
            <a:ext cx="569558" cy="432000"/>
          </a:xfrm>
          <a:prstGeom prst="rect">
            <a:avLst/>
          </a:prstGeom>
        </p:spPr>
        <p:txBody>
          <a:bodyPr vert="horz" lIns="0" tIns="0" rIns="0" bIns="0" rtlCol="0" anchor="ctr"/>
          <a:lstStyle>
            <a:lvl1pPr algn="l">
              <a:defRPr sz="2000" b="1">
                <a:solidFill>
                  <a:srgbClr val="271D6C"/>
                </a:solidFill>
                <a:latin typeface="Calibri" panose="020F0502020204030204" pitchFamily="34" charset="0"/>
              </a:defRPr>
            </a:lvl1pPr>
          </a:lstStyle>
          <a:p>
            <a:pPr algn="r"/>
            <a:fld id="{845CA951-4815-4987-9CD6-BB5D6648C0B5}" type="slidenum">
              <a:rPr lang="nl-NL" smtClean="0"/>
              <a:pPr algn="r"/>
              <a:t>‹nr.›</a:t>
            </a:fld>
            <a:endParaRPr lang="nl-NL" dirty="0"/>
          </a:p>
        </p:txBody>
      </p:sp>
      <p:sp>
        <p:nvSpPr>
          <p:cNvPr id="11" name="Rechthoek 10"/>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p:nvPicPr>
        <p:blipFill rotWithShape="1">
          <a:blip r:embed="rId10" cstate="print">
            <a:extLst>
              <a:ext uri="{28A0092B-C50C-407E-A947-70E740481C1C}">
                <a14:useLocalDpi xmlns:a14="http://schemas.microsoft.com/office/drawing/2010/main" val="0"/>
              </a:ext>
            </a:extLst>
          </a:blip>
          <a:srcRect r="79186"/>
          <a:stretch/>
        </p:blipFill>
        <p:spPr>
          <a:xfrm>
            <a:off x="8244000" y="5983200"/>
            <a:ext cx="317862" cy="464400"/>
          </a:xfrm>
          <a:prstGeom prst="rect">
            <a:avLst/>
          </a:prstGeom>
        </p:spPr>
      </p:pic>
      <p:sp>
        <p:nvSpPr>
          <p:cNvPr id="15" name="Rechthoek 14"/>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p:cNvSpPr/>
          <p:nvPr/>
        </p:nvSpPr>
        <p:spPr>
          <a:xfrm>
            <a:off x="8784000" y="0"/>
            <a:ext cx="3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1pPr>
      <a:lvl2pPr marL="59436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2pPr>
      <a:lvl3pPr marL="86868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3pPr>
      <a:lvl4pPr marL="114300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4pPr>
      <a:lvl5pPr marL="1371600" marR="0" indent="-228600" algn="l" defTabSz="914400" rtl="0" eaLnBrk="1" fontAlgn="auto" latinLnBrk="0" hangingPunct="1">
        <a:lnSpc>
          <a:spcPct val="115000"/>
        </a:lnSpc>
        <a:spcBef>
          <a:spcPts val="0"/>
        </a:spcBef>
        <a:spcAft>
          <a:spcPts val="0"/>
        </a:spcAft>
        <a:buClrTx/>
        <a:buSzTx/>
        <a:buFont typeface="Arial" pitchFamily="34" charset="0"/>
        <a:buChar char="•"/>
        <a:tabLst/>
        <a:defRPr lang="nl-NL" sz="2400" b="0" i="0" u="none" strike="noStrike" kern="1200" baseline="0" smtClean="0">
          <a:solidFill>
            <a:srgbClr val="000000"/>
          </a:solidFill>
          <a:latin typeface="Calibri" panose="020F0502020204030204" pitchFamily="34" charset="0"/>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0.jpg"/><Relationship Id="rId20"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p:txBody>
          <a:bodyPr/>
          <a:lstStyle/>
          <a:p>
            <a:r>
              <a:rPr lang="nl-NL" sz="3200" dirty="0" smtClean="0"/>
              <a:t>Krimpregio’s</a:t>
            </a:r>
          </a:p>
        </p:txBody>
      </p:sp>
      <p:sp>
        <p:nvSpPr>
          <p:cNvPr id="5" name="Tijdelijke aanduiding voor tekst 4"/>
          <p:cNvSpPr>
            <a:spLocks noGrp="1"/>
          </p:cNvSpPr>
          <p:nvPr>
            <p:ph type="body" sz="quarter" idx="10"/>
          </p:nvPr>
        </p:nvSpPr>
        <p:spPr/>
        <p:txBody>
          <a:bodyPr/>
          <a:lstStyle/>
          <a:p>
            <a:r>
              <a:rPr lang="nl-NL" dirty="0" smtClean="0"/>
              <a:t>Open Data Stelsel	</a:t>
            </a:r>
          </a:p>
          <a:p>
            <a:pPr algn="r"/>
            <a:r>
              <a:rPr lang="nl-NL" sz="1600" dirty="0" smtClean="0"/>
              <a:t>Kwaliteit, toegankelijkheid en bruikbaarheid</a:t>
            </a:r>
            <a:endParaRPr lang="nl-NL" sz="1600"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334397"/>
            <a:ext cx="1182704" cy="909336"/>
          </a:xfrm>
          <a:prstGeom prst="rect">
            <a:avLst/>
          </a:prstGeom>
          <a:ln>
            <a:noFill/>
          </a:ln>
          <a:effectLst>
            <a:outerShdw blurRad="292100" dist="139700" dir="2700000" algn="tl" rotWithShape="0">
              <a:srgbClr val="333333">
                <a:alpha val="65000"/>
              </a:srgbClr>
            </a:outerShdw>
          </a:effectLst>
        </p:spPr>
      </p:pic>
      <p:sp>
        <p:nvSpPr>
          <p:cNvPr id="3" name="Tekstvak 2"/>
          <p:cNvSpPr txBox="1"/>
          <p:nvPr/>
        </p:nvSpPr>
        <p:spPr>
          <a:xfrm>
            <a:off x="338420" y="334397"/>
            <a:ext cx="2376264" cy="646331"/>
          </a:xfrm>
          <a:prstGeom prst="rect">
            <a:avLst/>
          </a:prstGeom>
          <a:noFill/>
        </p:spPr>
        <p:txBody>
          <a:bodyPr wrap="square" rtlCol="0">
            <a:spAutoFit/>
          </a:bodyPr>
          <a:lstStyle/>
          <a:p>
            <a:r>
              <a:rPr lang="nl-NL" dirty="0" smtClean="0">
                <a:solidFill>
                  <a:schemeClr val="bg1"/>
                </a:solidFill>
              </a:rPr>
              <a:t>Ramona van </a:t>
            </a:r>
            <a:r>
              <a:rPr lang="nl-NL" dirty="0" err="1" smtClean="0">
                <a:solidFill>
                  <a:schemeClr val="bg1"/>
                </a:solidFill>
              </a:rPr>
              <a:t>Marwijk</a:t>
            </a:r>
            <a:endParaRPr lang="nl-NL" dirty="0" smtClean="0">
              <a:solidFill>
                <a:schemeClr val="bg1"/>
              </a:solidFill>
            </a:endParaRPr>
          </a:p>
          <a:p>
            <a:r>
              <a:rPr lang="nl-NL" dirty="0" smtClean="0">
                <a:solidFill>
                  <a:schemeClr val="bg1"/>
                </a:solidFill>
              </a:rPr>
              <a:t>Erwin van Mierlo</a:t>
            </a:r>
            <a:endParaRPr lang="nl-NL" dirty="0">
              <a:solidFill>
                <a:schemeClr val="bg1"/>
              </a:solidFill>
            </a:endParaRPr>
          </a:p>
        </p:txBody>
      </p:sp>
    </p:spTree>
    <p:extLst>
      <p:ext uri="{BB962C8B-B14F-4D97-AF65-F5344CB8AC3E}">
        <p14:creationId xmlns:p14="http://schemas.microsoft.com/office/powerpoint/2010/main" val="163747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Helderheid over</a:t>
            </a:r>
            <a:endParaRPr lang="nl-NL" dirty="0"/>
          </a:p>
        </p:txBody>
      </p:sp>
      <p:sp>
        <p:nvSpPr>
          <p:cNvPr id="3" name="Tijdelijke aanduiding voor inhoud 2"/>
          <p:cNvSpPr>
            <a:spLocks noGrp="1"/>
          </p:cNvSpPr>
          <p:nvPr>
            <p:ph idx="1"/>
          </p:nvPr>
        </p:nvSpPr>
        <p:spPr>
          <a:xfrm>
            <a:off x="683568" y="2348880"/>
            <a:ext cx="7596000" cy="2016224"/>
          </a:xfrm>
        </p:spPr>
        <p:txBody>
          <a:bodyPr>
            <a:normAutofit/>
          </a:bodyPr>
          <a:lstStyle/>
          <a:p>
            <a:pPr marL="285750" indent="-285750">
              <a:buFont typeface="Arial" panose="020B0604020202020204" pitchFamily="34" charset="0"/>
              <a:buChar char="•"/>
            </a:pPr>
            <a:r>
              <a:rPr lang="nl-NL" dirty="0">
                <a:solidFill>
                  <a:schemeClr val="tx1"/>
                </a:solidFill>
                <a:latin typeface="+mn-lt"/>
              </a:rPr>
              <a:t>Van wie zijn welke data?</a:t>
            </a:r>
          </a:p>
          <a:p>
            <a:pPr marL="285750" indent="-285750">
              <a:buFont typeface="Arial" panose="020B0604020202020204" pitchFamily="34" charset="0"/>
              <a:buChar char="•"/>
            </a:pPr>
            <a:r>
              <a:rPr lang="nl-NL" dirty="0">
                <a:solidFill>
                  <a:schemeClr val="tx1"/>
                </a:solidFill>
                <a:latin typeface="+mn-lt"/>
              </a:rPr>
              <a:t>Wie houdt de data op orde?</a:t>
            </a:r>
          </a:p>
          <a:p>
            <a:pPr marL="285750" indent="-285750">
              <a:buFont typeface="Arial" panose="020B0604020202020204" pitchFamily="34" charset="0"/>
              <a:buChar char="•"/>
            </a:pPr>
            <a:r>
              <a:rPr lang="nl-NL" dirty="0">
                <a:solidFill>
                  <a:schemeClr val="tx1"/>
                </a:solidFill>
                <a:latin typeface="+mn-lt"/>
              </a:rPr>
              <a:t>Privacy (AVG)</a:t>
            </a:r>
          </a:p>
          <a:p>
            <a:pPr marL="285750" indent="-285750">
              <a:buFont typeface="Arial" panose="020B0604020202020204" pitchFamily="34" charset="0"/>
              <a:buChar char="•"/>
            </a:pPr>
            <a:r>
              <a:rPr lang="nl-NL" dirty="0">
                <a:solidFill>
                  <a:schemeClr val="tx1"/>
                </a:solidFill>
                <a:latin typeface="+mn-lt"/>
              </a:rPr>
              <a:t>Wie mag wat gebruiken? – bijvoorbeeld bij leegstand</a:t>
            </a:r>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10</a:t>
            </a:fld>
            <a:endParaRPr lang="nl-NL" dirty="0"/>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val="0"/>
              </a:ext>
            </a:extLst>
          </a:blip>
          <a:srcRect l="8816" t="10001" r="9018" b="9999"/>
          <a:stretch/>
        </p:blipFill>
        <p:spPr>
          <a:xfrm>
            <a:off x="7088842" y="1412777"/>
            <a:ext cx="1425157" cy="1368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65062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Uitgangspunten bij fase 2</a:t>
            </a:r>
            <a:endParaRPr lang="nl-NL" dirty="0"/>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11</a:t>
            </a:fld>
            <a:endParaRPr lang="nl-NL" dirty="0"/>
          </a:p>
        </p:txBody>
      </p:sp>
      <p:graphicFrame>
        <p:nvGraphicFramePr>
          <p:cNvPr id="6" name="Diagram 5"/>
          <p:cNvGraphicFramePr/>
          <p:nvPr>
            <p:extLst>
              <p:ext uri="{D42A27DB-BD31-4B8C-83A1-F6EECF244321}">
                <p14:modId xmlns:p14="http://schemas.microsoft.com/office/powerpoint/2010/main" val="2546535924"/>
              </p:ext>
            </p:extLst>
          </p:nvPr>
        </p:nvGraphicFramePr>
        <p:xfrm>
          <a:off x="755576" y="1340768"/>
          <a:ext cx="734481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Fase 2 - Ambitie</a:t>
            </a:r>
            <a:endParaRPr lang="nl-NL" dirty="0"/>
          </a:p>
        </p:txBody>
      </p:sp>
      <p:sp>
        <p:nvSpPr>
          <p:cNvPr id="3" name="Tijdelijke aanduiding voor inhoud 2"/>
          <p:cNvSpPr>
            <a:spLocks noGrp="1"/>
          </p:cNvSpPr>
          <p:nvPr>
            <p:ph idx="1"/>
          </p:nvPr>
        </p:nvSpPr>
        <p:spPr>
          <a:xfrm>
            <a:off x="251520" y="1593709"/>
            <a:ext cx="7704856" cy="4467600"/>
          </a:xfrm>
        </p:spPr>
        <p:txBody>
          <a:bodyPr>
            <a:normAutofit/>
          </a:bodyPr>
          <a:lstStyle/>
          <a:p>
            <a:pPr lvl="1"/>
            <a:r>
              <a:rPr lang="nl-NL" sz="2000" dirty="0" smtClean="0">
                <a:solidFill>
                  <a:schemeClr val="tx1"/>
                </a:solidFill>
              </a:rPr>
              <a:t>Data koppelen gericht op verschillende gebruikersgroepen </a:t>
            </a:r>
          </a:p>
          <a:p>
            <a:pPr lvl="3"/>
            <a:r>
              <a:rPr lang="nl-NL" sz="2000" dirty="0" smtClean="0">
                <a:solidFill>
                  <a:schemeClr val="tx1"/>
                </a:solidFill>
              </a:rPr>
              <a:t>Op laag schaalniveau</a:t>
            </a:r>
          </a:p>
          <a:p>
            <a:pPr lvl="3"/>
            <a:r>
              <a:rPr lang="nl-NL" sz="2000" dirty="0" smtClean="0">
                <a:solidFill>
                  <a:schemeClr val="tx1"/>
                </a:solidFill>
              </a:rPr>
              <a:t>Beveiliging voor privacygevoelige data</a:t>
            </a:r>
          </a:p>
          <a:p>
            <a:pPr lvl="1"/>
            <a:endParaRPr lang="nl-NL" sz="2000" dirty="0" smtClean="0">
              <a:solidFill>
                <a:schemeClr val="tx1"/>
              </a:solidFill>
            </a:endParaRPr>
          </a:p>
          <a:p>
            <a:pPr lvl="1"/>
            <a:r>
              <a:rPr lang="nl-NL" sz="2000" dirty="0" smtClean="0">
                <a:solidFill>
                  <a:schemeClr val="tx1"/>
                </a:solidFill>
              </a:rPr>
              <a:t>Aanbieden </a:t>
            </a:r>
            <a:r>
              <a:rPr lang="nl-NL" sz="2000" dirty="0">
                <a:solidFill>
                  <a:schemeClr val="tx1"/>
                </a:solidFill>
              </a:rPr>
              <a:t>datasets</a:t>
            </a:r>
          </a:p>
          <a:p>
            <a:pPr lvl="3"/>
            <a:r>
              <a:rPr lang="nl-NL" sz="2000" dirty="0" err="1">
                <a:solidFill>
                  <a:schemeClr val="tx1"/>
                </a:solidFill>
              </a:rPr>
              <a:t>Linked</a:t>
            </a:r>
            <a:r>
              <a:rPr lang="nl-NL" sz="2000" dirty="0">
                <a:solidFill>
                  <a:schemeClr val="tx1"/>
                </a:solidFill>
              </a:rPr>
              <a:t> </a:t>
            </a:r>
            <a:r>
              <a:rPr lang="nl-NL" sz="2000" dirty="0" smtClean="0">
                <a:solidFill>
                  <a:schemeClr val="tx1"/>
                </a:solidFill>
              </a:rPr>
              <a:t>data</a:t>
            </a:r>
            <a:endParaRPr lang="nl-NL" sz="2000" dirty="0">
              <a:solidFill>
                <a:schemeClr val="tx1"/>
              </a:solidFill>
            </a:endParaRPr>
          </a:p>
          <a:p>
            <a:pPr lvl="3"/>
            <a:r>
              <a:rPr lang="nl-NL" sz="2000" dirty="0" smtClean="0">
                <a:solidFill>
                  <a:schemeClr val="tx1"/>
                </a:solidFill>
              </a:rPr>
              <a:t>Selectie </a:t>
            </a:r>
            <a:r>
              <a:rPr lang="nl-NL" sz="2000" dirty="0">
                <a:solidFill>
                  <a:schemeClr val="tx1"/>
                </a:solidFill>
              </a:rPr>
              <a:t>van </a:t>
            </a:r>
            <a:r>
              <a:rPr lang="nl-NL" sz="2000" dirty="0" smtClean="0">
                <a:solidFill>
                  <a:schemeClr val="tx1"/>
                </a:solidFill>
              </a:rPr>
              <a:t>referentiedatasets</a:t>
            </a:r>
          </a:p>
          <a:p>
            <a:pPr lvl="1"/>
            <a:endParaRPr lang="nl-NL" sz="2000" dirty="0" smtClean="0">
              <a:solidFill>
                <a:schemeClr val="tx1"/>
              </a:solidFill>
            </a:endParaRPr>
          </a:p>
          <a:p>
            <a:pPr lvl="1"/>
            <a:r>
              <a:rPr lang="nl-NL" sz="2000" dirty="0" smtClean="0">
                <a:solidFill>
                  <a:schemeClr val="tx1"/>
                </a:solidFill>
              </a:rPr>
              <a:t>Helpdesk voor gebruikers en aanbieders</a:t>
            </a:r>
          </a:p>
          <a:p>
            <a:pPr lvl="3"/>
            <a:r>
              <a:rPr lang="nl-NL" sz="2000" dirty="0" smtClean="0">
                <a:solidFill>
                  <a:schemeClr val="tx1"/>
                </a:solidFill>
              </a:rPr>
              <a:t>Tool om eenvoudiger ‘inhoudelijk’ metadata te zien</a:t>
            </a:r>
            <a:endParaRPr lang="nl-NL" sz="2000" dirty="0">
              <a:solidFill>
                <a:schemeClr val="tx1"/>
              </a:solidFill>
            </a:endParaRPr>
          </a:p>
          <a:p>
            <a:pPr lvl="1"/>
            <a:endParaRPr lang="nl-NL" sz="2000" dirty="0" smtClean="0">
              <a:solidFill>
                <a:schemeClr val="tx1"/>
              </a:solidFill>
            </a:endParaRPr>
          </a:p>
          <a:p>
            <a:pPr lvl="1"/>
            <a:r>
              <a:rPr lang="nl-NL" sz="2000" dirty="0" smtClean="0">
                <a:solidFill>
                  <a:schemeClr val="tx1"/>
                </a:solidFill>
              </a:rPr>
              <a:t>Via één </a:t>
            </a:r>
            <a:r>
              <a:rPr lang="nl-NL" sz="2000" dirty="0">
                <a:solidFill>
                  <a:schemeClr val="tx1"/>
                </a:solidFill>
              </a:rPr>
              <a:t>digitale </a:t>
            </a:r>
            <a:r>
              <a:rPr lang="nl-NL" sz="2000" dirty="0" smtClean="0">
                <a:solidFill>
                  <a:schemeClr val="tx1"/>
                </a:solidFill>
              </a:rPr>
              <a:t>ingang</a:t>
            </a:r>
            <a:endParaRPr lang="nl-NL" sz="2000" dirty="0">
              <a:solidFill>
                <a:schemeClr val="tx1"/>
              </a:solidFill>
            </a:endParaRPr>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12</a:t>
            </a:fld>
            <a:endParaRPr lang="nl-NL" dirty="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33157" t="18327" r="263" b="4181"/>
          <a:stretch/>
        </p:blipFill>
        <p:spPr>
          <a:xfrm>
            <a:off x="7355181" y="1412776"/>
            <a:ext cx="1248306" cy="1051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3263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Fase 2 - Wat </a:t>
            </a:r>
            <a:r>
              <a:rPr lang="nl-NL" dirty="0"/>
              <a:t>gaan we </a:t>
            </a:r>
            <a:r>
              <a:rPr lang="nl-NL" dirty="0" smtClean="0"/>
              <a:t>niet doen</a:t>
            </a:r>
            <a:r>
              <a:rPr lang="nl-NL" dirty="0"/>
              <a:t/>
            </a:r>
            <a:br>
              <a:rPr lang="nl-NL" dirty="0"/>
            </a:br>
            <a:endParaRPr lang="nl-NL" dirty="0"/>
          </a:p>
        </p:txBody>
      </p:sp>
      <p:sp>
        <p:nvSpPr>
          <p:cNvPr id="3" name="Tijdelijke aanduiding voor inhoud 2"/>
          <p:cNvSpPr>
            <a:spLocks noGrp="1"/>
          </p:cNvSpPr>
          <p:nvPr>
            <p:ph idx="1"/>
          </p:nvPr>
        </p:nvSpPr>
        <p:spPr>
          <a:xfrm>
            <a:off x="918000" y="1566000"/>
            <a:ext cx="7596000" cy="1646976"/>
          </a:xfrm>
        </p:spPr>
        <p:txBody>
          <a:bodyPr>
            <a:normAutofit/>
          </a:bodyPr>
          <a:lstStyle/>
          <a:p>
            <a:pPr marL="285750" lvl="0" indent="-285750">
              <a:buFont typeface="Arial" panose="020B0604020202020204" pitchFamily="34" charset="0"/>
              <a:buChar char="•"/>
            </a:pPr>
            <a:r>
              <a:rPr lang="nl-NL" dirty="0">
                <a:solidFill>
                  <a:schemeClr val="tx1"/>
                </a:solidFill>
                <a:latin typeface="+mn-lt"/>
              </a:rPr>
              <a:t>Controle data op laag niveau (</a:t>
            </a:r>
            <a:r>
              <a:rPr lang="nl-NL" dirty="0" err="1">
                <a:solidFill>
                  <a:schemeClr val="tx1"/>
                </a:solidFill>
                <a:latin typeface="+mn-lt"/>
              </a:rPr>
              <a:t>vb</a:t>
            </a:r>
            <a:r>
              <a:rPr lang="nl-NL" dirty="0">
                <a:solidFill>
                  <a:schemeClr val="tx1"/>
                </a:solidFill>
                <a:latin typeface="+mn-lt"/>
              </a:rPr>
              <a:t> leegstand)</a:t>
            </a:r>
          </a:p>
          <a:p>
            <a:pPr marL="285750" lvl="0" indent="-285750">
              <a:buFont typeface="Arial" panose="020B0604020202020204" pitchFamily="34" charset="0"/>
              <a:buChar char="•"/>
            </a:pPr>
            <a:r>
              <a:rPr lang="nl-NL" dirty="0">
                <a:solidFill>
                  <a:schemeClr val="tx1"/>
                </a:solidFill>
                <a:latin typeface="+mn-lt"/>
              </a:rPr>
              <a:t>Internationale cijfers (over de grens)</a:t>
            </a:r>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13</a:t>
            </a:fld>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512694"/>
            <a:ext cx="1685156" cy="1685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93615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Fase 2 - Maatschappelijke vraag</a:t>
            </a:r>
            <a:endParaRPr lang="nl-NL" dirty="0"/>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nl-NL" dirty="0">
                <a:solidFill>
                  <a:schemeClr val="tx1"/>
                </a:solidFill>
                <a:latin typeface="+mn-lt"/>
              </a:rPr>
              <a:t>Krimpgebied als walhalla voor ouderen?</a:t>
            </a:r>
          </a:p>
          <a:p>
            <a:pPr marL="457200" indent="-457200">
              <a:buFont typeface="+mj-lt"/>
              <a:buAutoNum type="arabicPeriod"/>
            </a:pPr>
            <a:endParaRPr lang="nl-NL" dirty="0" smtClean="0"/>
          </a:p>
          <a:p>
            <a:pPr marL="457200" indent="-457200">
              <a:buFont typeface="+mj-lt"/>
              <a:buAutoNum type="arabicPeriod"/>
            </a:pPr>
            <a:endParaRPr lang="nl-NL" dirty="0" smtClean="0"/>
          </a:p>
          <a:p>
            <a:pPr marL="457200" indent="-457200">
              <a:buFont typeface="+mj-lt"/>
              <a:buAutoNum type="arabicPeriod"/>
            </a:pPr>
            <a:r>
              <a:rPr lang="nl-NL" dirty="0">
                <a:solidFill>
                  <a:schemeClr val="tx1"/>
                </a:solidFill>
                <a:latin typeface="+mn-lt"/>
              </a:rPr>
              <a:t>Krimpgebied als goed bereikbaar woongebied?</a:t>
            </a:r>
          </a:p>
          <a:p>
            <a:pPr marL="457200" indent="-457200">
              <a:buFont typeface="+mj-lt"/>
              <a:buAutoNum type="arabicPeriod"/>
            </a:pPr>
            <a:endParaRPr lang="nl-NL" dirty="0" smtClean="0"/>
          </a:p>
          <a:p>
            <a:pPr marL="457200" indent="-457200">
              <a:buFont typeface="+mj-lt"/>
              <a:buAutoNum type="arabicPeriod"/>
            </a:pPr>
            <a:endParaRPr lang="nl-NL" dirty="0" smtClean="0"/>
          </a:p>
          <a:p>
            <a:pPr marL="457200" indent="-457200">
              <a:buFont typeface="+mj-lt"/>
              <a:buAutoNum type="arabicPeriod"/>
            </a:pPr>
            <a:r>
              <a:rPr lang="nl-NL" dirty="0">
                <a:solidFill>
                  <a:schemeClr val="tx1"/>
                </a:solidFill>
                <a:latin typeface="+mn-lt"/>
              </a:rPr>
              <a:t>Incourant vastgoed van de toekomst</a:t>
            </a:r>
          </a:p>
          <a:p>
            <a:pPr marL="457200" indent="-457200">
              <a:buFont typeface="+mj-lt"/>
              <a:buAutoNum type="arabicPeriod"/>
            </a:pPr>
            <a:endParaRPr lang="nl-NL" dirty="0"/>
          </a:p>
          <a:p>
            <a:pPr marL="0" indent="0">
              <a:buNone/>
            </a:pPr>
            <a:endParaRPr lang="nl-NL" dirty="0" smtClean="0"/>
          </a:p>
          <a:p>
            <a:pPr marL="0" indent="0">
              <a:buNone/>
            </a:pPr>
            <a:r>
              <a:rPr lang="nl-NL" sz="2000" dirty="0">
                <a:solidFill>
                  <a:schemeClr val="tx1"/>
                </a:solidFill>
                <a:latin typeface="+mn-lt"/>
              </a:rPr>
              <a:t>Voor alle 3 de vragen geldt: meerjarige data </a:t>
            </a:r>
            <a:r>
              <a:rPr lang="nl-NL" sz="2000" dirty="0" err="1">
                <a:solidFill>
                  <a:schemeClr val="tx1"/>
                </a:solidFill>
                <a:latin typeface="+mn-lt"/>
              </a:rPr>
              <a:t>ivm</a:t>
            </a:r>
            <a:r>
              <a:rPr lang="nl-NL" sz="2000" dirty="0">
                <a:solidFill>
                  <a:schemeClr val="tx1"/>
                </a:solidFill>
                <a:latin typeface="+mn-lt"/>
              </a:rPr>
              <a:t> trendanalyse</a:t>
            </a:r>
          </a:p>
          <a:p>
            <a:pPr marL="457200" indent="-457200">
              <a:buFont typeface="+mj-lt"/>
              <a:buAutoNum type="arabicPeriod"/>
            </a:pPr>
            <a:endParaRPr lang="nl-NL" dirty="0"/>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14</a:t>
            </a:fld>
            <a:endParaRPr lang="nl-NL" dirty="0"/>
          </a:p>
        </p:txBody>
      </p:sp>
      <p:pic>
        <p:nvPicPr>
          <p:cNvPr id="5" name="Afbeelding 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7509446" y="3140968"/>
            <a:ext cx="1008000" cy="86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Afbeelding 5"/>
          <p:cNvPicPr preferRelativeResize="0">
            <a:picLocks/>
          </p:cNvPicPr>
          <p:nvPr/>
        </p:nvPicPr>
        <p:blipFill rotWithShape="1">
          <a:blip r:embed="rId3" cstate="print">
            <a:extLst>
              <a:ext uri="{28A0092B-C50C-407E-A947-70E740481C1C}">
                <a14:useLocalDpi xmlns:a14="http://schemas.microsoft.com/office/drawing/2010/main" val="0"/>
              </a:ext>
            </a:extLst>
          </a:blip>
          <a:srcRect l="-1" r="7261"/>
          <a:stretch/>
        </p:blipFill>
        <p:spPr>
          <a:xfrm>
            <a:off x="7506000" y="4481952"/>
            <a:ext cx="1008000" cy="82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Afbeelding 6"/>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7510175" y="1566000"/>
            <a:ext cx="1008000" cy="82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2708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98480" cy="755999"/>
          </a:xfrm>
        </p:spPr>
        <p:txBody>
          <a:bodyPr/>
          <a:lstStyle/>
          <a:p>
            <a:r>
              <a:rPr lang="nl-NL" dirty="0" smtClean="0"/>
              <a:t>Walhalla voor ouderen?</a:t>
            </a:r>
            <a:endParaRPr lang="nl-NL" dirty="0"/>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15</a:t>
            </a:fld>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435576292"/>
              </p:ext>
            </p:extLst>
          </p:nvPr>
        </p:nvGraphicFramePr>
        <p:xfrm>
          <a:off x="323528" y="1484784"/>
          <a:ext cx="8064896" cy="521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al 7"/>
          <p:cNvSpPr/>
          <p:nvPr/>
        </p:nvSpPr>
        <p:spPr>
          <a:xfrm>
            <a:off x="2555776" y="1322700"/>
            <a:ext cx="1224136" cy="117019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nl-NL" sz="1100" dirty="0" smtClean="0"/>
              <a:t>Vermogenspositie</a:t>
            </a:r>
            <a:endParaRPr lang="nl-NL" sz="1100" dirty="0"/>
          </a:p>
        </p:txBody>
      </p:sp>
      <p:sp>
        <p:nvSpPr>
          <p:cNvPr id="9" name="Ovaal 8"/>
          <p:cNvSpPr/>
          <p:nvPr/>
        </p:nvSpPr>
        <p:spPr>
          <a:xfrm>
            <a:off x="5004048" y="1322700"/>
            <a:ext cx="1224136" cy="117019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nl-NL" sz="1100" dirty="0" smtClean="0"/>
              <a:t>Kenmerken</a:t>
            </a:r>
            <a:endParaRPr lang="nl-NL" sz="1100" dirty="0"/>
          </a:p>
        </p:txBody>
      </p:sp>
      <p:pic>
        <p:nvPicPr>
          <p:cNvPr id="5" name="Afbeelding 4"/>
          <p:cNvPicPr>
            <a:picLocks noChangeAspect="1"/>
          </p:cNvPicPr>
          <p:nvPr/>
        </p:nvPicPr>
        <p:blipFill>
          <a:blip r:embed="rId7"/>
          <a:stretch>
            <a:fillRect/>
          </a:stretch>
        </p:blipFill>
        <p:spPr>
          <a:xfrm>
            <a:off x="7308304" y="1322700"/>
            <a:ext cx="1194920" cy="1012024"/>
          </a:xfrm>
          <a:prstGeom prst="rect">
            <a:avLst/>
          </a:prstGeom>
        </p:spPr>
      </p:pic>
    </p:spTree>
    <p:extLst>
      <p:ext uri="{BB962C8B-B14F-4D97-AF65-F5344CB8AC3E}">
        <p14:creationId xmlns:p14="http://schemas.microsoft.com/office/powerpoint/2010/main" val="108717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Krimpgebied als walhalla voor ouderen?</a:t>
            </a:r>
            <a:br>
              <a:rPr lang="nl-NL" dirty="0"/>
            </a:br>
            <a:endParaRPr lang="nl-NL" dirty="0"/>
          </a:p>
        </p:txBody>
      </p:sp>
      <p:pic>
        <p:nvPicPr>
          <p:cNvPr id="6" name="Tijdelijke aanduiding voor inhoud 5"/>
          <p:cNvPicPr>
            <a:picLocks noGrp="1" noChangeAspect="1"/>
          </p:cNvPicPr>
          <p:nvPr>
            <p:ph idx="1"/>
          </p:nvPr>
        </p:nvPicPr>
        <p:blipFill>
          <a:blip r:embed="rId3"/>
          <a:stretch>
            <a:fillRect/>
          </a:stretch>
        </p:blipFill>
        <p:spPr>
          <a:xfrm>
            <a:off x="7668344" y="1268760"/>
            <a:ext cx="1012024" cy="829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jdelijke aanduiding voor dianummer 3"/>
          <p:cNvSpPr>
            <a:spLocks noGrp="1"/>
          </p:cNvSpPr>
          <p:nvPr>
            <p:ph type="sldNum" sz="quarter" idx="12"/>
          </p:nvPr>
        </p:nvSpPr>
        <p:spPr/>
        <p:txBody>
          <a:bodyPr/>
          <a:lstStyle/>
          <a:p>
            <a:fld id="{845CA951-4815-4987-9CD6-BB5D6648C0B5}" type="slidenum">
              <a:rPr lang="nl-NL" smtClean="0"/>
              <a:pPr/>
              <a:t>16</a:t>
            </a:fld>
            <a:endParaRPr lang="nl-NL" dirty="0"/>
          </a:p>
        </p:txBody>
      </p:sp>
      <p:sp>
        <p:nvSpPr>
          <p:cNvPr id="10" name="Rechthoek 9"/>
          <p:cNvSpPr/>
          <p:nvPr/>
        </p:nvSpPr>
        <p:spPr>
          <a:xfrm>
            <a:off x="5788894" y="5078794"/>
            <a:ext cx="308098" cy="830997"/>
          </a:xfrm>
          <a:prstGeom prst="rect">
            <a:avLst/>
          </a:prstGeom>
        </p:spPr>
        <p:txBody>
          <a:bodyPr wrap="none">
            <a:spAutoFit/>
          </a:bodyPr>
          <a:lstStyle/>
          <a:p>
            <a:r>
              <a:rPr lang="nl-NL" sz="4800" dirty="0" smtClean="0">
                <a:solidFill>
                  <a:schemeClr val="accent6"/>
                </a:solidFill>
              </a:rPr>
              <a:t> </a:t>
            </a:r>
            <a:endParaRPr lang="nl-NL" sz="4800" dirty="0">
              <a:solidFill>
                <a:schemeClr val="accent6"/>
              </a:solidFill>
            </a:endParaRPr>
          </a:p>
        </p:txBody>
      </p:sp>
      <p:sp>
        <p:nvSpPr>
          <p:cNvPr id="11" name="Tekstvak 10"/>
          <p:cNvSpPr txBox="1"/>
          <p:nvPr/>
        </p:nvSpPr>
        <p:spPr>
          <a:xfrm>
            <a:off x="4277904" y="3887125"/>
            <a:ext cx="4174109" cy="1191816"/>
          </a:xfrm>
          <a:prstGeom prst="roundRect">
            <a:avLst/>
          </a:prstGeom>
          <a:noFill/>
          <a:ln>
            <a:solidFill>
              <a:schemeClr val="tx1"/>
            </a:solidFill>
          </a:ln>
        </p:spPr>
        <p:txBody>
          <a:bodyPr wrap="square" rtlCol="0">
            <a:spAutoFit/>
          </a:bodyPr>
          <a:lstStyle/>
          <a:p>
            <a:r>
              <a:rPr lang="nl-NL" dirty="0" smtClean="0"/>
              <a:t>Leeftijd van particuliere eigenaren en bewoners</a:t>
            </a:r>
          </a:p>
          <a:p>
            <a:pPr marL="285750" lvl="2" indent="-285750">
              <a:buFont typeface="Arial" panose="020B0604020202020204" pitchFamily="34" charset="0"/>
              <a:buChar char="•"/>
            </a:pPr>
            <a:r>
              <a:rPr lang="nl-NL" sz="1400" dirty="0"/>
              <a:t>Tijdelijke bewoners (asielcentra, </a:t>
            </a:r>
            <a:r>
              <a:rPr lang="nl-NL" sz="1400" dirty="0" smtClean="0"/>
              <a:t>seizoenarbeiders)</a:t>
            </a:r>
            <a:endParaRPr lang="nl-NL" sz="1400" dirty="0"/>
          </a:p>
        </p:txBody>
      </p:sp>
      <p:sp>
        <p:nvSpPr>
          <p:cNvPr id="12" name="Tekstvak 11"/>
          <p:cNvSpPr txBox="1"/>
          <p:nvPr/>
        </p:nvSpPr>
        <p:spPr>
          <a:xfrm>
            <a:off x="193964" y="1340768"/>
            <a:ext cx="4028003" cy="1683795"/>
          </a:xfrm>
          <a:prstGeom prst="roundRect">
            <a:avLst/>
          </a:prstGeom>
          <a:noFill/>
          <a:ln>
            <a:solidFill>
              <a:schemeClr val="tx1"/>
            </a:solidFill>
          </a:ln>
        </p:spPr>
        <p:txBody>
          <a:bodyPr wrap="none" rtlCol="0">
            <a:spAutoFit/>
          </a:bodyPr>
          <a:lstStyle/>
          <a:p>
            <a:r>
              <a:rPr lang="nl-NL" dirty="0" smtClean="0"/>
              <a:t>Inzicht woningvoorraad koop/huur</a:t>
            </a:r>
          </a:p>
          <a:p>
            <a:pPr marL="285750" lvl="2" indent="-285750">
              <a:lnSpc>
                <a:spcPct val="107000"/>
              </a:lnSpc>
              <a:buFont typeface="Arial" panose="020B0604020202020204" pitchFamily="34" charset="0"/>
              <a:buChar char="•"/>
            </a:pPr>
            <a:r>
              <a:rPr lang="nl-NL" sz="1400" dirty="0"/>
              <a:t>Woonduur</a:t>
            </a:r>
          </a:p>
          <a:p>
            <a:pPr marL="285750" lvl="2" indent="-285750">
              <a:lnSpc>
                <a:spcPct val="107000"/>
              </a:lnSpc>
              <a:buFont typeface="Arial" panose="020B0604020202020204" pitchFamily="34" charset="0"/>
              <a:buChar char="•"/>
            </a:pPr>
            <a:r>
              <a:rPr lang="nl-NL" sz="1400" dirty="0"/>
              <a:t>Kwaliteit van de woningen</a:t>
            </a:r>
          </a:p>
          <a:p>
            <a:pPr marL="742950" lvl="3" indent="-285750">
              <a:lnSpc>
                <a:spcPct val="107000"/>
              </a:lnSpc>
              <a:buFont typeface="Arial" panose="020B0604020202020204" pitchFamily="34" charset="0"/>
              <a:buChar char="•"/>
            </a:pPr>
            <a:r>
              <a:rPr lang="nl-NL" sz="1400" dirty="0"/>
              <a:t>Woningtype, omvang, bouwjaar	</a:t>
            </a:r>
          </a:p>
          <a:p>
            <a:pPr marL="742950" lvl="3" indent="-285750">
              <a:lnSpc>
                <a:spcPct val="107000"/>
              </a:lnSpc>
              <a:buFont typeface="Arial" panose="020B0604020202020204" pitchFamily="34" charset="0"/>
              <a:buChar char="•"/>
            </a:pPr>
            <a:r>
              <a:rPr lang="nl-NL" sz="1400" dirty="0"/>
              <a:t>Duurzaamheid</a:t>
            </a:r>
          </a:p>
          <a:p>
            <a:pPr marL="742950" lvl="3" indent="-285750">
              <a:lnSpc>
                <a:spcPct val="107000"/>
              </a:lnSpc>
              <a:buFont typeface="Arial" panose="020B0604020202020204" pitchFamily="34" charset="0"/>
              <a:buChar char="•"/>
            </a:pPr>
            <a:r>
              <a:rPr lang="nl-NL" sz="1400" dirty="0"/>
              <a:t>Staat van </a:t>
            </a:r>
            <a:r>
              <a:rPr lang="nl-NL" sz="1400" dirty="0" smtClean="0"/>
              <a:t>onderhoud</a:t>
            </a:r>
            <a:endParaRPr lang="nl-NL" dirty="0"/>
          </a:p>
        </p:txBody>
      </p:sp>
      <p:sp>
        <p:nvSpPr>
          <p:cNvPr id="13" name="Tekstvak 12"/>
          <p:cNvSpPr txBox="1"/>
          <p:nvPr/>
        </p:nvSpPr>
        <p:spPr>
          <a:xfrm>
            <a:off x="193964" y="5468649"/>
            <a:ext cx="3960000" cy="408623"/>
          </a:xfrm>
          <a:prstGeom prst="roundRect">
            <a:avLst/>
          </a:prstGeom>
          <a:noFill/>
          <a:ln>
            <a:solidFill>
              <a:schemeClr val="tx1"/>
            </a:solidFill>
          </a:ln>
        </p:spPr>
        <p:txBody>
          <a:bodyPr wrap="square" rtlCol="0">
            <a:spAutoFit/>
          </a:bodyPr>
          <a:lstStyle/>
          <a:p>
            <a:r>
              <a:rPr lang="nl-NL" dirty="0" smtClean="0"/>
              <a:t>Inzicht in huishoudensgrootte</a:t>
            </a:r>
            <a:endParaRPr lang="nl-NL" dirty="0"/>
          </a:p>
        </p:txBody>
      </p:sp>
      <p:sp>
        <p:nvSpPr>
          <p:cNvPr id="14" name="Tekstvak 13"/>
          <p:cNvSpPr txBox="1"/>
          <p:nvPr/>
        </p:nvSpPr>
        <p:spPr>
          <a:xfrm>
            <a:off x="4277904" y="1340768"/>
            <a:ext cx="3021981" cy="1173726"/>
          </a:xfrm>
          <a:prstGeom prst="roundRect">
            <a:avLst/>
          </a:prstGeom>
          <a:noFill/>
          <a:ln>
            <a:solidFill>
              <a:schemeClr val="tx1"/>
            </a:solidFill>
          </a:ln>
        </p:spPr>
        <p:txBody>
          <a:bodyPr wrap="square" rtlCol="0">
            <a:spAutoFit/>
          </a:bodyPr>
          <a:lstStyle/>
          <a:p>
            <a:r>
              <a:rPr lang="nl-NL" dirty="0" smtClean="0"/>
              <a:t>Inzicht in voorzieningen</a:t>
            </a:r>
          </a:p>
          <a:p>
            <a:pPr marL="285750" lvl="2" indent="-285750">
              <a:lnSpc>
                <a:spcPct val="107000"/>
              </a:lnSpc>
              <a:buFont typeface="Arial" panose="020B0604020202020204" pitchFamily="34" charset="0"/>
              <a:buChar char="•"/>
            </a:pPr>
            <a:r>
              <a:rPr lang="nl-NL" sz="1400" dirty="0"/>
              <a:t>Zorg</a:t>
            </a:r>
          </a:p>
          <a:p>
            <a:pPr marL="285750" lvl="2" indent="-285750">
              <a:lnSpc>
                <a:spcPct val="107000"/>
              </a:lnSpc>
              <a:buFont typeface="Arial" panose="020B0604020202020204" pitchFamily="34" charset="0"/>
              <a:buChar char="•"/>
            </a:pPr>
            <a:r>
              <a:rPr lang="nl-NL" sz="1400" dirty="0"/>
              <a:t>Cultuur</a:t>
            </a:r>
          </a:p>
          <a:p>
            <a:pPr marL="285750" lvl="2" indent="-285750">
              <a:lnSpc>
                <a:spcPct val="107000"/>
              </a:lnSpc>
              <a:buFont typeface="Arial" panose="020B0604020202020204" pitchFamily="34" charset="0"/>
              <a:buChar char="•"/>
            </a:pPr>
            <a:r>
              <a:rPr lang="nl-NL" sz="1400" dirty="0"/>
              <a:t>Sport </a:t>
            </a:r>
            <a:r>
              <a:rPr lang="nl-NL" sz="1400" dirty="0" smtClean="0"/>
              <a:t>recreatie</a:t>
            </a:r>
            <a:endParaRPr lang="nl-NL" sz="1400" dirty="0"/>
          </a:p>
        </p:txBody>
      </p:sp>
      <p:sp>
        <p:nvSpPr>
          <p:cNvPr id="15" name="Tekstvak 14"/>
          <p:cNvSpPr txBox="1"/>
          <p:nvPr/>
        </p:nvSpPr>
        <p:spPr>
          <a:xfrm>
            <a:off x="4277904" y="2590981"/>
            <a:ext cx="4174109" cy="1268007"/>
          </a:xfrm>
          <a:prstGeom prst="roundRect">
            <a:avLst/>
          </a:prstGeom>
          <a:noFill/>
          <a:ln>
            <a:solidFill>
              <a:schemeClr val="tx1"/>
            </a:solidFill>
          </a:ln>
        </p:spPr>
        <p:txBody>
          <a:bodyPr wrap="square" rtlCol="0">
            <a:spAutoFit/>
          </a:bodyPr>
          <a:lstStyle/>
          <a:p>
            <a:pPr marL="0" lvl="2">
              <a:lnSpc>
                <a:spcPct val="107000"/>
              </a:lnSpc>
            </a:pPr>
            <a:r>
              <a:rPr lang="nl-NL" dirty="0"/>
              <a:t>Inzicht in vermogensposities (rijke versus arme ouderen) </a:t>
            </a:r>
          </a:p>
          <a:p>
            <a:pPr marL="285750" lvl="2" indent="-285750">
              <a:lnSpc>
                <a:spcPct val="107000"/>
              </a:lnSpc>
              <a:buFont typeface="Arial" panose="020B0604020202020204" pitchFamily="34" charset="0"/>
              <a:buChar char="•"/>
            </a:pPr>
            <a:r>
              <a:rPr lang="nl-NL" sz="1400" dirty="0"/>
              <a:t>Hypotheken (looptijd, aflossingen)</a:t>
            </a:r>
          </a:p>
          <a:p>
            <a:pPr marL="285750" lvl="2" indent="-285750">
              <a:lnSpc>
                <a:spcPct val="107000"/>
              </a:lnSpc>
              <a:buFont typeface="Arial" panose="020B0604020202020204" pitchFamily="34" charset="0"/>
              <a:buChar char="•"/>
            </a:pPr>
            <a:r>
              <a:rPr lang="nl-NL" sz="1400" dirty="0"/>
              <a:t>Overig </a:t>
            </a:r>
            <a:r>
              <a:rPr lang="nl-NL" sz="1400" dirty="0" smtClean="0"/>
              <a:t>bezit</a:t>
            </a:r>
            <a:endParaRPr lang="nl-NL" dirty="0"/>
          </a:p>
        </p:txBody>
      </p:sp>
      <p:sp>
        <p:nvSpPr>
          <p:cNvPr id="16" name="Tekstvak 15"/>
          <p:cNvSpPr txBox="1"/>
          <p:nvPr/>
        </p:nvSpPr>
        <p:spPr>
          <a:xfrm>
            <a:off x="193964" y="3125583"/>
            <a:ext cx="3960000" cy="2245296"/>
          </a:xfrm>
          <a:prstGeom prst="roundRect">
            <a:avLst/>
          </a:prstGeom>
          <a:noFill/>
          <a:ln>
            <a:solidFill>
              <a:schemeClr val="tx1"/>
            </a:solidFill>
          </a:ln>
        </p:spPr>
        <p:txBody>
          <a:bodyPr wrap="square" rtlCol="0">
            <a:spAutoFit/>
          </a:bodyPr>
          <a:lstStyle/>
          <a:p>
            <a:r>
              <a:rPr lang="nl-NL" dirty="0" smtClean="0"/>
              <a:t>Verhuizingen naar en uit gebied / (retour) migratie</a:t>
            </a:r>
          </a:p>
          <a:p>
            <a:pPr marL="228600" indent="-285750">
              <a:lnSpc>
                <a:spcPct val="107000"/>
              </a:lnSpc>
              <a:buFont typeface="Arial" panose="020B0604020202020204" pitchFamily="34" charset="0"/>
              <a:buChar char="•"/>
            </a:pPr>
            <a:r>
              <a:rPr lang="nl-NL" sz="1400" dirty="0"/>
              <a:t>Naar leeftijd</a:t>
            </a:r>
          </a:p>
          <a:p>
            <a:pPr marL="228600" indent="-285750">
              <a:lnSpc>
                <a:spcPct val="107000"/>
              </a:lnSpc>
              <a:buFont typeface="Arial" panose="020B0604020202020204" pitchFamily="34" charset="0"/>
              <a:buChar char="•"/>
            </a:pPr>
            <a:r>
              <a:rPr lang="nl-NL" sz="1400" dirty="0"/>
              <a:t>Sociale klasse </a:t>
            </a:r>
          </a:p>
          <a:p>
            <a:pPr marL="685800" lvl="1" indent="-285750">
              <a:lnSpc>
                <a:spcPct val="107000"/>
              </a:lnSpc>
              <a:buFont typeface="Arial" panose="020B0604020202020204" pitchFamily="34" charset="0"/>
              <a:buChar char="•"/>
            </a:pPr>
            <a:r>
              <a:rPr lang="nl-NL" sz="1400" dirty="0"/>
              <a:t>Opleiding</a:t>
            </a:r>
          </a:p>
          <a:p>
            <a:pPr marL="685800" lvl="1" indent="-285750">
              <a:lnSpc>
                <a:spcPct val="107000"/>
              </a:lnSpc>
              <a:buFont typeface="Arial" panose="020B0604020202020204" pitchFamily="34" charset="0"/>
              <a:buChar char="•"/>
            </a:pPr>
            <a:r>
              <a:rPr lang="nl-NL" sz="1400" dirty="0"/>
              <a:t>vermogenspositie</a:t>
            </a:r>
          </a:p>
          <a:p>
            <a:pPr marL="228600" indent="-285750">
              <a:lnSpc>
                <a:spcPct val="107000"/>
              </a:lnSpc>
              <a:spcAft>
                <a:spcPts val="800"/>
              </a:spcAft>
              <a:buFont typeface="Arial" panose="020B0604020202020204" pitchFamily="34" charset="0"/>
              <a:buChar char="•"/>
            </a:pPr>
            <a:r>
              <a:rPr lang="nl-NL" sz="1400" dirty="0"/>
              <a:t>Vraag: vertrekken jongeren inderdaad naar de stad om te studeren en blijven ze daar? </a:t>
            </a:r>
            <a:endParaRPr lang="nl-NL" dirty="0"/>
          </a:p>
        </p:txBody>
      </p:sp>
      <p:pic>
        <p:nvPicPr>
          <p:cNvPr id="17" name="Afbeelding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5275411"/>
            <a:ext cx="1268760" cy="126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0140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98480" cy="755999"/>
          </a:xfrm>
        </p:spPr>
        <p:txBody>
          <a:bodyPr/>
          <a:lstStyle/>
          <a:p>
            <a:r>
              <a:rPr lang="nl-NL" dirty="0"/>
              <a:t>Incourant vastgoed van de toekomst</a:t>
            </a:r>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17</a:t>
            </a:fld>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023212905"/>
              </p:ext>
            </p:extLst>
          </p:nvPr>
        </p:nvGraphicFramePr>
        <p:xfrm>
          <a:off x="323528" y="1484784"/>
          <a:ext cx="7776864" cy="501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Afbeelding 9"/>
          <p:cNvPicPr preferRelativeResize="0">
            <a:picLocks/>
          </p:cNvPicPr>
          <p:nvPr/>
        </p:nvPicPr>
        <p:blipFill rotWithShape="1">
          <a:blip r:embed="rId8" cstate="print">
            <a:extLst>
              <a:ext uri="{28A0092B-C50C-407E-A947-70E740481C1C}">
                <a14:useLocalDpi xmlns:a14="http://schemas.microsoft.com/office/drawing/2010/main" val="0"/>
              </a:ext>
            </a:extLst>
          </a:blip>
          <a:srcRect l="-1" r="7261"/>
          <a:stretch/>
        </p:blipFill>
        <p:spPr>
          <a:xfrm>
            <a:off x="7488492" y="1402888"/>
            <a:ext cx="1008000" cy="82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4745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Incourant vastgoed van de toekomst</a:t>
            </a:r>
            <a:br>
              <a:rPr lang="nl-NL" dirty="0"/>
            </a:br>
            <a:endParaRPr lang="nl-NL" dirty="0"/>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18</a:t>
            </a:fld>
            <a:endParaRPr lang="nl-NL" dirty="0"/>
          </a:p>
        </p:txBody>
      </p:sp>
      <p:pic>
        <p:nvPicPr>
          <p:cNvPr id="5" name="Afbeelding 4"/>
          <p:cNvPicPr preferRelativeResize="0">
            <a:picLocks/>
          </p:cNvPicPr>
          <p:nvPr/>
        </p:nvPicPr>
        <p:blipFill rotWithShape="1">
          <a:blip r:embed="rId3" cstate="print">
            <a:extLst>
              <a:ext uri="{28A0092B-C50C-407E-A947-70E740481C1C}">
                <a14:useLocalDpi xmlns:a14="http://schemas.microsoft.com/office/drawing/2010/main" val="0"/>
              </a:ext>
            </a:extLst>
          </a:blip>
          <a:srcRect l="-1" r="7261"/>
          <a:stretch/>
        </p:blipFill>
        <p:spPr>
          <a:xfrm>
            <a:off x="7506000" y="1566000"/>
            <a:ext cx="1008000" cy="82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kstvak 10"/>
          <p:cNvSpPr txBox="1"/>
          <p:nvPr/>
        </p:nvSpPr>
        <p:spPr>
          <a:xfrm>
            <a:off x="575999" y="1703418"/>
            <a:ext cx="3492000" cy="646986"/>
          </a:xfrm>
          <a:prstGeom prst="roundRect">
            <a:avLst/>
          </a:prstGeom>
          <a:noFill/>
          <a:ln>
            <a:solidFill>
              <a:schemeClr val="tx1"/>
            </a:solidFill>
          </a:ln>
        </p:spPr>
        <p:txBody>
          <a:bodyPr wrap="square" rtlCol="0">
            <a:spAutoFit/>
          </a:bodyPr>
          <a:lstStyle/>
          <a:p>
            <a:r>
              <a:rPr lang="nl-NL" dirty="0" smtClean="0"/>
              <a:t>Koopsomontwikkeling vastgoed</a:t>
            </a:r>
          </a:p>
          <a:p>
            <a:pPr marL="285750" lvl="2" indent="-285750">
              <a:buFont typeface="Arial" panose="020B0604020202020204" pitchFamily="34" charset="0"/>
              <a:buChar char="•"/>
            </a:pPr>
            <a:r>
              <a:rPr lang="nl-NL" sz="1400" dirty="0"/>
              <a:t>Waar zit </a:t>
            </a:r>
            <a:r>
              <a:rPr lang="nl-NL" sz="1400" dirty="0" smtClean="0"/>
              <a:t>prijsdaling</a:t>
            </a:r>
            <a:endParaRPr lang="nl-NL" dirty="0"/>
          </a:p>
        </p:txBody>
      </p:sp>
      <p:sp>
        <p:nvSpPr>
          <p:cNvPr id="12" name="Tekstvak 11"/>
          <p:cNvSpPr txBox="1"/>
          <p:nvPr/>
        </p:nvSpPr>
        <p:spPr>
          <a:xfrm>
            <a:off x="575999" y="2422628"/>
            <a:ext cx="3492000" cy="646986"/>
          </a:xfrm>
          <a:prstGeom prst="roundRect">
            <a:avLst/>
          </a:prstGeom>
          <a:noFill/>
          <a:ln>
            <a:solidFill>
              <a:schemeClr val="tx1"/>
            </a:solidFill>
          </a:ln>
        </p:spPr>
        <p:txBody>
          <a:bodyPr wrap="square" rtlCol="0">
            <a:spAutoFit/>
          </a:bodyPr>
          <a:lstStyle/>
          <a:p>
            <a:r>
              <a:rPr lang="nl-NL" dirty="0" smtClean="0"/>
              <a:t>Hypotheekgegevens</a:t>
            </a:r>
          </a:p>
          <a:p>
            <a:pPr marL="285750" lvl="2" indent="-285750">
              <a:buFont typeface="Arial" panose="020B0604020202020204" pitchFamily="34" charset="0"/>
              <a:buChar char="•"/>
            </a:pPr>
            <a:r>
              <a:rPr lang="nl-NL" sz="1400" dirty="0"/>
              <a:t>Waar staan woningen onder water</a:t>
            </a:r>
          </a:p>
        </p:txBody>
      </p:sp>
      <p:sp>
        <p:nvSpPr>
          <p:cNvPr id="13" name="Tekstvak 12"/>
          <p:cNvSpPr txBox="1"/>
          <p:nvPr/>
        </p:nvSpPr>
        <p:spPr>
          <a:xfrm>
            <a:off x="575999" y="3141838"/>
            <a:ext cx="3492000" cy="646986"/>
          </a:xfrm>
          <a:prstGeom prst="roundRect">
            <a:avLst/>
          </a:prstGeom>
          <a:noFill/>
          <a:ln>
            <a:solidFill>
              <a:schemeClr val="tx1"/>
            </a:solidFill>
          </a:ln>
        </p:spPr>
        <p:txBody>
          <a:bodyPr wrap="square" rtlCol="0">
            <a:spAutoFit/>
          </a:bodyPr>
          <a:lstStyle/>
          <a:p>
            <a:r>
              <a:rPr lang="nl-NL" dirty="0" smtClean="0"/>
              <a:t>Leeftijd eigenaar</a:t>
            </a:r>
          </a:p>
          <a:p>
            <a:pPr marL="285750" lvl="2" indent="-285750">
              <a:buFont typeface="Arial" panose="020B0604020202020204" pitchFamily="34" charset="0"/>
              <a:buChar char="•"/>
            </a:pPr>
            <a:r>
              <a:rPr lang="nl-NL" sz="1400" dirty="0"/>
              <a:t>Waar wonen veel oude mensen</a:t>
            </a:r>
          </a:p>
        </p:txBody>
      </p:sp>
      <p:sp>
        <p:nvSpPr>
          <p:cNvPr id="14" name="Tekstvak 13"/>
          <p:cNvSpPr txBox="1"/>
          <p:nvPr/>
        </p:nvSpPr>
        <p:spPr>
          <a:xfrm>
            <a:off x="575999" y="3861048"/>
            <a:ext cx="3492000" cy="1600438"/>
          </a:xfrm>
          <a:prstGeom prst="roundRect">
            <a:avLst/>
          </a:prstGeom>
          <a:noFill/>
          <a:ln>
            <a:solidFill>
              <a:schemeClr val="tx1"/>
            </a:solidFill>
          </a:ln>
        </p:spPr>
        <p:txBody>
          <a:bodyPr wrap="none" rtlCol="0">
            <a:spAutoFit/>
          </a:bodyPr>
          <a:lstStyle/>
          <a:p>
            <a:r>
              <a:rPr lang="nl-NL" dirty="0" smtClean="0"/>
              <a:t>Leegstand</a:t>
            </a:r>
          </a:p>
          <a:p>
            <a:pPr marL="285750" lvl="2" indent="-285750">
              <a:buFont typeface="Arial" panose="020B0604020202020204" pitchFamily="34" charset="0"/>
              <a:buChar char="•"/>
            </a:pPr>
            <a:r>
              <a:rPr lang="nl-NL" sz="1400" dirty="0"/>
              <a:t>Kenmerken van panden die leegstaan</a:t>
            </a:r>
          </a:p>
          <a:p>
            <a:pPr marL="285750" lvl="2" indent="-285750">
              <a:buFont typeface="Arial" panose="020B0604020202020204" pitchFamily="34" charset="0"/>
              <a:buChar char="•"/>
            </a:pPr>
            <a:r>
              <a:rPr lang="nl-NL" sz="1400" dirty="0"/>
              <a:t>Locaties</a:t>
            </a:r>
          </a:p>
          <a:p>
            <a:pPr marL="285750" lvl="2" indent="-285750">
              <a:buFont typeface="Arial" panose="020B0604020202020204" pitchFamily="34" charset="0"/>
              <a:buChar char="•"/>
            </a:pPr>
            <a:r>
              <a:rPr lang="nl-NL" sz="1400" dirty="0"/>
              <a:t>Type woning (boerderijen?</a:t>
            </a:r>
          </a:p>
          <a:p>
            <a:pPr marL="285750" lvl="2" indent="-285750">
              <a:buFont typeface="Arial" panose="020B0604020202020204" pitchFamily="34" charset="0"/>
              <a:buChar char="•"/>
            </a:pPr>
            <a:r>
              <a:rPr lang="nl-NL" sz="1400" dirty="0"/>
              <a:t>Monumentale status</a:t>
            </a:r>
          </a:p>
          <a:p>
            <a:pPr marL="285750" lvl="2" indent="-285750">
              <a:buFont typeface="Arial" panose="020B0604020202020204" pitchFamily="34" charset="0"/>
              <a:buChar char="•"/>
            </a:pPr>
            <a:r>
              <a:rPr lang="nl-NL" sz="1400" dirty="0" smtClean="0"/>
              <a:t>bestemminsplannen</a:t>
            </a:r>
            <a:endParaRPr lang="nl-NL" dirty="0"/>
          </a:p>
        </p:txBody>
      </p:sp>
      <p:sp>
        <p:nvSpPr>
          <p:cNvPr id="15" name="Tekstvak 14"/>
          <p:cNvSpPr txBox="1"/>
          <p:nvPr/>
        </p:nvSpPr>
        <p:spPr>
          <a:xfrm>
            <a:off x="4251709" y="2362059"/>
            <a:ext cx="2878144" cy="646986"/>
          </a:xfrm>
          <a:prstGeom prst="roundRect">
            <a:avLst/>
          </a:prstGeom>
          <a:noFill/>
          <a:ln>
            <a:solidFill>
              <a:schemeClr val="tx1"/>
            </a:solidFill>
          </a:ln>
        </p:spPr>
        <p:txBody>
          <a:bodyPr wrap="none" rtlCol="0">
            <a:spAutoFit/>
          </a:bodyPr>
          <a:lstStyle/>
          <a:p>
            <a:r>
              <a:rPr lang="nl-NL" dirty="0" smtClean="0"/>
              <a:t>Wachttijden koopwoningen</a:t>
            </a:r>
          </a:p>
          <a:p>
            <a:pPr marL="285750" lvl="2" indent="-285750">
              <a:buFont typeface="Arial" panose="020B0604020202020204" pitchFamily="34" charset="0"/>
              <a:buChar char="•"/>
            </a:pPr>
            <a:r>
              <a:rPr lang="nl-NL" sz="1400" dirty="0"/>
              <a:t>zegt iets over </a:t>
            </a:r>
            <a:r>
              <a:rPr lang="nl-NL" sz="1400" dirty="0" smtClean="0"/>
              <a:t>aantrekkelijkheid</a:t>
            </a:r>
            <a:endParaRPr lang="nl-NL" dirty="0"/>
          </a:p>
        </p:txBody>
      </p:sp>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190943"/>
            <a:ext cx="1268760" cy="126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26725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98480" cy="755999"/>
          </a:xfrm>
        </p:spPr>
        <p:txBody>
          <a:bodyPr/>
          <a:lstStyle/>
          <a:p>
            <a:r>
              <a:rPr lang="nl-NL" sz="2800" dirty="0"/>
              <a:t>Krimpgebied als goed bereikbaar woongebied?</a:t>
            </a:r>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19</a:t>
            </a:fld>
            <a:endParaRPr lang="nl-NL" dirty="0"/>
          </a:p>
        </p:txBody>
      </p:sp>
      <p:grpSp>
        <p:nvGrpSpPr>
          <p:cNvPr id="20" name="Groep 19"/>
          <p:cNvGrpSpPr/>
          <p:nvPr/>
        </p:nvGrpSpPr>
        <p:grpSpPr>
          <a:xfrm>
            <a:off x="4862569" y="1268760"/>
            <a:ext cx="3885895" cy="5472608"/>
            <a:chOff x="4631028" y="1268760"/>
            <a:chExt cx="3885895" cy="5472608"/>
          </a:xfrm>
        </p:grpSpPr>
        <p:sp>
          <p:nvSpPr>
            <p:cNvPr id="5" name="Vrije vorm 4"/>
            <p:cNvSpPr/>
            <p:nvPr/>
          </p:nvSpPr>
          <p:spPr>
            <a:xfrm>
              <a:off x="4631028" y="2592274"/>
              <a:ext cx="2780768" cy="2780768"/>
            </a:xfrm>
            <a:custGeom>
              <a:avLst/>
              <a:gdLst>
                <a:gd name="connsiteX0" fmla="*/ 0 w 2780768"/>
                <a:gd name="connsiteY0" fmla="*/ 1390384 h 2780768"/>
                <a:gd name="connsiteX1" fmla="*/ 1390384 w 2780768"/>
                <a:gd name="connsiteY1" fmla="*/ 0 h 2780768"/>
                <a:gd name="connsiteX2" fmla="*/ 2780768 w 2780768"/>
                <a:gd name="connsiteY2" fmla="*/ 1390384 h 2780768"/>
                <a:gd name="connsiteX3" fmla="*/ 1390384 w 2780768"/>
                <a:gd name="connsiteY3" fmla="*/ 2780768 h 2780768"/>
                <a:gd name="connsiteX4" fmla="*/ 0 w 2780768"/>
                <a:gd name="connsiteY4" fmla="*/ 1390384 h 278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768" h="2780768">
                  <a:moveTo>
                    <a:pt x="0" y="1390384"/>
                  </a:moveTo>
                  <a:cubicBezTo>
                    <a:pt x="0" y="622496"/>
                    <a:pt x="622496" y="0"/>
                    <a:pt x="1390384" y="0"/>
                  </a:cubicBezTo>
                  <a:cubicBezTo>
                    <a:pt x="2158272" y="0"/>
                    <a:pt x="2780768" y="622496"/>
                    <a:pt x="2780768" y="1390384"/>
                  </a:cubicBezTo>
                  <a:cubicBezTo>
                    <a:pt x="2780768" y="2158272"/>
                    <a:pt x="2158272" y="2780768"/>
                    <a:pt x="1390384" y="2780768"/>
                  </a:cubicBezTo>
                  <a:cubicBezTo>
                    <a:pt x="622496" y="2780768"/>
                    <a:pt x="0" y="2158272"/>
                    <a:pt x="0" y="1390384"/>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469464" tIns="469464" rIns="469464" bIns="469464" numCol="1" spcCol="1270" anchor="ctr" anchorCtr="0">
              <a:noAutofit/>
            </a:bodyPr>
            <a:lstStyle/>
            <a:p>
              <a:pPr lvl="0" algn="ctr" defTabSz="2178050">
                <a:lnSpc>
                  <a:spcPct val="90000"/>
                </a:lnSpc>
                <a:spcBef>
                  <a:spcPct val="0"/>
                </a:spcBef>
                <a:spcAft>
                  <a:spcPct val="35000"/>
                </a:spcAft>
              </a:pPr>
              <a:r>
                <a:rPr lang="nl-NL" sz="4400" kern="1200" dirty="0" smtClean="0"/>
                <a:t>Wonen</a:t>
              </a:r>
              <a:endParaRPr lang="nl-NL" sz="4400" kern="1200" dirty="0"/>
            </a:p>
          </p:txBody>
        </p:sp>
        <p:sp>
          <p:nvSpPr>
            <p:cNvPr id="8" name="Vrije vorm 7"/>
            <p:cNvSpPr/>
            <p:nvPr/>
          </p:nvSpPr>
          <p:spPr>
            <a:xfrm>
              <a:off x="5165075" y="1268760"/>
              <a:ext cx="1712675" cy="1696616"/>
            </a:xfrm>
            <a:custGeom>
              <a:avLst/>
              <a:gdLst>
                <a:gd name="connsiteX0" fmla="*/ 0 w 1712675"/>
                <a:gd name="connsiteY0" fmla="*/ 848308 h 1696616"/>
                <a:gd name="connsiteX1" fmla="*/ 856338 w 1712675"/>
                <a:gd name="connsiteY1" fmla="*/ 0 h 1696616"/>
                <a:gd name="connsiteX2" fmla="*/ 1712676 w 1712675"/>
                <a:gd name="connsiteY2" fmla="*/ 848308 h 1696616"/>
                <a:gd name="connsiteX3" fmla="*/ 856338 w 1712675"/>
                <a:gd name="connsiteY3" fmla="*/ 1696616 h 1696616"/>
                <a:gd name="connsiteX4" fmla="*/ 0 w 1712675"/>
                <a:gd name="connsiteY4" fmla="*/ 848308 h 169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75" h="1696616">
                  <a:moveTo>
                    <a:pt x="0" y="848308"/>
                  </a:moveTo>
                  <a:cubicBezTo>
                    <a:pt x="0" y="379800"/>
                    <a:pt x="383396" y="0"/>
                    <a:pt x="856338" y="0"/>
                  </a:cubicBezTo>
                  <a:cubicBezTo>
                    <a:pt x="1329280" y="0"/>
                    <a:pt x="1712676" y="379800"/>
                    <a:pt x="1712676" y="848308"/>
                  </a:cubicBezTo>
                  <a:cubicBezTo>
                    <a:pt x="1712676" y="1316816"/>
                    <a:pt x="1329280" y="1696616"/>
                    <a:pt x="856338" y="1696616"/>
                  </a:cubicBezTo>
                  <a:cubicBezTo>
                    <a:pt x="383396" y="1696616"/>
                    <a:pt x="0" y="1316816"/>
                    <a:pt x="0" y="848308"/>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4785" tIns="262434" rIns="264785" bIns="262434" numCol="1" spcCol="1270" anchor="ctr" anchorCtr="0">
              <a:noAutofit/>
            </a:bodyPr>
            <a:lstStyle/>
            <a:p>
              <a:pPr lvl="0" algn="ctr" defTabSz="488950">
                <a:lnSpc>
                  <a:spcPct val="90000"/>
                </a:lnSpc>
                <a:spcBef>
                  <a:spcPct val="0"/>
                </a:spcBef>
                <a:spcAft>
                  <a:spcPct val="35000"/>
                </a:spcAft>
              </a:pPr>
              <a:r>
                <a:rPr lang="nl-NL" sz="1100" kern="1200" dirty="0" smtClean="0"/>
                <a:t>Verhuizingen</a:t>
              </a:r>
              <a:endParaRPr lang="nl-NL" sz="1100" kern="1200" dirty="0"/>
            </a:p>
          </p:txBody>
        </p:sp>
        <p:sp>
          <p:nvSpPr>
            <p:cNvPr id="9" name="Vrije vorm 8"/>
            <p:cNvSpPr/>
            <p:nvPr/>
          </p:nvSpPr>
          <p:spPr>
            <a:xfrm>
              <a:off x="6804248" y="4036640"/>
              <a:ext cx="1712675" cy="1696616"/>
            </a:xfrm>
            <a:custGeom>
              <a:avLst/>
              <a:gdLst>
                <a:gd name="connsiteX0" fmla="*/ 0 w 1712675"/>
                <a:gd name="connsiteY0" fmla="*/ 848308 h 1696616"/>
                <a:gd name="connsiteX1" fmla="*/ 856338 w 1712675"/>
                <a:gd name="connsiteY1" fmla="*/ 0 h 1696616"/>
                <a:gd name="connsiteX2" fmla="*/ 1712676 w 1712675"/>
                <a:gd name="connsiteY2" fmla="*/ 848308 h 1696616"/>
                <a:gd name="connsiteX3" fmla="*/ 856338 w 1712675"/>
                <a:gd name="connsiteY3" fmla="*/ 1696616 h 1696616"/>
                <a:gd name="connsiteX4" fmla="*/ 0 w 1712675"/>
                <a:gd name="connsiteY4" fmla="*/ 848308 h 169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75" h="1696616">
                  <a:moveTo>
                    <a:pt x="0" y="848308"/>
                  </a:moveTo>
                  <a:cubicBezTo>
                    <a:pt x="0" y="379800"/>
                    <a:pt x="383396" y="0"/>
                    <a:pt x="856338" y="0"/>
                  </a:cubicBezTo>
                  <a:cubicBezTo>
                    <a:pt x="1329280" y="0"/>
                    <a:pt x="1712676" y="379800"/>
                    <a:pt x="1712676" y="848308"/>
                  </a:cubicBezTo>
                  <a:cubicBezTo>
                    <a:pt x="1712676" y="1316816"/>
                    <a:pt x="1329280" y="1696616"/>
                    <a:pt x="856338" y="1696616"/>
                  </a:cubicBezTo>
                  <a:cubicBezTo>
                    <a:pt x="383396" y="1696616"/>
                    <a:pt x="0" y="1316816"/>
                    <a:pt x="0" y="848308"/>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4785" tIns="262434" rIns="264785" bIns="262434" numCol="1" spcCol="1270" anchor="ctr" anchorCtr="0">
              <a:noAutofit/>
            </a:bodyPr>
            <a:lstStyle/>
            <a:p>
              <a:pPr lvl="0" algn="ctr" defTabSz="488950">
                <a:lnSpc>
                  <a:spcPct val="90000"/>
                </a:lnSpc>
                <a:spcBef>
                  <a:spcPct val="0"/>
                </a:spcBef>
                <a:spcAft>
                  <a:spcPct val="35000"/>
                </a:spcAft>
              </a:pPr>
              <a:r>
                <a:rPr lang="nl-NL" sz="1100" kern="1200" dirty="0" smtClean="0"/>
                <a:t>Demografie</a:t>
              </a:r>
              <a:endParaRPr lang="nl-NL" sz="1100" kern="1200" dirty="0"/>
            </a:p>
          </p:txBody>
        </p:sp>
        <p:sp>
          <p:nvSpPr>
            <p:cNvPr id="11" name="Vrije vorm 10"/>
            <p:cNvSpPr/>
            <p:nvPr/>
          </p:nvSpPr>
          <p:spPr>
            <a:xfrm>
              <a:off x="5235589" y="5044752"/>
              <a:ext cx="1712675" cy="1696616"/>
            </a:xfrm>
            <a:custGeom>
              <a:avLst/>
              <a:gdLst>
                <a:gd name="connsiteX0" fmla="*/ 0 w 1712675"/>
                <a:gd name="connsiteY0" fmla="*/ 848308 h 1696616"/>
                <a:gd name="connsiteX1" fmla="*/ 856338 w 1712675"/>
                <a:gd name="connsiteY1" fmla="*/ 0 h 1696616"/>
                <a:gd name="connsiteX2" fmla="*/ 1712676 w 1712675"/>
                <a:gd name="connsiteY2" fmla="*/ 848308 h 1696616"/>
                <a:gd name="connsiteX3" fmla="*/ 856338 w 1712675"/>
                <a:gd name="connsiteY3" fmla="*/ 1696616 h 1696616"/>
                <a:gd name="connsiteX4" fmla="*/ 0 w 1712675"/>
                <a:gd name="connsiteY4" fmla="*/ 848308 h 169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75" h="1696616">
                  <a:moveTo>
                    <a:pt x="0" y="848308"/>
                  </a:moveTo>
                  <a:cubicBezTo>
                    <a:pt x="0" y="379800"/>
                    <a:pt x="383396" y="0"/>
                    <a:pt x="856338" y="0"/>
                  </a:cubicBezTo>
                  <a:cubicBezTo>
                    <a:pt x="1329280" y="0"/>
                    <a:pt x="1712676" y="379800"/>
                    <a:pt x="1712676" y="848308"/>
                  </a:cubicBezTo>
                  <a:cubicBezTo>
                    <a:pt x="1712676" y="1316816"/>
                    <a:pt x="1329280" y="1696616"/>
                    <a:pt x="856338" y="1696616"/>
                  </a:cubicBezTo>
                  <a:cubicBezTo>
                    <a:pt x="383396" y="1696616"/>
                    <a:pt x="0" y="1316816"/>
                    <a:pt x="0" y="848308"/>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4785" tIns="262434" rIns="264785" bIns="262434" numCol="1" spcCol="1270" anchor="ctr" anchorCtr="0">
              <a:noAutofit/>
            </a:bodyPr>
            <a:lstStyle/>
            <a:p>
              <a:pPr lvl="0" algn="ctr" defTabSz="488950">
                <a:lnSpc>
                  <a:spcPct val="90000"/>
                </a:lnSpc>
                <a:spcBef>
                  <a:spcPct val="0"/>
                </a:spcBef>
                <a:spcAft>
                  <a:spcPct val="35000"/>
                </a:spcAft>
              </a:pPr>
              <a:r>
                <a:rPr lang="nl-NL" sz="1100" kern="1200" dirty="0" smtClean="0"/>
                <a:t>Woonmilieu</a:t>
              </a:r>
              <a:endParaRPr lang="nl-NL" sz="1100" kern="1200" dirty="0"/>
            </a:p>
          </p:txBody>
        </p:sp>
        <p:sp>
          <p:nvSpPr>
            <p:cNvPr id="12" name="Vrije vorm 11"/>
            <p:cNvSpPr/>
            <p:nvPr/>
          </p:nvSpPr>
          <p:spPr>
            <a:xfrm>
              <a:off x="6747757" y="2236440"/>
              <a:ext cx="1712675" cy="1696616"/>
            </a:xfrm>
            <a:custGeom>
              <a:avLst/>
              <a:gdLst>
                <a:gd name="connsiteX0" fmla="*/ 0 w 1712675"/>
                <a:gd name="connsiteY0" fmla="*/ 848308 h 1696616"/>
                <a:gd name="connsiteX1" fmla="*/ 856338 w 1712675"/>
                <a:gd name="connsiteY1" fmla="*/ 0 h 1696616"/>
                <a:gd name="connsiteX2" fmla="*/ 1712676 w 1712675"/>
                <a:gd name="connsiteY2" fmla="*/ 848308 h 1696616"/>
                <a:gd name="connsiteX3" fmla="*/ 856338 w 1712675"/>
                <a:gd name="connsiteY3" fmla="*/ 1696616 h 1696616"/>
                <a:gd name="connsiteX4" fmla="*/ 0 w 1712675"/>
                <a:gd name="connsiteY4" fmla="*/ 848308 h 169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75" h="1696616">
                  <a:moveTo>
                    <a:pt x="0" y="848308"/>
                  </a:moveTo>
                  <a:cubicBezTo>
                    <a:pt x="0" y="379800"/>
                    <a:pt x="383396" y="0"/>
                    <a:pt x="856338" y="0"/>
                  </a:cubicBezTo>
                  <a:cubicBezTo>
                    <a:pt x="1329280" y="0"/>
                    <a:pt x="1712676" y="379800"/>
                    <a:pt x="1712676" y="848308"/>
                  </a:cubicBezTo>
                  <a:cubicBezTo>
                    <a:pt x="1712676" y="1316816"/>
                    <a:pt x="1329280" y="1696616"/>
                    <a:pt x="856338" y="1696616"/>
                  </a:cubicBezTo>
                  <a:cubicBezTo>
                    <a:pt x="383396" y="1696616"/>
                    <a:pt x="0" y="1316816"/>
                    <a:pt x="0" y="848308"/>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4785" tIns="262434" rIns="264785" bIns="262434" numCol="1" spcCol="1270" anchor="ctr" anchorCtr="0">
              <a:noAutofit/>
            </a:bodyPr>
            <a:lstStyle/>
            <a:p>
              <a:pPr lvl="0" algn="ctr" defTabSz="488950">
                <a:lnSpc>
                  <a:spcPct val="90000"/>
                </a:lnSpc>
                <a:spcBef>
                  <a:spcPct val="0"/>
                </a:spcBef>
                <a:spcAft>
                  <a:spcPct val="35000"/>
                </a:spcAft>
              </a:pPr>
              <a:r>
                <a:rPr lang="nl-NL" sz="1100" kern="1200" dirty="0" smtClean="0"/>
                <a:t>Vastgoed</a:t>
              </a:r>
              <a:endParaRPr lang="nl-NL" sz="1100" kern="1200" dirty="0"/>
            </a:p>
          </p:txBody>
        </p:sp>
      </p:grpSp>
      <p:pic>
        <p:nvPicPr>
          <p:cNvPr id="6" name="Afbeelding 5"/>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7596392" y="1340768"/>
            <a:ext cx="1008000" cy="86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9" name="Groep 18"/>
          <p:cNvGrpSpPr/>
          <p:nvPr/>
        </p:nvGrpSpPr>
        <p:grpSpPr>
          <a:xfrm>
            <a:off x="111076" y="1268760"/>
            <a:ext cx="3956868" cy="5472608"/>
            <a:chOff x="529894" y="1268760"/>
            <a:chExt cx="3956868" cy="5472608"/>
          </a:xfrm>
        </p:grpSpPr>
        <p:sp>
          <p:nvSpPr>
            <p:cNvPr id="14" name="Vrije vorm 13"/>
            <p:cNvSpPr/>
            <p:nvPr/>
          </p:nvSpPr>
          <p:spPr>
            <a:xfrm>
              <a:off x="1705994" y="2592274"/>
              <a:ext cx="2780768" cy="2780768"/>
            </a:xfrm>
            <a:custGeom>
              <a:avLst/>
              <a:gdLst>
                <a:gd name="connsiteX0" fmla="*/ 0 w 2780768"/>
                <a:gd name="connsiteY0" fmla="*/ 1390384 h 2780768"/>
                <a:gd name="connsiteX1" fmla="*/ 1390384 w 2780768"/>
                <a:gd name="connsiteY1" fmla="*/ 0 h 2780768"/>
                <a:gd name="connsiteX2" fmla="*/ 2780768 w 2780768"/>
                <a:gd name="connsiteY2" fmla="*/ 1390384 h 2780768"/>
                <a:gd name="connsiteX3" fmla="*/ 1390384 w 2780768"/>
                <a:gd name="connsiteY3" fmla="*/ 2780768 h 2780768"/>
                <a:gd name="connsiteX4" fmla="*/ 0 w 2780768"/>
                <a:gd name="connsiteY4" fmla="*/ 1390384 h 278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768" h="2780768">
                  <a:moveTo>
                    <a:pt x="0" y="1390384"/>
                  </a:moveTo>
                  <a:cubicBezTo>
                    <a:pt x="0" y="622496"/>
                    <a:pt x="622496" y="0"/>
                    <a:pt x="1390384" y="0"/>
                  </a:cubicBezTo>
                  <a:cubicBezTo>
                    <a:pt x="2158272" y="0"/>
                    <a:pt x="2780768" y="622496"/>
                    <a:pt x="2780768" y="1390384"/>
                  </a:cubicBezTo>
                  <a:cubicBezTo>
                    <a:pt x="2780768" y="2158272"/>
                    <a:pt x="2158272" y="2780768"/>
                    <a:pt x="1390384" y="2780768"/>
                  </a:cubicBezTo>
                  <a:cubicBezTo>
                    <a:pt x="622496" y="2780768"/>
                    <a:pt x="0" y="2158272"/>
                    <a:pt x="0" y="1390384"/>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469464" tIns="469464" rIns="469464" bIns="469464" numCol="1" spcCol="1270" anchor="ctr" anchorCtr="0">
              <a:noAutofit/>
            </a:bodyPr>
            <a:lstStyle/>
            <a:p>
              <a:pPr lvl="0" algn="ctr" defTabSz="2178050">
                <a:lnSpc>
                  <a:spcPct val="90000"/>
                </a:lnSpc>
                <a:spcBef>
                  <a:spcPct val="0"/>
                </a:spcBef>
                <a:spcAft>
                  <a:spcPct val="35000"/>
                </a:spcAft>
              </a:pPr>
              <a:r>
                <a:rPr lang="nl-NL" sz="4400" kern="1200" dirty="0" smtClean="0"/>
                <a:t>Werken</a:t>
              </a:r>
              <a:endParaRPr lang="nl-NL" sz="4400" kern="1200" dirty="0"/>
            </a:p>
          </p:txBody>
        </p:sp>
        <p:sp>
          <p:nvSpPr>
            <p:cNvPr id="15" name="Vrije vorm 14"/>
            <p:cNvSpPr/>
            <p:nvPr/>
          </p:nvSpPr>
          <p:spPr>
            <a:xfrm>
              <a:off x="2211253" y="1268760"/>
              <a:ext cx="1712675" cy="1696616"/>
            </a:xfrm>
            <a:custGeom>
              <a:avLst/>
              <a:gdLst>
                <a:gd name="connsiteX0" fmla="*/ 0 w 1712675"/>
                <a:gd name="connsiteY0" fmla="*/ 848308 h 1696616"/>
                <a:gd name="connsiteX1" fmla="*/ 856338 w 1712675"/>
                <a:gd name="connsiteY1" fmla="*/ 0 h 1696616"/>
                <a:gd name="connsiteX2" fmla="*/ 1712676 w 1712675"/>
                <a:gd name="connsiteY2" fmla="*/ 848308 h 1696616"/>
                <a:gd name="connsiteX3" fmla="*/ 856338 w 1712675"/>
                <a:gd name="connsiteY3" fmla="*/ 1696616 h 1696616"/>
                <a:gd name="connsiteX4" fmla="*/ 0 w 1712675"/>
                <a:gd name="connsiteY4" fmla="*/ 848308 h 169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75" h="1696616">
                  <a:moveTo>
                    <a:pt x="0" y="848308"/>
                  </a:moveTo>
                  <a:cubicBezTo>
                    <a:pt x="0" y="379800"/>
                    <a:pt x="383396" y="0"/>
                    <a:pt x="856338" y="0"/>
                  </a:cubicBezTo>
                  <a:cubicBezTo>
                    <a:pt x="1329280" y="0"/>
                    <a:pt x="1712676" y="379800"/>
                    <a:pt x="1712676" y="848308"/>
                  </a:cubicBezTo>
                  <a:cubicBezTo>
                    <a:pt x="1712676" y="1316816"/>
                    <a:pt x="1329280" y="1696616"/>
                    <a:pt x="856338" y="1696616"/>
                  </a:cubicBezTo>
                  <a:cubicBezTo>
                    <a:pt x="383396" y="1696616"/>
                    <a:pt x="0" y="1316816"/>
                    <a:pt x="0" y="848308"/>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4785" tIns="262434" rIns="264785" bIns="262434" numCol="1" spcCol="1270" anchor="ctr" anchorCtr="0">
              <a:noAutofit/>
            </a:bodyPr>
            <a:lstStyle/>
            <a:p>
              <a:pPr lvl="0" algn="ctr" defTabSz="488950">
                <a:lnSpc>
                  <a:spcPct val="90000"/>
                </a:lnSpc>
                <a:spcBef>
                  <a:spcPct val="0"/>
                </a:spcBef>
                <a:spcAft>
                  <a:spcPct val="35000"/>
                </a:spcAft>
              </a:pPr>
              <a:r>
                <a:rPr lang="nl-NL" sz="1100" kern="1200" dirty="0" smtClean="0"/>
                <a:t>Branche</a:t>
              </a:r>
              <a:endParaRPr lang="nl-NL" sz="1100" kern="1200" dirty="0"/>
            </a:p>
          </p:txBody>
        </p:sp>
        <p:sp>
          <p:nvSpPr>
            <p:cNvPr id="16" name="Vrije vorm 15"/>
            <p:cNvSpPr/>
            <p:nvPr/>
          </p:nvSpPr>
          <p:spPr>
            <a:xfrm>
              <a:off x="539552" y="2132856"/>
              <a:ext cx="1712675" cy="1696616"/>
            </a:xfrm>
            <a:custGeom>
              <a:avLst/>
              <a:gdLst>
                <a:gd name="connsiteX0" fmla="*/ 0 w 1712675"/>
                <a:gd name="connsiteY0" fmla="*/ 848308 h 1696616"/>
                <a:gd name="connsiteX1" fmla="*/ 856338 w 1712675"/>
                <a:gd name="connsiteY1" fmla="*/ 0 h 1696616"/>
                <a:gd name="connsiteX2" fmla="*/ 1712676 w 1712675"/>
                <a:gd name="connsiteY2" fmla="*/ 848308 h 1696616"/>
                <a:gd name="connsiteX3" fmla="*/ 856338 w 1712675"/>
                <a:gd name="connsiteY3" fmla="*/ 1696616 h 1696616"/>
                <a:gd name="connsiteX4" fmla="*/ 0 w 1712675"/>
                <a:gd name="connsiteY4" fmla="*/ 848308 h 169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75" h="1696616">
                  <a:moveTo>
                    <a:pt x="0" y="848308"/>
                  </a:moveTo>
                  <a:cubicBezTo>
                    <a:pt x="0" y="379800"/>
                    <a:pt x="383396" y="0"/>
                    <a:pt x="856338" y="0"/>
                  </a:cubicBezTo>
                  <a:cubicBezTo>
                    <a:pt x="1329280" y="0"/>
                    <a:pt x="1712676" y="379800"/>
                    <a:pt x="1712676" y="848308"/>
                  </a:cubicBezTo>
                  <a:cubicBezTo>
                    <a:pt x="1712676" y="1316816"/>
                    <a:pt x="1329280" y="1696616"/>
                    <a:pt x="856338" y="1696616"/>
                  </a:cubicBezTo>
                  <a:cubicBezTo>
                    <a:pt x="383396" y="1696616"/>
                    <a:pt x="0" y="1316816"/>
                    <a:pt x="0" y="848308"/>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4785" tIns="262434" rIns="264785" bIns="262434" numCol="1" spcCol="1270" anchor="ctr" anchorCtr="0">
              <a:noAutofit/>
            </a:bodyPr>
            <a:lstStyle/>
            <a:p>
              <a:pPr lvl="0" algn="ctr" defTabSz="488950">
                <a:lnSpc>
                  <a:spcPct val="90000"/>
                </a:lnSpc>
                <a:spcBef>
                  <a:spcPct val="0"/>
                </a:spcBef>
                <a:spcAft>
                  <a:spcPct val="35000"/>
                </a:spcAft>
              </a:pPr>
              <a:r>
                <a:rPr lang="nl-NL" sz="1100" kern="1200" dirty="0" smtClean="0"/>
                <a:t>Vacatures</a:t>
              </a:r>
              <a:endParaRPr lang="nl-NL" sz="1100" kern="1200" dirty="0"/>
            </a:p>
          </p:txBody>
        </p:sp>
        <p:sp>
          <p:nvSpPr>
            <p:cNvPr id="17" name="Vrije vorm 16"/>
            <p:cNvSpPr/>
            <p:nvPr/>
          </p:nvSpPr>
          <p:spPr>
            <a:xfrm>
              <a:off x="529894" y="3933056"/>
              <a:ext cx="1712675" cy="1696616"/>
            </a:xfrm>
            <a:custGeom>
              <a:avLst/>
              <a:gdLst>
                <a:gd name="connsiteX0" fmla="*/ 0 w 1712675"/>
                <a:gd name="connsiteY0" fmla="*/ 848308 h 1696616"/>
                <a:gd name="connsiteX1" fmla="*/ 856338 w 1712675"/>
                <a:gd name="connsiteY1" fmla="*/ 0 h 1696616"/>
                <a:gd name="connsiteX2" fmla="*/ 1712676 w 1712675"/>
                <a:gd name="connsiteY2" fmla="*/ 848308 h 1696616"/>
                <a:gd name="connsiteX3" fmla="*/ 856338 w 1712675"/>
                <a:gd name="connsiteY3" fmla="*/ 1696616 h 1696616"/>
                <a:gd name="connsiteX4" fmla="*/ 0 w 1712675"/>
                <a:gd name="connsiteY4" fmla="*/ 848308 h 169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75" h="1696616">
                  <a:moveTo>
                    <a:pt x="0" y="848308"/>
                  </a:moveTo>
                  <a:cubicBezTo>
                    <a:pt x="0" y="379800"/>
                    <a:pt x="383396" y="0"/>
                    <a:pt x="856338" y="0"/>
                  </a:cubicBezTo>
                  <a:cubicBezTo>
                    <a:pt x="1329280" y="0"/>
                    <a:pt x="1712676" y="379800"/>
                    <a:pt x="1712676" y="848308"/>
                  </a:cubicBezTo>
                  <a:cubicBezTo>
                    <a:pt x="1712676" y="1316816"/>
                    <a:pt x="1329280" y="1696616"/>
                    <a:pt x="856338" y="1696616"/>
                  </a:cubicBezTo>
                  <a:cubicBezTo>
                    <a:pt x="383396" y="1696616"/>
                    <a:pt x="0" y="1316816"/>
                    <a:pt x="0" y="848308"/>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4785" tIns="262434" rIns="264785" bIns="262434" numCol="1" spcCol="1270" anchor="ctr" anchorCtr="0">
              <a:noAutofit/>
            </a:bodyPr>
            <a:lstStyle/>
            <a:p>
              <a:pPr lvl="0" algn="ctr" defTabSz="488950">
                <a:lnSpc>
                  <a:spcPct val="90000"/>
                </a:lnSpc>
                <a:spcBef>
                  <a:spcPct val="0"/>
                </a:spcBef>
                <a:spcAft>
                  <a:spcPct val="35000"/>
                </a:spcAft>
              </a:pPr>
              <a:r>
                <a:rPr lang="nl-NL" sz="1100" kern="1200" dirty="0" smtClean="0"/>
                <a:t>Arbeidsplaatsen</a:t>
              </a:r>
              <a:endParaRPr lang="nl-NL" sz="1100" kern="1200" dirty="0"/>
            </a:p>
          </p:txBody>
        </p:sp>
        <p:sp>
          <p:nvSpPr>
            <p:cNvPr id="18" name="Vrije vorm 17"/>
            <p:cNvSpPr/>
            <p:nvPr/>
          </p:nvSpPr>
          <p:spPr>
            <a:xfrm>
              <a:off x="2211253" y="5044752"/>
              <a:ext cx="1712675" cy="1696616"/>
            </a:xfrm>
            <a:custGeom>
              <a:avLst/>
              <a:gdLst>
                <a:gd name="connsiteX0" fmla="*/ 0 w 1712675"/>
                <a:gd name="connsiteY0" fmla="*/ 848308 h 1696616"/>
                <a:gd name="connsiteX1" fmla="*/ 856338 w 1712675"/>
                <a:gd name="connsiteY1" fmla="*/ 0 h 1696616"/>
                <a:gd name="connsiteX2" fmla="*/ 1712676 w 1712675"/>
                <a:gd name="connsiteY2" fmla="*/ 848308 h 1696616"/>
                <a:gd name="connsiteX3" fmla="*/ 856338 w 1712675"/>
                <a:gd name="connsiteY3" fmla="*/ 1696616 h 1696616"/>
                <a:gd name="connsiteX4" fmla="*/ 0 w 1712675"/>
                <a:gd name="connsiteY4" fmla="*/ 848308 h 169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75" h="1696616">
                  <a:moveTo>
                    <a:pt x="0" y="848308"/>
                  </a:moveTo>
                  <a:cubicBezTo>
                    <a:pt x="0" y="379800"/>
                    <a:pt x="383396" y="0"/>
                    <a:pt x="856338" y="0"/>
                  </a:cubicBezTo>
                  <a:cubicBezTo>
                    <a:pt x="1329280" y="0"/>
                    <a:pt x="1712676" y="379800"/>
                    <a:pt x="1712676" y="848308"/>
                  </a:cubicBezTo>
                  <a:cubicBezTo>
                    <a:pt x="1712676" y="1316816"/>
                    <a:pt x="1329280" y="1696616"/>
                    <a:pt x="856338" y="1696616"/>
                  </a:cubicBezTo>
                  <a:cubicBezTo>
                    <a:pt x="383396" y="1696616"/>
                    <a:pt x="0" y="1316816"/>
                    <a:pt x="0" y="848308"/>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64785" tIns="262434" rIns="264785" bIns="262434" numCol="1" spcCol="1270" anchor="ctr" anchorCtr="0">
              <a:noAutofit/>
            </a:bodyPr>
            <a:lstStyle/>
            <a:p>
              <a:pPr lvl="0" algn="ctr" defTabSz="488950">
                <a:lnSpc>
                  <a:spcPct val="90000"/>
                </a:lnSpc>
                <a:spcBef>
                  <a:spcPct val="0"/>
                </a:spcBef>
                <a:spcAft>
                  <a:spcPct val="35000"/>
                </a:spcAft>
              </a:pPr>
              <a:r>
                <a:rPr lang="nl-NL" sz="1100" kern="1200" dirty="0" smtClean="0"/>
                <a:t>Leegstand</a:t>
              </a:r>
              <a:endParaRPr lang="nl-NL" sz="1100" kern="1200" dirty="0"/>
            </a:p>
          </p:txBody>
        </p:sp>
      </p:grpSp>
      <p:sp>
        <p:nvSpPr>
          <p:cNvPr id="21" name="Pijl-links en -rechts 20"/>
          <p:cNvSpPr/>
          <p:nvPr/>
        </p:nvSpPr>
        <p:spPr>
          <a:xfrm>
            <a:off x="4067944" y="3829472"/>
            <a:ext cx="794625" cy="24760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3781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Agenda</a:t>
            </a:r>
            <a:endParaRPr lang="nl-NL" dirty="0"/>
          </a:p>
        </p:txBody>
      </p:sp>
      <p:sp>
        <p:nvSpPr>
          <p:cNvPr id="7" name="Tijdelijke aanduiding voor dianummer 6"/>
          <p:cNvSpPr>
            <a:spLocks noGrp="1"/>
          </p:cNvSpPr>
          <p:nvPr>
            <p:ph type="sldNum" sz="quarter" idx="12"/>
          </p:nvPr>
        </p:nvSpPr>
        <p:spPr/>
        <p:txBody>
          <a:bodyPr/>
          <a:lstStyle/>
          <a:p>
            <a:fld id="{845CA951-4815-4987-9CD6-BB5D6648C0B5}" type="slidenum">
              <a:rPr lang="nl-NL" smtClean="0"/>
              <a:pPr/>
              <a:t>2</a:t>
            </a:fld>
            <a:endParaRPr lang="nl-NL" dirty="0"/>
          </a:p>
        </p:txBody>
      </p:sp>
      <p:sp>
        <p:nvSpPr>
          <p:cNvPr id="4" name="Tekstvak 3"/>
          <p:cNvSpPr txBox="1"/>
          <p:nvPr/>
        </p:nvSpPr>
        <p:spPr>
          <a:xfrm>
            <a:off x="467544" y="1484784"/>
            <a:ext cx="5976664" cy="2215991"/>
          </a:xfrm>
          <a:prstGeom prst="rect">
            <a:avLst/>
          </a:prstGeom>
          <a:noFill/>
        </p:spPr>
        <p:txBody>
          <a:bodyPr wrap="square" rtlCol="0">
            <a:spAutoFit/>
          </a:bodyPr>
          <a:lstStyle/>
          <a:p>
            <a:pPr marL="285750" indent="-285750">
              <a:buFont typeface="Arial" panose="020B0604020202020204" pitchFamily="34" charset="0"/>
              <a:buChar char="•"/>
            </a:pPr>
            <a:r>
              <a:rPr lang="nl-NL" sz="2400" dirty="0"/>
              <a:t>Alliantie CBS – Kadaster </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Terugkoppeling van </a:t>
            </a:r>
            <a:r>
              <a:rPr lang="nl-NL" sz="2400" dirty="0" smtClean="0"/>
              <a:t>gesprekken (fase 1)</a:t>
            </a:r>
            <a:endParaRPr lang="nl-NL" sz="2400" dirty="0"/>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smtClean="0"/>
              <a:t>Fase </a:t>
            </a:r>
            <a:r>
              <a:rPr lang="nl-NL" sz="2400" dirty="0"/>
              <a:t>2: ontwikkeling services</a:t>
            </a:r>
          </a:p>
          <a:p>
            <a:endParaRPr lang="nl-NL" dirty="0"/>
          </a:p>
        </p:txBody>
      </p:sp>
    </p:spTree>
    <p:extLst>
      <p:ext uri="{BB962C8B-B14F-4D97-AF65-F5344CB8AC3E}">
        <p14:creationId xmlns:p14="http://schemas.microsoft.com/office/powerpoint/2010/main" val="1102683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Krimpgebied als goed bereikbaar woongebied</a:t>
            </a:r>
            <a:r>
              <a:rPr lang="nl-NL" sz="2800" dirty="0" smtClean="0"/>
              <a:t>?</a:t>
            </a:r>
            <a:endParaRPr lang="nl-NL" sz="2800" dirty="0"/>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20</a:t>
            </a:fld>
            <a:endParaRPr lang="nl-NL" dirty="0"/>
          </a:p>
        </p:txBody>
      </p:sp>
      <p:pic>
        <p:nvPicPr>
          <p:cNvPr id="5" name="Afbeelding 4"/>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7538864" y="1412776"/>
            <a:ext cx="1008000" cy="86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kstvak 7"/>
          <p:cNvSpPr txBox="1"/>
          <p:nvPr/>
        </p:nvSpPr>
        <p:spPr>
          <a:xfrm>
            <a:off x="251520" y="1446025"/>
            <a:ext cx="3203912" cy="1838801"/>
          </a:xfrm>
          <a:prstGeom prst="roundRect">
            <a:avLst/>
          </a:prstGeom>
          <a:noFill/>
          <a:ln>
            <a:solidFill>
              <a:schemeClr val="tx1"/>
            </a:solidFill>
          </a:ln>
        </p:spPr>
        <p:txBody>
          <a:bodyPr wrap="square" rtlCol="0">
            <a:spAutoFit/>
          </a:bodyPr>
          <a:lstStyle/>
          <a:p>
            <a:r>
              <a:rPr lang="nl-NL" dirty="0" smtClean="0"/>
              <a:t>Pendel Woon – Werk </a:t>
            </a:r>
          </a:p>
          <a:p>
            <a:pPr marL="285750" indent="-285750">
              <a:buFont typeface="Arial" panose="020B0604020202020204" pitchFamily="34" charset="0"/>
              <a:buChar char="•"/>
            </a:pPr>
            <a:r>
              <a:rPr lang="nl-NL" sz="1400" dirty="0" smtClean="0"/>
              <a:t>Krimpgebied als woongebied</a:t>
            </a:r>
          </a:p>
          <a:p>
            <a:pPr marL="285750" indent="-285750">
              <a:buFont typeface="Arial" panose="020B0604020202020204" pitchFamily="34" charset="0"/>
              <a:buChar char="•"/>
            </a:pPr>
            <a:r>
              <a:rPr lang="nl-NL" sz="1400" dirty="0" smtClean="0"/>
              <a:t>Krimpgebied </a:t>
            </a:r>
            <a:r>
              <a:rPr lang="nl-NL" sz="1400" dirty="0"/>
              <a:t>als werkgebied</a:t>
            </a:r>
          </a:p>
          <a:p>
            <a:pPr marL="285750" indent="-285750">
              <a:buFont typeface="Arial" panose="020B0604020202020204" pitchFamily="34" charset="0"/>
              <a:buChar char="•"/>
            </a:pPr>
            <a:r>
              <a:rPr lang="nl-NL" sz="1400" dirty="0"/>
              <a:t>Auto, openbaar vervoer</a:t>
            </a:r>
          </a:p>
          <a:p>
            <a:pPr marL="285750" indent="-285750">
              <a:buFont typeface="Arial" panose="020B0604020202020204" pitchFamily="34" charset="0"/>
              <a:buChar char="•"/>
            </a:pPr>
            <a:r>
              <a:rPr lang="nl-NL" sz="1400" dirty="0"/>
              <a:t>(vraag: zien we trend dat mensen over langere afstand gaan werken</a:t>
            </a:r>
            <a:r>
              <a:rPr lang="nl-NL" sz="1400" dirty="0" smtClean="0"/>
              <a:t>?)</a:t>
            </a:r>
            <a:endParaRPr lang="nl-NL" sz="1400" dirty="0"/>
          </a:p>
        </p:txBody>
      </p:sp>
      <p:sp>
        <p:nvSpPr>
          <p:cNvPr id="9" name="Tekstvak 8"/>
          <p:cNvSpPr txBox="1"/>
          <p:nvPr/>
        </p:nvSpPr>
        <p:spPr>
          <a:xfrm>
            <a:off x="252019" y="3345720"/>
            <a:ext cx="3203413" cy="2315528"/>
          </a:xfrm>
          <a:prstGeom prst="roundRect">
            <a:avLst/>
          </a:prstGeom>
          <a:noFill/>
          <a:ln>
            <a:solidFill>
              <a:schemeClr val="tx1"/>
            </a:solidFill>
          </a:ln>
        </p:spPr>
        <p:txBody>
          <a:bodyPr wrap="square" rtlCol="0">
            <a:spAutoFit/>
          </a:bodyPr>
          <a:lstStyle/>
          <a:p>
            <a:r>
              <a:rPr lang="nl-NL" dirty="0"/>
              <a:t>Werkgelegenheid</a:t>
            </a:r>
          </a:p>
          <a:p>
            <a:pPr marL="285750" lvl="2" indent="-285750">
              <a:buFont typeface="Arial" panose="020B0604020202020204" pitchFamily="34" charset="0"/>
              <a:buChar char="•"/>
            </a:pPr>
            <a:r>
              <a:rPr lang="nl-NL" sz="1400" dirty="0"/>
              <a:t>Arbeidsplaatsen </a:t>
            </a:r>
          </a:p>
          <a:p>
            <a:pPr marL="285750" lvl="2" indent="-285750">
              <a:buFont typeface="Arial" panose="020B0604020202020204" pitchFamily="34" charset="0"/>
              <a:buChar char="•"/>
            </a:pPr>
            <a:r>
              <a:rPr lang="nl-NL" sz="1400" dirty="0"/>
              <a:t>Type arbeid</a:t>
            </a:r>
          </a:p>
          <a:p>
            <a:pPr marL="285750" lvl="3" indent="-285750">
              <a:buFont typeface="Arial" panose="020B0604020202020204" pitchFamily="34" charset="0"/>
              <a:buChar char="•"/>
            </a:pPr>
            <a:r>
              <a:rPr lang="nl-NL" sz="1400" dirty="0"/>
              <a:t>Opleidingsniveau</a:t>
            </a:r>
          </a:p>
          <a:p>
            <a:pPr marL="285750" lvl="3" indent="-285750">
              <a:buFont typeface="Arial" panose="020B0604020202020204" pitchFamily="34" charset="0"/>
              <a:buChar char="•"/>
            </a:pPr>
            <a:r>
              <a:rPr lang="nl-NL" sz="1400" dirty="0"/>
              <a:t>Zelfstandig versus dienstverband</a:t>
            </a:r>
          </a:p>
          <a:p>
            <a:pPr marL="285750" lvl="2" indent="-285750">
              <a:buFont typeface="Arial" panose="020B0604020202020204" pitchFamily="34" charset="0"/>
              <a:buChar char="•"/>
            </a:pPr>
            <a:r>
              <a:rPr lang="nl-NL" sz="1400" dirty="0"/>
              <a:t>Vacatures</a:t>
            </a:r>
          </a:p>
          <a:p>
            <a:pPr marL="285750" lvl="2" indent="-285750">
              <a:buFont typeface="Arial" panose="020B0604020202020204" pitchFamily="34" charset="0"/>
              <a:buChar char="•"/>
            </a:pPr>
            <a:r>
              <a:rPr lang="nl-NL" sz="1400" dirty="0"/>
              <a:t>Bedrijventerreinen</a:t>
            </a:r>
          </a:p>
          <a:p>
            <a:pPr marL="285750" lvl="3" indent="-285750">
              <a:buFont typeface="Arial" panose="020B0604020202020204" pitchFamily="34" charset="0"/>
              <a:buChar char="•"/>
            </a:pPr>
            <a:r>
              <a:rPr lang="nl-NL" sz="1400" dirty="0"/>
              <a:t>Leegstand</a:t>
            </a:r>
          </a:p>
          <a:p>
            <a:pPr marL="285750" lvl="3" indent="-285750">
              <a:buFont typeface="Arial" panose="020B0604020202020204" pitchFamily="34" charset="0"/>
              <a:buChar char="•"/>
            </a:pPr>
            <a:r>
              <a:rPr lang="nl-NL" sz="1400" dirty="0"/>
              <a:t>Type </a:t>
            </a:r>
            <a:r>
              <a:rPr lang="nl-NL" sz="1400" dirty="0" smtClean="0"/>
              <a:t>arbeid</a:t>
            </a:r>
            <a:endParaRPr lang="nl-NL" sz="1400" dirty="0"/>
          </a:p>
        </p:txBody>
      </p:sp>
      <p:sp>
        <p:nvSpPr>
          <p:cNvPr id="13" name="Tekstvak 12"/>
          <p:cNvSpPr txBox="1"/>
          <p:nvPr/>
        </p:nvSpPr>
        <p:spPr>
          <a:xfrm>
            <a:off x="3646060" y="1977101"/>
            <a:ext cx="3246263" cy="885349"/>
          </a:xfrm>
          <a:prstGeom prst="roundRect">
            <a:avLst/>
          </a:prstGeom>
          <a:noFill/>
          <a:ln>
            <a:solidFill>
              <a:schemeClr val="tx1"/>
            </a:solidFill>
          </a:ln>
        </p:spPr>
        <p:txBody>
          <a:bodyPr wrap="square" rtlCol="0">
            <a:spAutoFit/>
          </a:bodyPr>
          <a:lstStyle/>
          <a:p>
            <a:r>
              <a:rPr lang="nl-NL" dirty="0" smtClean="0"/>
              <a:t>Bedrijventerreinen</a:t>
            </a:r>
          </a:p>
          <a:p>
            <a:pPr marL="285750" lvl="3" indent="-285750">
              <a:buFont typeface="Arial" panose="020B0604020202020204" pitchFamily="34" charset="0"/>
              <a:buChar char="•"/>
            </a:pPr>
            <a:r>
              <a:rPr lang="nl-NL" sz="1400" dirty="0"/>
              <a:t>Leegstand</a:t>
            </a:r>
          </a:p>
          <a:p>
            <a:pPr marL="285750" lvl="3" indent="-285750">
              <a:buFont typeface="Arial" panose="020B0604020202020204" pitchFamily="34" charset="0"/>
              <a:buChar char="•"/>
            </a:pPr>
            <a:r>
              <a:rPr lang="nl-NL" sz="1400" dirty="0"/>
              <a:t>Type arbeid </a:t>
            </a:r>
          </a:p>
        </p:txBody>
      </p:sp>
      <p:sp>
        <p:nvSpPr>
          <p:cNvPr id="14" name="Tekstvak 13"/>
          <p:cNvSpPr txBox="1"/>
          <p:nvPr/>
        </p:nvSpPr>
        <p:spPr>
          <a:xfrm>
            <a:off x="5413820" y="1446025"/>
            <a:ext cx="1392518" cy="408623"/>
          </a:xfrm>
          <a:prstGeom prst="roundRect">
            <a:avLst/>
          </a:prstGeom>
          <a:noFill/>
          <a:ln>
            <a:solidFill>
              <a:schemeClr val="tx1"/>
            </a:solidFill>
          </a:ln>
        </p:spPr>
        <p:txBody>
          <a:bodyPr wrap="none" rtlCol="0">
            <a:spAutoFit/>
          </a:bodyPr>
          <a:lstStyle/>
          <a:p>
            <a:r>
              <a:rPr lang="nl-NL" dirty="0" smtClean="0"/>
              <a:t>Opleidingen</a:t>
            </a:r>
            <a:endParaRPr lang="nl-NL" dirty="0"/>
          </a:p>
        </p:txBody>
      </p:sp>
      <p:sp>
        <p:nvSpPr>
          <p:cNvPr id="15" name="Tekstvak 14"/>
          <p:cNvSpPr txBox="1"/>
          <p:nvPr/>
        </p:nvSpPr>
        <p:spPr>
          <a:xfrm>
            <a:off x="3646059" y="2984903"/>
            <a:ext cx="4309987" cy="1668542"/>
          </a:xfrm>
          <a:prstGeom prst="roundRect">
            <a:avLst/>
          </a:prstGeom>
          <a:noFill/>
          <a:ln>
            <a:solidFill>
              <a:schemeClr val="tx1"/>
            </a:solidFill>
          </a:ln>
        </p:spPr>
        <p:txBody>
          <a:bodyPr wrap="square" rtlCol="0">
            <a:spAutoFit/>
          </a:bodyPr>
          <a:lstStyle/>
          <a:p>
            <a:r>
              <a:rPr lang="nl-NL" dirty="0" smtClean="0"/>
              <a:t>Verhuizingen naar en uit gebied / (retour) migratie</a:t>
            </a:r>
          </a:p>
          <a:p>
            <a:pPr marL="285750" lvl="2" indent="-285750">
              <a:buFont typeface="Arial" panose="020B0604020202020204" pitchFamily="34" charset="0"/>
              <a:buChar char="•"/>
            </a:pPr>
            <a:r>
              <a:rPr lang="nl-NL" sz="1400" dirty="0"/>
              <a:t>Naar leeftijd</a:t>
            </a:r>
          </a:p>
          <a:p>
            <a:pPr marL="285750" lvl="2" indent="-285750">
              <a:buFont typeface="Arial" panose="020B0604020202020204" pitchFamily="34" charset="0"/>
              <a:buChar char="•"/>
            </a:pPr>
            <a:r>
              <a:rPr lang="nl-NL" sz="1400" dirty="0"/>
              <a:t>Sociale klasse</a:t>
            </a:r>
          </a:p>
          <a:p>
            <a:pPr marL="285750" lvl="2" indent="-285750">
              <a:buFont typeface="Arial" panose="020B0604020202020204" pitchFamily="34" charset="0"/>
              <a:buChar char="•"/>
            </a:pPr>
            <a:r>
              <a:rPr lang="nl-NL" sz="1400" dirty="0"/>
              <a:t>(vraag; zien we trend dat mensen over langere afstand verhuizen</a:t>
            </a:r>
            <a:r>
              <a:rPr lang="nl-NL" sz="1400" dirty="0" smtClean="0"/>
              <a:t>?)</a:t>
            </a:r>
            <a:endParaRPr lang="nl-NL" dirty="0"/>
          </a:p>
        </p:txBody>
      </p:sp>
      <p:sp>
        <p:nvSpPr>
          <p:cNvPr id="16" name="Tekstvak 15"/>
          <p:cNvSpPr txBox="1"/>
          <p:nvPr/>
        </p:nvSpPr>
        <p:spPr>
          <a:xfrm>
            <a:off x="3646060" y="4775899"/>
            <a:ext cx="1646975" cy="885349"/>
          </a:xfrm>
          <a:prstGeom prst="roundRect">
            <a:avLst/>
          </a:prstGeom>
          <a:noFill/>
          <a:ln>
            <a:solidFill>
              <a:schemeClr val="tx1"/>
            </a:solidFill>
          </a:ln>
        </p:spPr>
        <p:txBody>
          <a:bodyPr wrap="none" rtlCol="0">
            <a:spAutoFit/>
          </a:bodyPr>
          <a:lstStyle/>
          <a:p>
            <a:r>
              <a:rPr lang="nl-NL" dirty="0" smtClean="0"/>
              <a:t>Type vastgoed</a:t>
            </a:r>
          </a:p>
          <a:p>
            <a:pPr marL="285750" lvl="2" indent="-285750">
              <a:buFont typeface="Arial" panose="020B0604020202020204" pitchFamily="34" charset="0"/>
              <a:buChar char="•"/>
            </a:pPr>
            <a:r>
              <a:rPr lang="nl-NL" sz="1400" dirty="0"/>
              <a:t>Eigendom</a:t>
            </a:r>
          </a:p>
          <a:p>
            <a:pPr marL="285750" lvl="2" indent="-285750">
              <a:buFont typeface="Arial" panose="020B0604020202020204" pitchFamily="34" charset="0"/>
              <a:buChar char="•"/>
            </a:pPr>
            <a:r>
              <a:rPr lang="nl-NL" sz="1400" dirty="0"/>
              <a:t>Waarde</a:t>
            </a:r>
          </a:p>
        </p:txBody>
      </p:sp>
      <p:sp>
        <p:nvSpPr>
          <p:cNvPr id="17" name="Tekstvak 16"/>
          <p:cNvSpPr txBox="1"/>
          <p:nvPr/>
        </p:nvSpPr>
        <p:spPr>
          <a:xfrm>
            <a:off x="5413820" y="4775899"/>
            <a:ext cx="2542227" cy="885349"/>
          </a:xfrm>
          <a:prstGeom prst="roundRect">
            <a:avLst/>
          </a:prstGeom>
          <a:noFill/>
          <a:ln>
            <a:solidFill>
              <a:schemeClr val="tx1"/>
            </a:solidFill>
          </a:ln>
        </p:spPr>
        <p:txBody>
          <a:bodyPr wrap="none" rtlCol="0">
            <a:spAutoFit/>
          </a:bodyPr>
          <a:lstStyle/>
          <a:p>
            <a:r>
              <a:rPr lang="nl-NL" dirty="0" smtClean="0"/>
              <a:t>Demografie (</a:t>
            </a:r>
            <a:r>
              <a:rPr lang="nl-NL" dirty="0" err="1" smtClean="0"/>
              <a:t>evt</a:t>
            </a:r>
            <a:r>
              <a:rPr lang="nl-NL" dirty="0" smtClean="0"/>
              <a:t>)</a:t>
            </a:r>
          </a:p>
          <a:p>
            <a:pPr marL="285750" lvl="2" indent="-285750">
              <a:buFont typeface="Arial" panose="020B0604020202020204" pitchFamily="34" charset="0"/>
              <a:buChar char="•"/>
            </a:pPr>
            <a:r>
              <a:rPr lang="nl-NL" sz="1400" dirty="0"/>
              <a:t>Huishoudenssamenstelling</a:t>
            </a:r>
          </a:p>
          <a:p>
            <a:pPr marL="285750" lvl="2" indent="-285750">
              <a:buFont typeface="Arial" panose="020B0604020202020204" pitchFamily="34" charset="0"/>
              <a:buChar char="•"/>
            </a:pPr>
            <a:r>
              <a:rPr lang="nl-NL" sz="1400" dirty="0" smtClean="0"/>
              <a:t>Vergrijzing/ontgroening</a:t>
            </a:r>
            <a:endParaRPr lang="nl-NL" dirty="0"/>
          </a:p>
        </p:txBody>
      </p:sp>
      <p:sp>
        <p:nvSpPr>
          <p:cNvPr id="18" name="Rechthoek 17"/>
          <p:cNvSpPr/>
          <p:nvPr/>
        </p:nvSpPr>
        <p:spPr>
          <a:xfrm>
            <a:off x="3299932" y="5438834"/>
            <a:ext cx="692256" cy="1446550"/>
          </a:xfrm>
          <a:prstGeom prst="rect">
            <a:avLst/>
          </a:prstGeom>
        </p:spPr>
        <p:txBody>
          <a:bodyPr wrap="square">
            <a:spAutoFit/>
          </a:bodyPr>
          <a:lstStyle/>
          <a:p>
            <a:r>
              <a:rPr lang="nl-NL" sz="8800" b="1" dirty="0" smtClean="0">
                <a:solidFill>
                  <a:srgbClr val="00B050"/>
                </a:solidFill>
                <a:latin typeface="Wingdings" panose="05000000000000000000" pitchFamily="2" charset="2"/>
              </a:rPr>
              <a:t>J</a:t>
            </a:r>
            <a:r>
              <a:rPr lang="nl-NL" sz="8800" dirty="0" smtClean="0"/>
              <a:t> </a:t>
            </a:r>
            <a:endParaRPr lang="nl-NL" sz="8800" dirty="0"/>
          </a:p>
        </p:txBody>
      </p:sp>
    </p:spTree>
    <p:extLst>
      <p:ext uri="{BB962C8B-B14F-4D97-AF65-F5344CB8AC3E}">
        <p14:creationId xmlns:p14="http://schemas.microsoft.com/office/powerpoint/2010/main" val="3088537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nu verder</a:t>
            </a:r>
            <a:endParaRPr lang="nl-NL" dirty="0"/>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21</a:t>
            </a:fld>
            <a:endParaRPr lang="nl-NL" dirty="0"/>
          </a:p>
        </p:txBody>
      </p:sp>
      <p:sp>
        <p:nvSpPr>
          <p:cNvPr id="6" name="Tijdelijke aanduiding voor inhoud 2"/>
          <p:cNvSpPr txBox="1">
            <a:spLocks/>
          </p:cNvSpPr>
          <p:nvPr/>
        </p:nvSpPr>
        <p:spPr>
          <a:xfrm>
            <a:off x="827584" y="1379497"/>
            <a:ext cx="7596000" cy="4467600"/>
          </a:xfrm>
          <a:prstGeom prst="rect">
            <a:avLst/>
          </a:prstGeom>
        </p:spPr>
        <p:txBody>
          <a:bodyPr vert="horz" lIns="91440" tIns="45720" rIns="91440" bIns="45720" rtlCol="0" anchor="t" anchorCtr="0">
            <a:noAutofit/>
          </a:bodyPr>
          <a:lstStyle>
            <a:lvl1pPr marL="27432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1pPr>
            <a:lvl2pPr marL="594360" indent="-274320" algn="l" defTabSz="914400" rtl="0" eaLnBrk="1" latinLnBrk="0" hangingPunct="1">
              <a:lnSpc>
                <a:spcPct val="115000"/>
              </a:lnSpc>
              <a:spcBef>
                <a:spcPts val="0"/>
              </a:spcBef>
              <a:buClrTx/>
              <a:buFont typeface="Corbel" pitchFamily="34" charset="0"/>
              <a:buChar char="‐"/>
              <a:defRPr sz="2400" kern="1200">
                <a:solidFill>
                  <a:srgbClr val="000000"/>
                </a:solidFill>
                <a:latin typeface="Calibri" panose="020F0502020204030204" pitchFamily="34" charset="0"/>
                <a:ea typeface="+mn-ea"/>
                <a:cs typeface="+mn-cs"/>
              </a:defRPr>
            </a:lvl2pPr>
            <a:lvl3pPr marL="86868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3pPr>
            <a:lvl4pPr marL="1143000" indent="-228600" algn="l" defTabSz="914400" rtl="0" eaLnBrk="1" latinLnBrk="0" hangingPunct="1">
              <a:lnSpc>
                <a:spcPct val="115000"/>
              </a:lnSpc>
              <a:spcBef>
                <a:spcPts val="0"/>
              </a:spcBef>
              <a:buClrTx/>
              <a:buFont typeface="Arial" pitchFamily="34" charset="0"/>
              <a:buChar char="•"/>
              <a:defRPr sz="2400" kern="1200">
                <a:solidFill>
                  <a:srgbClr val="000000"/>
                </a:solidFill>
                <a:latin typeface="Calibri" panose="020F0502020204030204" pitchFamily="34" charset="0"/>
                <a:ea typeface="+mn-ea"/>
                <a:cs typeface="+mn-cs"/>
              </a:defRPr>
            </a:lvl4pPr>
            <a:lvl5pPr marL="1371600" marR="0" indent="-228600" algn="l" defTabSz="914400" rtl="0" eaLnBrk="1" fontAlgn="auto" latinLnBrk="0" hangingPunct="1">
              <a:lnSpc>
                <a:spcPct val="115000"/>
              </a:lnSpc>
              <a:spcBef>
                <a:spcPts val="0"/>
              </a:spcBef>
              <a:spcAft>
                <a:spcPts val="0"/>
              </a:spcAft>
              <a:buClrTx/>
              <a:buSzTx/>
              <a:buFont typeface="Arial" pitchFamily="34" charset="0"/>
              <a:buChar char="•"/>
              <a:tabLst/>
              <a:defRPr lang="nl-NL" sz="2400" b="0" i="0" u="none" strike="noStrike" kern="1200" baseline="0" smtClean="0">
                <a:solidFill>
                  <a:srgbClr val="000000"/>
                </a:solidFill>
                <a:latin typeface="Calibri" panose="020F0502020204030204" pitchFamily="34" charset="0"/>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85750" indent="-285750">
              <a:buFont typeface="Arial" panose="020B0604020202020204" pitchFamily="34" charset="0"/>
              <a:buChar char="•"/>
            </a:pPr>
            <a:r>
              <a:rPr lang="nl-NL" dirty="0" smtClean="0">
                <a:solidFill>
                  <a:schemeClr val="tx1"/>
                </a:solidFill>
                <a:latin typeface="+mn-lt"/>
              </a:rPr>
              <a:t>Reacties van vandaag</a:t>
            </a:r>
          </a:p>
          <a:p>
            <a:pPr marL="285750" indent="-285750">
              <a:buFont typeface="Arial" panose="020B0604020202020204" pitchFamily="34" charset="0"/>
              <a:buChar char="•"/>
            </a:pPr>
            <a:endParaRPr lang="nl-NL" dirty="0">
              <a:solidFill>
                <a:schemeClr val="tx1"/>
              </a:solidFill>
              <a:latin typeface="+mn-lt"/>
            </a:endParaRPr>
          </a:p>
          <a:p>
            <a:pPr marL="285750" indent="-285750">
              <a:buFont typeface="Arial" panose="020B0604020202020204" pitchFamily="34" charset="0"/>
              <a:buChar char="•"/>
            </a:pPr>
            <a:r>
              <a:rPr lang="nl-NL" dirty="0" smtClean="0">
                <a:solidFill>
                  <a:schemeClr val="tx1"/>
                </a:solidFill>
                <a:latin typeface="+mn-lt"/>
              </a:rPr>
              <a:t>Datasets en diensten:</a:t>
            </a:r>
          </a:p>
          <a:p>
            <a:pPr marL="605790" lvl="1" indent="-285750">
              <a:buFont typeface="Arial" panose="020B0604020202020204" pitchFamily="34" charset="0"/>
              <a:buChar char="•"/>
            </a:pPr>
            <a:r>
              <a:rPr lang="nl-NL" dirty="0" smtClean="0">
                <a:solidFill>
                  <a:schemeClr val="tx1"/>
                </a:solidFill>
                <a:latin typeface="+mn-lt"/>
              </a:rPr>
              <a:t> Open Data, CBS en Kadaster</a:t>
            </a:r>
          </a:p>
          <a:p>
            <a:pPr marL="605790" lvl="1" indent="-285750">
              <a:buFont typeface="Arial" panose="020B0604020202020204" pitchFamily="34" charset="0"/>
              <a:buChar char="•"/>
            </a:pPr>
            <a:r>
              <a:rPr lang="nl-NL" dirty="0" smtClean="0">
                <a:solidFill>
                  <a:schemeClr val="tx1"/>
                </a:solidFill>
                <a:latin typeface="+mn-lt"/>
              </a:rPr>
              <a:t>Platform, helpdesk…</a:t>
            </a:r>
          </a:p>
          <a:p>
            <a:pPr marL="285750" indent="-285750">
              <a:buFont typeface="Arial" panose="020B0604020202020204" pitchFamily="34" charset="0"/>
              <a:buChar char="•"/>
            </a:pPr>
            <a:endParaRPr lang="nl-NL" dirty="0" smtClean="0">
              <a:solidFill>
                <a:schemeClr val="tx1"/>
              </a:solidFill>
              <a:latin typeface="+mn-lt"/>
            </a:endParaRPr>
          </a:p>
          <a:p>
            <a:pPr marL="285750" indent="-285750">
              <a:buFont typeface="Arial" panose="020B0604020202020204" pitchFamily="34" charset="0"/>
              <a:buChar char="•"/>
            </a:pPr>
            <a:r>
              <a:rPr lang="nl-NL" dirty="0" smtClean="0">
                <a:solidFill>
                  <a:schemeClr val="tx1"/>
                </a:solidFill>
                <a:latin typeface="+mn-lt"/>
              </a:rPr>
              <a:t>Planning Fase 2</a:t>
            </a:r>
            <a:endParaRPr lang="nl-NL" dirty="0">
              <a:solidFill>
                <a:schemeClr val="tx1"/>
              </a:solidFill>
              <a:latin typeface="+mn-lt"/>
            </a:endParaRPr>
          </a:p>
          <a:p>
            <a:pPr marL="285750" indent="-285750">
              <a:buFont typeface="Arial" panose="020B0604020202020204" pitchFamily="34" charset="0"/>
              <a:buChar char="•"/>
            </a:pPr>
            <a:endParaRPr lang="nl-NL" dirty="0" smtClean="0">
              <a:solidFill>
                <a:schemeClr val="tx1"/>
              </a:solidFill>
              <a:latin typeface="+mn-lt"/>
            </a:endParaRPr>
          </a:p>
          <a:p>
            <a:pPr marL="285750" indent="-285750">
              <a:buFont typeface="Arial" panose="020B0604020202020204" pitchFamily="34" charset="0"/>
              <a:buChar char="•"/>
            </a:pPr>
            <a:endParaRPr lang="nl-NL" dirty="0">
              <a:solidFill>
                <a:schemeClr val="tx1"/>
              </a:solidFill>
              <a:latin typeface="+mn-lt"/>
            </a:endParaRPr>
          </a:p>
          <a:p>
            <a:pPr marL="285750" indent="-285750">
              <a:buFont typeface="Arial" panose="020B0604020202020204" pitchFamily="34" charset="0"/>
              <a:buChar char="•"/>
            </a:pPr>
            <a:endParaRPr lang="nl-NL" dirty="0" smtClean="0">
              <a:solidFill>
                <a:schemeClr val="tx1"/>
              </a:solidFill>
              <a:latin typeface="+mn-lt"/>
            </a:endParaRPr>
          </a:p>
          <a:p>
            <a:pPr marL="285750" indent="-285750">
              <a:buFont typeface="Arial" panose="020B0604020202020204" pitchFamily="34" charset="0"/>
              <a:buChar char="•"/>
            </a:pPr>
            <a:endParaRPr lang="nl-NL" dirty="0">
              <a:solidFill>
                <a:schemeClr val="tx1"/>
              </a:solidFill>
              <a:latin typeface="+mn-lt"/>
            </a:endParaRPr>
          </a:p>
        </p:txBody>
      </p:sp>
    </p:spTree>
    <p:extLst>
      <p:ext uri="{BB962C8B-B14F-4D97-AF65-F5344CB8AC3E}">
        <p14:creationId xmlns:p14="http://schemas.microsoft.com/office/powerpoint/2010/main" val="461537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een alliantie</a:t>
            </a:r>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3</a:t>
            </a:fld>
            <a:endParaRPr lang="nl-NL" dirty="0"/>
          </a:p>
        </p:txBody>
      </p:sp>
      <p:sp>
        <p:nvSpPr>
          <p:cNvPr id="6" name="Tekstvak 5"/>
          <p:cNvSpPr txBox="1"/>
          <p:nvPr/>
        </p:nvSpPr>
        <p:spPr>
          <a:xfrm>
            <a:off x="467545" y="1556792"/>
            <a:ext cx="8208912" cy="3779758"/>
          </a:xfrm>
          <a:prstGeom prst="roundRect">
            <a:avLst/>
          </a:prstGeom>
          <a:ln/>
        </p:spPr>
        <p:style>
          <a:lnRef idx="1">
            <a:schemeClr val="accent1"/>
          </a:lnRef>
          <a:fillRef idx="1001">
            <a:schemeClr val="l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nl-NL" sz="2400" dirty="0"/>
              <a:t>Kadaster en CBS ontwikkelen samen producten door kennis en data te combineren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Van deze </a:t>
            </a:r>
            <a:r>
              <a:rPr lang="nl-NL" sz="2400" dirty="0" smtClean="0"/>
              <a:t>gezamenlijke producten </a:t>
            </a:r>
            <a:r>
              <a:rPr lang="nl-NL" sz="2400" dirty="0"/>
              <a:t>leren we over </a:t>
            </a:r>
            <a:r>
              <a:rPr lang="nl-NL" sz="2400" smtClean="0"/>
              <a:t>de bruikbaarheid </a:t>
            </a:r>
            <a:r>
              <a:rPr lang="nl-NL" sz="2400" dirty="0"/>
              <a:t>van databronnen en verbeteren we onze primaire processen</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We richten ons op innovaties op het gebied van big data, </a:t>
            </a:r>
            <a:r>
              <a:rPr lang="nl-NL" sz="2400" dirty="0" err="1"/>
              <a:t>linked</a:t>
            </a:r>
            <a:r>
              <a:rPr lang="nl-NL" sz="2400" dirty="0"/>
              <a:t> data en open </a:t>
            </a:r>
            <a:r>
              <a:rPr lang="nl-NL" sz="2400" dirty="0" smtClean="0"/>
              <a:t>data</a:t>
            </a:r>
            <a:endParaRPr lang="nl-NL" sz="2400" dirty="0"/>
          </a:p>
        </p:txBody>
      </p:sp>
    </p:spTree>
    <p:extLst>
      <p:ext uri="{BB962C8B-B14F-4D97-AF65-F5344CB8AC3E}">
        <p14:creationId xmlns:p14="http://schemas.microsoft.com/office/powerpoint/2010/main" val="130955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Voorbeeld: combinatie van data</a:t>
            </a:r>
            <a:endParaRPr lang="nl-NL" sz="2800" dirty="0"/>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7247" y="1766833"/>
            <a:ext cx="6436844" cy="4065696"/>
          </a:xfrm>
        </p:spPr>
      </p:pic>
      <p:sp>
        <p:nvSpPr>
          <p:cNvPr id="4" name="Tijdelijke aanduiding voor dianummer 3"/>
          <p:cNvSpPr>
            <a:spLocks noGrp="1"/>
          </p:cNvSpPr>
          <p:nvPr>
            <p:ph type="sldNum" sz="quarter" idx="12"/>
          </p:nvPr>
        </p:nvSpPr>
        <p:spPr/>
        <p:txBody>
          <a:bodyPr/>
          <a:lstStyle/>
          <a:p>
            <a:pPr algn="r"/>
            <a:fld id="{845CA951-4815-4987-9CD6-BB5D6648C0B5}" type="slidenum">
              <a:rPr lang="nl-NL" smtClean="0"/>
              <a:pPr algn="r"/>
              <a:t>4</a:t>
            </a:fld>
            <a:endParaRPr lang="nl-NL" dirty="0"/>
          </a:p>
        </p:txBody>
      </p:sp>
      <p:sp>
        <p:nvSpPr>
          <p:cNvPr id="46" name="Rechthoek 45"/>
          <p:cNvSpPr/>
          <p:nvPr/>
        </p:nvSpPr>
        <p:spPr>
          <a:xfrm>
            <a:off x="1187624" y="1477566"/>
            <a:ext cx="1570987" cy="8734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44500" rtl="0">
              <a:lnSpc>
                <a:spcPct val="90000"/>
              </a:lnSpc>
              <a:spcBef>
                <a:spcPct val="0"/>
              </a:spcBef>
              <a:spcAft>
                <a:spcPct val="15000"/>
              </a:spcAft>
              <a:buChar char="••"/>
            </a:pPr>
            <a:r>
              <a:rPr lang="nl-NL" sz="1000" kern="1200" dirty="0" smtClean="0">
                <a:solidFill>
                  <a:schemeClr val="tx2"/>
                </a:solidFill>
              </a:rPr>
              <a:t>BRP/bewoners</a:t>
            </a:r>
            <a:endParaRPr lang="nl-NL" sz="1000" kern="1200" dirty="0">
              <a:solidFill>
                <a:schemeClr val="tx2"/>
              </a:solidFill>
            </a:endParaRP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Aantal bewoners</a:t>
            </a:r>
            <a:endParaRPr lang="nl-NL" sz="1000" dirty="0">
              <a:solidFill>
                <a:schemeClr val="tx2"/>
              </a:solidFill>
            </a:endParaRP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Leeftijd</a:t>
            </a: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Huishoudsamenstelling</a:t>
            </a: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Verhuizingen</a:t>
            </a: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a:t>
            </a:r>
          </a:p>
          <a:p>
            <a:pPr marL="0" lvl="1" defTabSz="444500">
              <a:lnSpc>
                <a:spcPct val="90000"/>
              </a:lnSpc>
              <a:spcBef>
                <a:spcPct val="0"/>
              </a:spcBef>
              <a:spcAft>
                <a:spcPct val="15000"/>
              </a:spcAft>
            </a:pPr>
            <a:endParaRPr lang="nl-NL" sz="1000" dirty="0">
              <a:solidFill>
                <a:schemeClr val="tx2"/>
              </a:solidFill>
            </a:endParaRPr>
          </a:p>
        </p:txBody>
      </p:sp>
      <p:sp>
        <p:nvSpPr>
          <p:cNvPr id="47" name="Tekstvak 46"/>
          <p:cNvSpPr txBox="1"/>
          <p:nvPr/>
        </p:nvSpPr>
        <p:spPr>
          <a:xfrm>
            <a:off x="467544" y="4225772"/>
            <a:ext cx="1862794" cy="1038746"/>
          </a:xfrm>
          <a:prstGeom prst="rect">
            <a:avLst/>
          </a:prstGeom>
          <a:noFill/>
        </p:spPr>
        <p:txBody>
          <a:bodyPr wrap="square" rtlCol="0">
            <a:spAutoFit/>
          </a:bodyPr>
          <a:lstStyle/>
          <a:p>
            <a:pPr marL="57150" lvl="1" indent="-57150" defTabSz="444500">
              <a:lnSpc>
                <a:spcPct val="90000"/>
              </a:lnSpc>
              <a:spcBef>
                <a:spcPct val="0"/>
              </a:spcBef>
              <a:spcAft>
                <a:spcPct val="15000"/>
              </a:spcAft>
              <a:buFont typeface="Arial" pitchFamily="34" charset="0"/>
              <a:buChar char="••"/>
            </a:pPr>
            <a:r>
              <a:rPr lang="nl-NL" sz="1000" dirty="0" smtClean="0">
                <a:solidFill>
                  <a:schemeClr val="tx2"/>
                </a:solidFill>
              </a:rPr>
              <a:t>Kadasterdata</a:t>
            </a:r>
          </a:p>
          <a:p>
            <a:pPr marL="171450" lvl="1" indent="-171450" defTabSz="444500">
              <a:lnSpc>
                <a:spcPct val="90000"/>
              </a:lnSpc>
              <a:spcBef>
                <a:spcPct val="0"/>
              </a:spcBef>
              <a:spcAft>
                <a:spcPct val="15000"/>
              </a:spcAft>
              <a:buFontTx/>
              <a:buChar char="-"/>
            </a:pPr>
            <a:r>
              <a:rPr lang="nl-NL" sz="1000" dirty="0" smtClean="0">
                <a:solidFill>
                  <a:schemeClr val="tx2"/>
                </a:solidFill>
              </a:rPr>
              <a:t>Verkoopprijs</a:t>
            </a:r>
          </a:p>
          <a:p>
            <a:pPr marL="171450" lvl="1" indent="-171450" defTabSz="444500">
              <a:lnSpc>
                <a:spcPct val="90000"/>
              </a:lnSpc>
              <a:spcBef>
                <a:spcPct val="0"/>
              </a:spcBef>
              <a:spcAft>
                <a:spcPct val="15000"/>
              </a:spcAft>
              <a:buFontTx/>
              <a:buChar char="-"/>
            </a:pPr>
            <a:r>
              <a:rPr lang="nl-NL" sz="1000" dirty="0" smtClean="0">
                <a:solidFill>
                  <a:schemeClr val="tx2"/>
                </a:solidFill>
              </a:rPr>
              <a:t>Transactiedatum</a:t>
            </a:r>
          </a:p>
          <a:p>
            <a:pPr marL="171450" lvl="1" indent="-171450" defTabSz="444500">
              <a:lnSpc>
                <a:spcPct val="90000"/>
              </a:lnSpc>
              <a:spcBef>
                <a:spcPct val="0"/>
              </a:spcBef>
              <a:spcAft>
                <a:spcPct val="15000"/>
              </a:spcAft>
              <a:buFontTx/>
              <a:buChar char="-"/>
            </a:pPr>
            <a:r>
              <a:rPr lang="nl-NL" sz="1000" dirty="0" smtClean="0">
                <a:solidFill>
                  <a:schemeClr val="tx2"/>
                </a:solidFill>
              </a:rPr>
              <a:t>Type eigenaar</a:t>
            </a:r>
          </a:p>
          <a:p>
            <a:pPr marL="171450" lvl="1" indent="-171450" defTabSz="444500">
              <a:lnSpc>
                <a:spcPct val="90000"/>
              </a:lnSpc>
              <a:spcBef>
                <a:spcPct val="0"/>
              </a:spcBef>
              <a:spcAft>
                <a:spcPct val="15000"/>
              </a:spcAft>
              <a:buFontTx/>
              <a:buChar char="-"/>
            </a:pPr>
            <a:r>
              <a:rPr lang="nl-NL" sz="1000" dirty="0" smtClean="0">
                <a:solidFill>
                  <a:schemeClr val="tx2"/>
                </a:solidFill>
              </a:rPr>
              <a:t>…………………</a:t>
            </a:r>
            <a:endParaRPr lang="nl-NL" sz="1000" dirty="0">
              <a:solidFill>
                <a:schemeClr val="tx2"/>
              </a:solidFill>
            </a:endParaRPr>
          </a:p>
          <a:p>
            <a:pPr marL="0" lvl="1" defTabSz="444500">
              <a:lnSpc>
                <a:spcPct val="90000"/>
              </a:lnSpc>
              <a:spcBef>
                <a:spcPct val="0"/>
              </a:spcBef>
              <a:spcAft>
                <a:spcPct val="15000"/>
              </a:spcAft>
            </a:pPr>
            <a:r>
              <a:rPr lang="nl-NL" sz="1000" dirty="0">
                <a:solidFill>
                  <a:schemeClr val="tx2"/>
                </a:solidFill>
              </a:rPr>
              <a:t>	</a:t>
            </a:r>
          </a:p>
        </p:txBody>
      </p:sp>
      <p:sp>
        <p:nvSpPr>
          <p:cNvPr id="48" name="Tekstvak 47"/>
          <p:cNvSpPr txBox="1"/>
          <p:nvPr/>
        </p:nvSpPr>
        <p:spPr>
          <a:xfrm>
            <a:off x="6413226" y="1334916"/>
            <a:ext cx="2224128" cy="1038746"/>
          </a:xfrm>
          <a:prstGeom prst="rect">
            <a:avLst/>
          </a:prstGeom>
          <a:noFill/>
        </p:spPr>
        <p:txBody>
          <a:bodyPr wrap="square" rtlCol="0">
            <a:spAutoFit/>
          </a:bodyPr>
          <a:lstStyle/>
          <a:p>
            <a:pPr marL="57150" lvl="1" indent="-57150" defTabSz="444500">
              <a:lnSpc>
                <a:spcPct val="90000"/>
              </a:lnSpc>
              <a:spcBef>
                <a:spcPct val="0"/>
              </a:spcBef>
              <a:spcAft>
                <a:spcPct val="15000"/>
              </a:spcAft>
              <a:buFont typeface="Arial" pitchFamily="34" charset="0"/>
              <a:buChar char="••"/>
            </a:pPr>
            <a:r>
              <a:rPr lang="nl-NL" sz="1000" dirty="0" smtClean="0">
                <a:solidFill>
                  <a:schemeClr val="tx2"/>
                </a:solidFill>
              </a:rPr>
              <a:t>Inkomen/belastingdienst</a:t>
            </a: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Bruto/netto/besteedbaar…..</a:t>
            </a:r>
            <a:endParaRPr lang="nl-NL" sz="1000" dirty="0">
              <a:solidFill>
                <a:schemeClr val="tx2"/>
              </a:solidFill>
            </a:endParaRP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Vermogen</a:t>
            </a:r>
            <a:endParaRPr lang="nl-NL" sz="1000" dirty="0">
              <a:solidFill>
                <a:schemeClr val="tx2"/>
              </a:solidFill>
            </a:endParaRP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Hypotheek</a:t>
            </a: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Toeslagen</a:t>
            </a:r>
          </a:p>
          <a:p>
            <a:pPr marL="171450" lvl="1" indent="-171450" defTabSz="444500">
              <a:lnSpc>
                <a:spcPct val="90000"/>
              </a:lnSpc>
              <a:spcBef>
                <a:spcPct val="0"/>
              </a:spcBef>
              <a:spcAft>
                <a:spcPct val="15000"/>
              </a:spcAft>
              <a:buFont typeface="Calibri" pitchFamily="34" charset="0"/>
              <a:buChar char="-"/>
            </a:pPr>
            <a:r>
              <a:rPr lang="nl-NL" sz="1000" dirty="0" smtClean="0">
                <a:solidFill>
                  <a:schemeClr val="tx2"/>
                </a:solidFill>
              </a:rPr>
              <a:t>……………..</a:t>
            </a:r>
            <a:endParaRPr lang="nl-NL" sz="1000" dirty="0">
              <a:solidFill>
                <a:schemeClr val="tx2"/>
              </a:solidFill>
            </a:endParaRPr>
          </a:p>
        </p:txBody>
      </p:sp>
      <p:grpSp>
        <p:nvGrpSpPr>
          <p:cNvPr id="3" name="Groep 2"/>
          <p:cNvGrpSpPr/>
          <p:nvPr/>
        </p:nvGrpSpPr>
        <p:grpSpPr>
          <a:xfrm>
            <a:off x="5220074" y="5661248"/>
            <a:ext cx="2750159" cy="942371"/>
            <a:chOff x="5220074" y="5661248"/>
            <a:chExt cx="2750159" cy="942371"/>
          </a:xfrm>
        </p:grpSpPr>
        <p:sp>
          <p:nvSpPr>
            <p:cNvPr id="50" name="Rechthoek 49"/>
            <p:cNvSpPr/>
            <p:nvPr/>
          </p:nvSpPr>
          <p:spPr>
            <a:xfrm>
              <a:off x="5220074" y="5730154"/>
              <a:ext cx="2458499" cy="8734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Rechthoek 50"/>
            <p:cNvSpPr/>
            <p:nvPr/>
          </p:nvSpPr>
          <p:spPr>
            <a:xfrm>
              <a:off x="5511734" y="5661248"/>
              <a:ext cx="2458499" cy="8734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44500" rtl="0">
                <a:lnSpc>
                  <a:spcPct val="90000"/>
                </a:lnSpc>
                <a:spcBef>
                  <a:spcPct val="0"/>
                </a:spcBef>
                <a:spcAft>
                  <a:spcPct val="15000"/>
                </a:spcAft>
                <a:buChar char="••"/>
              </a:pPr>
              <a:r>
                <a:rPr lang="nl-NL" sz="1000" dirty="0" smtClean="0">
                  <a:solidFill>
                    <a:schemeClr val="tx2"/>
                  </a:solidFill>
                </a:rPr>
                <a:t>Afstand tot voorzieningen</a:t>
              </a:r>
              <a:endParaRPr lang="nl-NL" sz="1000" kern="1200" dirty="0">
                <a:solidFill>
                  <a:schemeClr val="tx2"/>
                </a:solidFill>
              </a:endParaRP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Winkels</a:t>
              </a:r>
              <a:endParaRPr lang="nl-NL" sz="1000" kern="1200" dirty="0" smtClean="0">
                <a:solidFill>
                  <a:schemeClr val="tx2"/>
                </a:solidFill>
              </a:endParaRP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Scholen/kinderopvang</a:t>
              </a:r>
              <a:endParaRPr lang="nl-NL" sz="1000" kern="1200" dirty="0" smtClean="0">
                <a:solidFill>
                  <a:schemeClr val="tx2"/>
                </a:solidFill>
              </a:endParaRP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Ziekenhuizen/huisartsen/….</a:t>
              </a: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Cultuur</a:t>
              </a: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Snelweg/station</a:t>
              </a: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a:t>
              </a:r>
            </a:p>
            <a:p>
              <a:pPr marL="171450" lvl="1" indent="-171450" algn="l" defTabSz="444500" rtl="0">
                <a:lnSpc>
                  <a:spcPct val="90000"/>
                </a:lnSpc>
                <a:spcBef>
                  <a:spcPct val="0"/>
                </a:spcBef>
                <a:spcAft>
                  <a:spcPct val="15000"/>
                </a:spcAft>
                <a:buFont typeface="Calibri" pitchFamily="34" charset="0"/>
                <a:buChar char="-"/>
              </a:pPr>
              <a:endParaRPr lang="nl-NL" sz="1000" kern="1200" dirty="0" smtClean="0">
                <a:solidFill>
                  <a:schemeClr val="tx2"/>
                </a:solidFill>
              </a:endParaRPr>
            </a:p>
            <a:p>
              <a:pPr marL="0" lvl="1" algn="l" defTabSz="444500" rtl="0">
                <a:lnSpc>
                  <a:spcPct val="90000"/>
                </a:lnSpc>
                <a:spcBef>
                  <a:spcPct val="0"/>
                </a:spcBef>
                <a:spcAft>
                  <a:spcPct val="15000"/>
                </a:spcAft>
              </a:pPr>
              <a:endParaRPr lang="nl-NL" sz="1000" kern="1200" dirty="0">
                <a:solidFill>
                  <a:schemeClr val="tx2"/>
                </a:solidFill>
              </a:endParaRPr>
            </a:p>
          </p:txBody>
        </p:sp>
      </p:grpSp>
      <p:sp>
        <p:nvSpPr>
          <p:cNvPr id="52" name="Rechthoek 51"/>
          <p:cNvSpPr/>
          <p:nvPr/>
        </p:nvSpPr>
        <p:spPr>
          <a:xfrm>
            <a:off x="6740983" y="2780928"/>
            <a:ext cx="2807749" cy="8734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44500" rtl="0">
              <a:lnSpc>
                <a:spcPct val="90000"/>
              </a:lnSpc>
              <a:spcBef>
                <a:spcPct val="0"/>
              </a:spcBef>
              <a:spcAft>
                <a:spcPct val="15000"/>
              </a:spcAft>
              <a:buChar char="••"/>
            </a:pPr>
            <a:r>
              <a:rPr lang="nl-NL" sz="1000" kern="1200" dirty="0" smtClean="0">
                <a:solidFill>
                  <a:schemeClr val="tx2"/>
                </a:solidFill>
              </a:rPr>
              <a:t>Energiegebruik</a:t>
            </a:r>
            <a:endParaRPr lang="nl-NL" sz="1000" kern="1200" dirty="0">
              <a:solidFill>
                <a:schemeClr val="tx2"/>
              </a:solidFill>
            </a:endParaRPr>
          </a:p>
          <a:p>
            <a:pPr marL="228600" lvl="2"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Gasverbruik</a:t>
            </a:r>
            <a:endParaRPr lang="nl-NL" sz="1000" kern="1200" dirty="0">
              <a:solidFill>
                <a:schemeClr val="tx2"/>
              </a:solidFill>
            </a:endParaRPr>
          </a:p>
          <a:p>
            <a:pPr marL="228600" lvl="2"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Elektragebruik</a:t>
            </a:r>
            <a:endParaRPr lang="nl-NL" sz="1000" kern="1200" dirty="0">
              <a:solidFill>
                <a:schemeClr val="tx2"/>
              </a:solidFill>
            </a:endParaRPr>
          </a:p>
          <a:p>
            <a:pPr marL="228600" lvl="2"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Energielabel</a:t>
            </a:r>
            <a:endParaRPr lang="nl-NL" sz="1000" kern="1200" dirty="0">
              <a:solidFill>
                <a:schemeClr val="tx2"/>
              </a:solidFill>
            </a:endParaRPr>
          </a:p>
          <a:p>
            <a:pPr marL="0" lvl="1" algn="l" defTabSz="533400" rtl="0">
              <a:lnSpc>
                <a:spcPct val="90000"/>
              </a:lnSpc>
              <a:spcBef>
                <a:spcPct val="0"/>
              </a:spcBef>
              <a:spcAft>
                <a:spcPct val="15000"/>
              </a:spcAft>
            </a:pPr>
            <a:endParaRPr lang="nl-NL" sz="1000" dirty="0">
              <a:solidFill>
                <a:schemeClr val="tx2"/>
              </a:solidFill>
            </a:endParaRPr>
          </a:p>
        </p:txBody>
      </p:sp>
      <p:sp>
        <p:nvSpPr>
          <p:cNvPr id="53" name="Rechthoek 52"/>
          <p:cNvSpPr/>
          <p:nvPr/>
        </p:nvSpPr>
        <p:spPr>
          <a:xfrm>
            <a:off x="6588224" y="3789040"/>
            <a:ext cx="2458499" cy="8734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44500" rtl="0">
              <a:lnSpc>
                <a:spcPct val="90000"/>
              </a:lnSpc>
              <a:spcBef>
                <a:spcPct val="0"/>
              </a:spcBef>
              <a:spcAft>
                <a:spcPct val="15000"/>
              </a:spcAft>
              <a:buChar char="••"/>
            </a:pPr>
            <a:r>
              <a:rPr lang="nl-NL" sz="1000" dirty="0" smtClean="0">
                <a:solidFill>
                  <a:schemeClr val="tx2"/>
                </a:solidFill>
              </a:rPr>
              <a:t>WOZ registratie</a:t>
            </a:r>
            <a:endParaRPr lang="nl-NL" sz="1000" kern="1200" dirty="0" smtClean="0">
              <a:solidFill>
                <a:schemeClr val="tx2"/>
              </a:solidFill>
            </a:endParaRP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WOZ-waarde</a:t>
            </a:r>
            <a:endParaRPr lang="nl-NL" sz="1000" kern="1200" dirty="0" smtClean="0">
              <a:solidFill>
                <a:schemeClr val="tx2"/>
              </a:solidFill>
            </a:endParaRP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Eigenaar</a:t>
            </a:r>
            <a:endParaRPr lang="nl-NL" sz="1000" kern="1200" dirty="0" smtClean="0">
              <a:solidFill>
                <a:schemeClr val="tx2"/>
              </a:solidFill>
            </a:endParaRP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Gebruiker</a:t>
            </a:r>
            <a:endParaRPr lang="nl-NL" sz="1000" kern="1200" dirty="0" smtClean="0">
              <a:solidFill>
                <a:schemeClr val="tx2"/>
              </a:solidFill>
            </a:endParaRPr>
          </a:p>
          <a:p>
            <a:pPr marL="171450" lvl="1" indent="-171450" algn="l" defTabSz="444500" rtl="0">
              <a:lnSpc>
                <a:spcPct val="90000"/>
              </a:lnSpc>
              <a:spcBef>
                <a:spcPct val="0"/>
              </a:spcBef>
              <a:spcAft>
                <a:spcPct val="15000"/>
              </a:spcAft>
              <a:buFont typeface="Calibri" pitchFamily="34" charset="0"/>
              <a:buChar char="-"/>
            </a:pPr>
            <a:r>
              <a:rPr lang="nl-NL" sz="1000" dirty="0" smtClean="0">
                <a:solidFill>
                  <a:schemeClr val="tx2"/>
                </a:solidFill>
              </a:rPr>
              <a:t>WOZ objectcode</a:t>
            </a:r>
            <a:endParaRPr lang="nl-NL" sz="1000" kern="1200" dirty="0">
              <a:solidFill>
                <a:schemeClr val="tx2"/>
              </a:solidFill>
            </a:endParaRPr>
          </a:p>
        </p:txBody>
      </p:sp>
      <p:sp>
        <p:nvSpPr>
          <p:cNvPr id="54" name="Tekstvak 53"/>
          <p:cNvSpPr txBox="1"/>
          <p:nvPr/>
        </p:nvSpPr>
        <p:spPr>
          <a:xfrm>
            <a:off x="2810145" y="3604374"/>
            <a:ext cx="864096" cy="369332"/>
          </a:xfrm>
          <a:prstGeom prst="rect">
            <a:avLst/>
          </a:prstGeom>
          <a:noFill/>
        </p:spPr>
        <p:txBody>
          <a:bodyPr wrap="square" rtlCol="0">
            <a:spAutoFit/>
          </a:bodyPr>
          <a:lstStyle/>
          <a:p>
            <a:pPr algn="ctr"/>
            <a:r>
              <a:rPr lang="nl-NL" dirty="0" smtClean="0">
                <a:solidFill>
                  <a:schemeClr val="bg1"/>
                </a:solidFill>
              </a:rPr>
              <a:t>BAG</a:t>
            </a:r>
            <a:endParaRPr lang="nl-NL" dirty="0">
              <a:solidFill>
                <a:schemeClr val="bg1"/>
              </a:solidFill>
            </a:endParaRPr>
          </a:p>
        </p:txBody>
      </p:sp>
      <p:cxnSp>
        <p:nvCxnSpPr>
          <p:cNvPr id="8" name="Rechte verbindingslijn met pijl 7"/>
          <p:cNvCxnSpPr>
            <a:endCxn id="48" idx="1"/>
          </p:cNvCxnSpPr>
          <p:nvPr/>
        </p:nvCxnSpPr>
        <p:spPr>
          <a:xfrm flipV="1">
            <a:off x="5076056" y="1854289"/>
            <a:ext cx="1337170" cy="4404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Rechte verbindingslijn met pijl 10"/>
          <p:cNvCxnSpPr/>
          <p:nvPr/>
        </p:nvCxnSpPr>
        <p:spPr>
          <a:xfrm flipV="1">
            <a:off x="5436096" y="2996952"/>
            <a:ext cx="1224136" cy="20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p:cNvCxnSpPr/>
          <p:nvPr/>
        </p:nvCxnSpPr>
        <p:spPr>
          <a:xfrm>
            <a:off x="4899666" y="4727037"/>
            <a:ext cx="680446" cy="643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Rechte verbindingslijn met pijl 23"/>
          <p:cNvCxnSpPr/>
          <p:nvPr/>
        </p:nvCxnSpPr>
        <p:spPr>
          <a:xfrm>
            <a:off x="5364088" y="3799681"/>
            <a:ext cx="1049138" cy="253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Rechte verbindingslijn met pijl 24"/>
          <p:cNvCxnSpPr/>
          <p:nvPr/>
        </p:nvCxnSpPr>
        <p:spPr>
          <a:xfrm flipH="1" flipV="1">
            <a:off x="2400379" y="2032422"/>
            <a:ext cx="299413" cy="70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Rechte verbindingslijn met pijl 34"/>
          <p:cNvCxnSpPr/>
          <p:nvPr/>
        </p:nvCxnSpPr>
        <p:spPr>
          <a:xfrm flipH="1">
            <a:off x="1353154" y="4052724"/>
            <a:ext cx="271845" cy="172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6063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Gesproken met</a:t>
            </a:r>
            <a:endParaRPr lang="nl-NL" dirty="0"/>
          </a:p>
        </p:txBody>
      </p:sp>
      <p:pic>
        <p:nvPicPr>
          <p:cNvPr id="7" name="Tijdelijke aanduiding voor inhou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64098" y="5368004"/>
            <a:ext cx="1473299" cy="736650"/>
          </a:xfrm>
        </p:spPr>
      </p:pic>
      <p:sp>
        <p:nvSpPr>
          <p:cNvPr id="4" name="Tijdelijke aanduiding voor dianummer 3"/>
          <p:cNvSpPr>
            <a:spLocks noGrp="1"/>
          </p:cNvSpPr>
          <p:nvPr>
            <p:ph type="sldNum" sz="quarter" idx="12"/>
          </p:nvPr>
        </p:nvSpPr>
        <p:spPr/>
        <p:txBody>
          <a:bodyPr/>
          <a:lstStyle/>
          <a:p>
            <a:fld id="{845CA951-4815-4987-9CD6-BB5D6648C0B5}" type="slidenum">
              <a:rPr lang="nl-NL" smtClean="0"/>
              <a:pPr/>
              <a:t>5</a:t>
            </a:fld>
            <a:endParaRPr lang="nl-NL" dirty="0"/>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3121" y="2518486"/>
            <a:ext cx="962100" cy="962100"/>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6611" y="5532072"/>
            <a:ext cx="940278" cy="175781"/>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8798" y="5298240"/>
            <a:ext cx="1292832" cy="1292832"/>
          </a:xfrm>
          <a:prstGeom prst="rect">
            <a:avLst/>
          </a:prstGeom>
        </p:spPr>
      </p:pic>
      <p:pic>
        <p:nvPicPr>
          <p:cNvPr id="12" name="Afbeelding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9181" y="3956166"/>
            <a:ext cx="629283" cy="754179"/>
          </a:xfrm>
          <a:prstGeom prst="rect">
            <a:avLst/>
          </a:prstGeom>
        </p:spPr>
      </p:pic>
      <p:pic>
        <p:nvPicPr>
          <p:cNvPr id="15" name="Afbeelding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1824" y="5335841"/>
            <a:ext cx="1207503" cy="800977"/>
          </a:xfrm>
          <a:prstGeom prst="rect">
            <a:avLst/>
          </a:prstGeom>
        </p:spPr>
      </p:pic>
      <p:pic>
        <p:nvPicPr>
          <p:cNvPr id="16" name="Afbeelding 15"/>
          <p:cNvPicPr>
            <a:picLocks noChangeAspect="1"/>
          </p:cNvPicPr>
          <p:nvPr/>
        </p:nvPicPr>
        <p:blipFill rotWithShape="1">
          <a:blip r:embed="rId9">
            <a:extLst>
              <a:ext uri="{28A0092B-C50C-407E-A947-70E740481C1C}">
                <a14:useLocalDpi xmlns:a14="http://schemas.microsoft.com/office/drawing/2010/main" val="0"/>
              </a:ext>
            </a:extLst>
          </a:blip>
          <a:srcRect l="45881" r="10053"/>
          <a:stretch/>
        </p:blipFill>
        <p:spPr>
          <a:xfrm>
            <a:off x="690777" y="2926800"/>
            <a:ext cx="1262156" cy="498371"/>
          </a:xfrm>
          <a:prstGeom prst="rect">
            <a:avLst/>
          </a:prstGeom>
        </p:spPr>
      </p:pic>
      <p:pic>
        <p:nvPicPr>
          <p:cNvPr id="17" name="Afbeelding 16"/>
          <p:cNvPicPr>
            <a:picLocks noChangeAspect="1"/>
          </p:cNvPicPr>
          <p:nvPr/>
        </p:nvPicPr>
        <p:blipFill rotWithShape="1">
          <a:blip r:embed="rId10" cstate="print">
            <a:extLst>
              <a:ext uri="{28A0092B-C50C-407E-A947-70E740481C1C}">
                <a14:useLocalDpi xmlns:a14="http://schemas.microsoft.com/office/drawing/2010/main" val="0"/>
              </a:ext>
            </a:extLst>
          </a:blip>
          <a:srcRect l="28577" t="21518" r="27715" b="19309"/>
          <a:stretch/>
        </p:blipFill>
        <p:spPr>
          <a:xfrm>
            <a:off x="463925" y="4746010"/>
            <a:ext cx="939724" cy="795151"/>
          </a:xfrm>
          <a:prstGeom prst="rect">
            <a:avLst/>
          </a:prstGeom>
        </p:spPr>
      </p:pic>
      <p:pic>
        <p:nvPicPr>
          <p:cNvPr id="18" name="Afbeelding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7416" y="1258499"/>
            <a:ext cx="1010839" cy="1010839"/>
          </a:xfrm>
          <a:prstGeom prst="rect">
            <a:avLst/>
          </a:prstGeom>
        </p:spPr>
      </p:pic>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36375" y="3550804"/>
            <a:ext cx="2214798" cy="531069"/>
          </a:xfrm>
          <a:prstGeom prst="rect">
            <a:avLst/>
          </a:prstGeom>
        </p:spPr>
      </p:pic>
      <p:pic>
        <p:nvPicPr>
          <p:cNvPr id="20" name="Afbeelding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2728" y="3460732"/>
            <a:ext cx="1589383" cy="954471"/>
          </a:xfrm>
          <a:prstGeom prst="rect">
            <a:avLst/>
          </a:prstGeom>
        </p:spPr>
      </p:pic>
      <p:pic>
        <p:nvPicPr>
          <p:cNvPr id="21" name="Afbeelding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0340" y="4186312"/>
            <a:ext cx="834881" cy="996471"/>
          </a:xfrm>
          <a:prstGeom prst="rect">
            <a:avLst/>
          </a:prstGeom>
        </p:spPr>
      </p:pic>
      <p:pic>
        <p:nvPicPr>
          <p:cNvPr id="23" name="Afbeelding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28279" y="1258499"/>
            <a:ext cx="1576942" cy="972377"/>
          </a:xfrm>
          <a:prstGeom prst="rect">
            <a:avLst/>
          </a:prstGeom>
        </p:spPr>
      </p:pic>
      <p:pic>
        <p:nvPicPr>
          <p:cNvPr id="24" name="Afbeelding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55280" y="1603072"/>
            <a:ext cx="1200404" cy="683058"/>
          </a:xfrm>
          <a:prstGeom prst="rect">
            <a:avLst/>
          </a:prstGeom>
        </p:spPr>
      </p:pic>
      <p:pic>
        <p:nvPicPr>
          <p:cNvPr id="25" name="Afbeelding 24"/>
          <p:cNvPicPr>
            <a:picLocks noChangeAspect="1"/>
          </p:cNvPicPr>
          <p:nvPr/>
        </p:nvPicPr>
        <p:blipFill rotWithShape="1">
          <a:blip r:embed="rId17">
            <a:extLst>
              <a:ext uri="{28A0092B-C50C-407E-A947-70E740481C1C}">
                <a14:useLocalDpi xmlns:a14="http://schemas.microsoft.com/office/drawing/2010/main" val="0"/>
              </a:ext>
            </a:extLst>
          </a:blip>
          <a:srcRect l="11165" t="11298" r="19864" b="22422"/>
          <a:stretch/>
        </p:blipFill>
        <p:spPr>
          <a:xfrm>
            <a:off x="6176527" y="1897715"/>
            <a:ext cx="1433862" cy="1382615"/>
          </a:xfrm>
          <a:prstGeom prst="rect">
            <a:avLst/>
          </a:prstGeom>
        </p:spPr>
      </p:pic>
      <p:grpSp>
        <p:nvGrpSpPr>
          <p:cNvPr id="27" name="Groep 26"/>
          <p:cNvGrpSpPr/>
          <p:nvPr/>
        </p:nvGrpSpPr>
        <p:grpSpPr>
          <a:xfrm>
            <a:off x="3212728" y="1320125"/>
            <a:ext cx="2831067" cy="1432880"/>
            <a:chOff x="3281309" y="1636080"/>
            <a:chExt cx="2831067" cy="1432880"/>
          </a:xfrm>
        </p:grpSpPr>
        <p:pic>
          <p:nvPicPr>
            <p:cNvPr id="8" name="Afbeelding 7"/>
            <p:cNvPicPr preferRelativeResize="0">
              <a:picLocks/>
            </p:cNvPicPr>
            <p:nvPr/>
          </p:nvPicPr>
          <p:blipFill>
            <a:blip r:embed="rId18" cstate="print">
              <a:extLst>
                <a:ext uri="{28A0092B-C50C-407E-A947-70E740481C1C}">
                  <a14:useLocalDpi xmlns:a14="http://schemas.microsoft.com/office/drawing/2010/main" val="0"/>
                </a:ext>
              </a:extLst>
            </a:blip>
            <a:stretch>
              <a:fillRect/>
            </a:stretch>
          </p:blipFill>
          <p:spPr>
            <a:xfrm>
              <a:off x="3281309" y="1636080"/>
              <a:ext cx="1408818" cy="711423"/>
            </a:xfrm>
            <a:prstGeom prst="rect">
              <a:avLst/>
            </a:prstGeom>
          </p:spPr>
        </p:pic>
        <p:pic>
          <p:nvPicPr>
            <p:cNvPr id="13" name="Afbeelding 12"/>
            <p:cNvPicPr preferRelativeResize="0">
              <a:picLocks/>
            </p:cNvPicPr>
            <p:nvPr/>
          </p:nvPicPr>
          <p:blipFill>
            <a:blip r:embed="rId19" cstate="print">
              <a:extLst>
                <a:ext uri="{28A0092B-C50C-407E-A947-70E740481C1C}">
                  <a14:useLocalDpi xmlns:a14="http://schemas.microsoft.com/office/drawing/2010/main" val="0"/>
                </a:ext>
              </a:extLst>
            </a:blip>
            <a:stretch>
              <a:fillRect/>
            </a:stretch>
          </p:blipFill>
          <p:spPr>
            <a:xfrm>
              <a:off x="3281309" y="2356160"/>
              <a:ext cx="1407600" cy="712800"/>
            </a:xfrm>
            <a:prstGeom prst="rect">
              <a:avLst/>
            </a:prstGeom>
          </p:spPr>
        </p:pic>
        <p:pic>
          <p:nvPicPr>
            <p:cNvPr id="22" name="Afbeelding 21"/>
            <p:cNvPicPr preferRelativeResize="0">
              <a:picLocks/>
            </p:cNvPicPr>
            <p:nvPr/>
          </p:nvPicPr>
          <p:blipFill rotWithShape="1">
            <a:blip r:embed="rId20">
              <a:extLst>
                <a:ext uri="{28A0092B-C50C-407E-A947-70E740481C1C}">
                  <a14:useLocalDpi xmlns:a14="http://schemas.microsoft.com/office/drawing/2010/main" val="0"/>
                </a:ext>
              </a:extLst>
            </a:blip>
            <a:srcRect l="16700"/>
            <a:stretch/>
          </p:blipFill>
          <p:spPr>
            <a:xfrm>
              <a:off x="4704776" y="2356160"/>
              <a:ext cx="1407600" cy="712800"/>
            </a:xfrm>
            <a:prstGeom prst="rect">
              <a:avLst/>
            </a:prstGeom>
          </p:spPr>
        </p:pic>
        <p:pic>
          <p:nvPicPr>
            <p:cNvPr id="26" name="Afbeelding 25"/>
            <p:cNvPicPr preferRelativeResize="0">
              <a:picLocks/>
            </p:cNvPicPr>
            <p:nvPr/>
          </p:nvPicPr>
          <p:blipFill>
            <a:blip r:embed="rId21" cstate="print">
              <a:extLst>
                <a:ext uri="{28A0092B-C50C-407E-A947-70E740481C1C}">
                  <a14:useLocalDpi xmlns:a14="http://schemas.microsoft.com/office/drawing/2010/main" val="0"/>
                </a:ext>
              </a:extLst>
            </a:blip>
            <a:stretch>
              <a:fillRect/>
            </a:stretch>
          </p:blipFill>
          <p:spPr>
            <a:xfrm>
              <a:off x="4704776" y="1636080"/>
              <a:ext cx="1407600" cy="712800"/>
            </a:xfrm>
            <a:prstGeom prst="rect">
              <a:avLst/>
            </a:prstGeom>
          </p:spPr>
        </p:pic>
      </p:grpSp>
      <p:pic>
        <p:nvPicPr>
          <p:cNvPr id="3" name="Afbeelding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93540" y="4440020"/>
            <a:ext cx="953071" cy="515174"/>
          </a:xfrm>
          <a:prstGeom prst="rect">
            <a:avLst/>
          </a:prstGeom>
        </p:spPr>
      </p:pic>
    </p:spTree>
    <p:extLst>
      <p:ext uri="{BB962C8B-B14F-4D97-AF65-F5344CB8AC3E}">
        <p14:creationId xmlns:p14="http://schemas.microsoft.com/office/powerpoint/2010/main" val="2419156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Quotes uit de gesprekken</a:t>
            </a:r>
            <a:endParaRPr lang="nl-NL" dirty="0"/>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6</a:t>
            </a:fld>
            <a:endParaRPr lang="nl-NL" dirty="0"/>
          </a:p>
        </p:txBody>
      </p:sp>
      <p:grpSp>
        <p:nvGrpSpPr>
          <p:cNvPr id="46" name="Groep 45"/>
          <p:cNvGrpSpPr/>
          <p:nvPr/>
        </p:nvGrpSpPr>
        <p:grpSpPr>
          <a:xfrm>
            <a:off x="3958273" y="5188723"/>
            <a:ext cx="184731" cy="1312402"/>
            <a:chOff x="5148064" y="5185598"/>
            <a:chExt cx="184731" cy="1312402"/>
          </a:xfrm>
        </p:grpSpPr>
        <p:sp>
          <p:nvSpPr>
            <p:cNvPr id="13" name="Tekstvak 12"/>
            <p:cNvSpPr txBox="1"/>
            <p:nvPr/>
          </p:nvSpPr>
          <p:spPr>
            <a:xfrm>
              <a:off x="5148064" y="5434595"/>
              <a:ext cx="184731" cy="276999"/>
            </a:xfrm>
            <a:prstGeom prst="rect">
              <a:avLst/>
            </a:prstGeom>
            <a:noFill/>
          </p:spPr>
          <p:txBody>
            <a:bodyPr wrap="none" rtlCol="0">
              <a:spAutoFit/>
            </a:bodyPr>
            <a:lstStyle/>
            <a:p>
              <a:endParaRPr lang="nl-NL" sz="1200" dirty="0"/>
            </a:p>
          </p:txBody>
        </p:sp>
        <p:sp>
          <p:nvSpPr>
            <p:cNvPr id="23" name="Tekstvak 22"/>
            <p:cNvSpPr txBox="1"/>
            <p:nvPr/>
          </p:nvSpPr>
          <p:spPr>
            <a:xfrm>
              <a:off x="5148064" y="5679448"/>
              <a:ext cx="184731" cy="276999"/>
            </a:xfrm>
            <a:prstGeom prst="rect">
              <a:avLst/>
            </a:prstGeom>
            <a:noFill/>
          </p:spPr>
          <p:txBody>
            <a:bodyPr wrap="none" rtlCol="0">
              <a:spAutoFit/>
            </a:bodyPr>
            <a:lstStyle/>
            <a:p>
              <a:endParaRPr lang="nl-NL" sz="1200" dirty="0"/>
            </a:p>
          </p:txBody>
        </p:sp>
        <p:sp>
          <p:nvSpPr>
            <p:cNvPr id="24" name="Tekstvak 23"/>
            <p:cNvSpPr txBox="1"/>
            <p:nvPr/>
          </p:nvSpPr>
          <p:spPr>
            <a:xfrm>
              <a:off x="5148064" y="5963702"/>
              <a:ext cx="184731" cy="276999"/>
            </a:xfrm>
            <a:prstGeom prst="rect">
              <a:avLst/>
            </a:prstGeom>
            <a:noFill/>
          </p:spPr>
          <p:txBody>
            <a:bodyPr wrap="none" rtlCol="0">
              <a:spAutoFit/>
            </a:bodyPr>
            <a:lstStyle/>
            <a:p>
              <a:endParaRPr lang="nl-NL" sz="1200" dirty="0"/>
            </a:p>
          </p:txBody>
        </p:sp>
        <p:sp>
          <p:nvSpPr>
            <p:cNvPr id="25" name="Tekstvak 24"/>
            <p:cNvSpPr txBox="1"/>
            <p:nvPr/>
          </p:nvSpPr>
          <p:spPr>
            <a:xfrm>
              <a:off x="5148064" y="6221001"/>
              <a:ext cx="184731" cy="276999"/>
            </a:xfrm>
            <a:prstGeom prst="rect">
              <a:avLst/>
            </a:prstGeom>
            <a:noFill/>
          </p:spPr>
          <p:txBody>
            <a:bodyPr wrap="none" rtlCol="0">
              <a:spAutoFit/>
            </a:bodyPr>
            <a:lstStyle/>
            <a:p>
              <a:endParaRPr lang="nl-NL" sz="1200" dirty="0"/>
            </a:p>
          </p:txBody>
        </p:sp>
        <p:sp>
          <p:nvSpPr>
            <p:cNvPr id="26" name="Tekstvak 25"/>
            <p:cNvSpPr txBox="1"/>
            <p:nvPr/>
          </p:nvSpPr>
          <p:spPr>
            <a:xfrm>
              <a:off x="5148064" y="5185598"/>
              <a:ext cx="184731" cy="276999"/>
            </a:xfrm>
            <a:prstGeom prst="rect">
              <a:avLst/>
            </a:prstGeom>
            <a:noFill/>
          </p:spPr>
          <p:txBody>
            <a:bodyPr wrap="none" rtlCol="0">
              <a:spAutoFit/>
            </a:bodyPr>
            <a:lstStyle/>
            <a:p>
              <a:endParaRPr lang="nl-NL" sz="1200" dirty="0"/>
            </a:p>
          </p:txBody>
        </p:sp>
      </p:grpSp>
      <p:grpSp>
        <p:nvGrpSpPr>
          <p:cNvPr id="35" name="Groep 34"/>
          <p:cNvGrpSpPr/>
          <p:nvPr/>
        </p:nvGrpSpPr>
        <p:grpSpPr>
          <a:xfrm>
            <a:off x="327589" y="5117837"/>
            <a:ext cx="184731" cy="775585"/>
            <a:chOff x="1686903" y="5971051"/>
            <a:chExt cx="184731" cy="775585"/>
          </a:xfrm>
        </p:grpSpPr>
        <p:sp>
          <p:nvSpPr>
            <p:cNvPr id="28" name="Tekstvak 27"/>
            <p:cNvSpPr txBox="1"/>
            <p:nvPr/>
          </p:nvSpPr>
          <p:spPr>
            <a:xfrm>
              <a:off x="1686903" y="6221001"/>
              <a:ext cx="184731" cy="276999"/>
            </a:xfrm>
            <a:prstGeom prst="rect">
              <a:avLst/>
            </a:prstGeom>
            <a:noFill/>
          </p:spPr>
          <p:txBody>
            <a:bodyPr wrap="none" rtlCol="0">
              <a:spAutoFit/>
            </a:bodyPr>
            <a:lstStyle/>
            <a:p>
              <a:endParaRPr lang="nl-NL" sz="1200" dirty="0"/>
            </a:p>
          </p:txBody>
        </p:sp>
        <p:sp>
          <p:nvSpPr>
            <p:cNvPr id="30" name="Tekstvak 29"/>
            <p:cNvSpPr txBox="1"/>
            <p:nvPr/>
          </p:nvSpPr>
          <p:spPr>
            <a:xfrm>
              <a:off x="1686903" y="5971051"/>
              <a:ext cx="184731" cy="276999"/>
            </a:xfrm>
            <a:prstGeom prst="rect">
              <a:avLst/>
            </a:prstGeom>
            <a:noFill/>
          </p:spPr>
          <p:txBody>
            <a:bodyPr wrap="none" rtlCol="0">
              <a:spAutoFit/>
            </a:bodyPr>
            <a:lstStyle/>
            <a:p>
              <a:endParaRPr lang="nl-NL" sz="1200" dirty="0"/>
            </a:p>
          </p:txBody>
        </p:sp>
        <p:sp>
          <p:nvSpPr>
            <p:cNvPr id="31" name="Tekstvak 30"/>
            <p:cNvSpPr txBox="1"/>
            <p:nvPr/>
          </p:nvSpPr>
          <p:spPr>
            <a:xfrm>
              <a:off x="1686903" y="6469637"/>
              <a:ext cx="184731" cy="276999"/>
            </a:xfrm>
            <a:prstGeom prst="rect">
              <a:avLst/>
            </a:prstGeom>
            <a:noFill/>
          </p:spPr>
          <p:txBody>
            <a:bodyPr wrap="none" rtlCol="0">
              <a:spAutoFit/>
            </a:bodyPr>
            <a:lstStyle/>
            <a:p>
              <a:endParaRPr lang="nl-NL" sz="1200" dirty="0"/>
            </a:p>
          </p:txBody>
        </p:sp>
      </p:gr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844" y="1327514"/>
            <a:ext cx="7128792" cy="46003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18263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Gebruiker(s) open data</a:t>
            </a:r>
            <a:endParaRPr lang="nl-NL" dirty="0"/>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7</a:t>
            </a:fld>
            <a:endParaRPr lang="nl-NL" dirty="0"/>
          </a:p>
        </p:txBody>
      </p:sp>
      <p:sp>
        <p:nvSpPr>
          <p:cNvPr id="14" name="Tekstvak 13"/>
          <p:cNvSpPr txBox="1"/>
          <p:nvPr/>
        </p:nvSpPr>
        <p:spPr>
          <a:xfrm>
            <a:off x="3184415" y="4069902"/>
            <a:ext cx="1188000" cy="286232"/>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Nationaal </a:t>
            </a:r>
          </a:p>
        </p:txBody>
      </p:sp>
      <p:sp>
        <p:nvSpPr>
          <p:cNvPr id="15" name="Tekstvak 14"/>
          <p:cNvSpPr txBox="1"/>
          <p:nvPr/>
        </p:nvSpPr>
        <p:spPr>
          <a:xfrm>
            <a:off x="3184415" y="4981481"/>
            <a:ext cx="1188000" cy="286232"/>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Internationaal</a:t>
            </a:r>
          </a:p>
        </p:txBody>
      </p:sp>
      <p:sp>
        <p:nvSpPr>
          <p:cNvPr id="9" name="Tekstvak 8"/>
          <p:cNvSpPr txBox="1"/>
          <p:nvPr/>
        </p:nvSpPr>
        <p:spPr>
          <a:xfrm flipH="1">
            <a:off x="5560511" y="3933056"/>
            <a:ext cx="1332000" cy="286232"/>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Niet Domein</a:t>
            </a:r>
          </a:p>
        </p:txBody>
      </p:sp>
      <p:sp>
        <p:nvSpPr>
          <p:cNvPr id="20" name="Tekstvak 19"/>
          <p:cNvSpPr txBox="1"/>
          <p:nvPr/>
        </p:nvSpPr>
        <p:spPr>
          <a:xfrm>
            <a:off x="5560511" y="2699628"/>
            <a:ext cx="1332000" cy="286232"/>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Domein</a:t>
            </a:r>
          </a:p>
        </p:txBody>
      </p:sp>
      <p:sp>
        <p:nvSpPr>
          <p:cNvPr id="6" name="Tekstvak 5"/>
          <p:cNvSpPr txBox="1"/>
          <p:nvPr/>
        </p:nvSpPr>
        <p:spPr>
          <a:xfrm>
            <a:off x="472133" y="2402136"/>
            <a:ext cx="1584000" cy="288000"/>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lvl1pPr>
          </a:lstStyle>
          <a:p>
            <a:r>
              <a:rPr lang="nl-NL" dirty="0"/>
              <a:t>Provincie</a:t>
            </a:r>
          </a:p>
        </p:txBody>
      </p:sp>
      <p:sp>
        <p:nvSpPr>
          <p:cNvPr id="7" name="Tekstvak 6"/>
          <p:cNvSpPr txBox="1"/>
          <p:nvPr/>
        </p:nvSpPr>
        <p:spPr>
          <a:xfrm>
            <a:off x="472133" y="2919421"/>
            <a:ext cx="1584000" cy="288000"/>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Gemeenten</a:t>
            </a:r>
          </a:p>
        </p:txBody>
      </p:sp>
      <p:sp>
        <p:nvSpPr>
          <p:cNvPr id="8" name="Tekstvak 7"/>
          <p:cNvSpPr txBox="1"/>
          <p:nvPr/>
        </p:nvSpPr>
        <p:spPr>
          <a:xfrm>
            <a:off x="472133" y="5505844"/>
            <a:ext cx="1584000" cy="288000"/>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Burger</a:t>
            </a:r>
          </a:p>
        </p:txBody>
      </p:sp>
      <p:sp>
        <p:nvSpPr>
          <p:cNvPr id="13" name="Tekstvak 12"/>
          <p:cNvSpPr txBox="1"/>
          <p:nvPr/>
        </p:nvSpPr>
        <p:spPr>
          <a:xfrm>
            <a:off x="472133" y="3953991"/>
            <a:ext cx="1584000" cy="288000"/>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MKB</a:t>
            </a:r>
          </a:p>
        </p:txBody>
      </p:sp>
      <p:sp>
        <p:nvSpPr>
          <p:cNvPr id="16" name="Tekstvak 15"/>
          <p:cNvSpPr txBox="1"/>
          <p:nvPr/>
        </p:nvSpPr>
        <p:spPr>
          <a:xfrm>
            <a:off x="472133" y="4471276"/>
            <a:ext cx="1584000" cy="288000"/>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ZZP’ers</a:t>
            </a:r>
          </a:p>
        </p:txBody>
      </p:sp>
      <p:sp>
        <p:nvSpPr>
          <p:cNvPr id="17" name="Tekstvak 16"/>
          <p:cNvSpPr txBox="1"/>
          <p:nvPr/>
        </p:nvSpPr>
        <p:spPr>
          <a:xfrm>
            <a:off x="472133" y="4988561"/>
            <a:ext cx="1584000" cy="288000"/>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Wetenschap</a:t>
            </a:r>
          </a:p>
        </p:txBody>
      </p:sp>
      <p:sp>
        <p:nvSpPr>
          <p:cNvPr id="23" name="Tekstvak 22"/>
          <p:cNvSpPr txBox="1"/>
          <p:nvPr/>
        </p:nvSpPr>
        <p:spPr>
          <a:xfrm>
            <a:off x="472133" y="3436706"/>
            <a:ext cx="1584000" cy="288000"/>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Onderneming</a:t>
            </a:r>
          </a:p>
        </p:txBody>
      </p:sp>
      <p:sp>
        <p:nvSpPr>
          <p:cNvPr id="55" name="Tekstvak 54"/>
          <p:cNvSpPr txBox="1"/>
          <p:nvPr/>
        </p:nvSpPr>
        <p:spPr>
          <a:xfrm>
            <a:off x="3184415" y="3195258"/>
            <a:ext cx="1188000" cy="286232"/>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Lokaal </a:t>
            </a:r>
          </a:p>
        </p:txBody>
      </p:sp>
      <p:sp>
        <p:nvSpPr>
          <p:cNvPr id="56" name="Tekstvak 55"/>
          <p:cNvSpPr txBox="1"/>
          <p:nvPr/>
        </p:nvSpPr>
        <p:spPr>
          <a:xfrm>
            <a:off x="3184415" y="2283678"/>
            <a:ext cx="1188000" cy="286232"/>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defPPr>
              <a:defRPr lang="nl-NL"/>
            </a:defPPr>
            <a:lvl1pPr lvl="0" algn="ctr" defTabSz="622300">
              <a:lnSpc>
                <a:spcPct val="90000"/>
              </a:lnSpc>
              <a:spcBef>
                <a:spcPct val="0"/>
              </a:spcBef>
              <a:spcAft>
                <a:spcPct val="35000"/>
              </a:spcAft>
              <a:defRPr sz="1400">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nl-NL" dirty="0"/>
              <a:t>Regionaal</a:t>
            </a:r>
          </a:p>
        </p:txBody>
      </p:sp>
      <p:cxnSp>
        <p:nvCxnSpPr>
          <p:cNvPr id="60" name="Rechte verbindingslijn 59"/>
          <p:cNvCxnSpPr/>
          <p:nvPr/>
        </p:nvCxnSpPr>
        <p:spPr>
          <a:xfrm>
            <a:off x="2483768" y="1268760"/>
            <a:ext cx="0" cy="47972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p:nvCxnSpPr>
        <p:spPr>
          <a:xfrm>
            <a:off x="4984447" y="1268760"/>
            <a:ext cx="0" cy="47972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5488503" y="1247083"/>
            <a:ext cx="1531769" cy="456791"/>
            <a:chOff x="1741" y="593459"/>
            <a:chExt cx="3547993" cy="886998"/>
          </a:xfrm>
        </p:grpSpPr>
        <p:sp>
          <p:nvSpPr>
            <p:cNvPr id="31" name="Afgeronde rechthoek 30"/>
            <p:cNvSpPr/>
            <p:nvPr/>
          </p:nvSpPr>
          <p:spPr>
            <a:xfrm>
              <a:off x="1741" y="593459"/>
              <a:ext cx="3547993" cy="8869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Afgeronde rechthoek 4"/>
            <p:cNvSpPr/>
            <p:nvPr/>
          </p:nvSpPr>
          <p:spPr>
            <a:xfrm>
              <a:off x="27720" y="619438"/>
              <a:ext cx="3496035" cy="835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nl-NL" sz="2400" kern="1200" dirty="0" smtClean="0"/>
                <a:t>Expert</a:t>
              </a:r>
              <a:endParaRPr lang="nl-NL" sz="2400" kern="1200" dirty="0"/>
            </a:p>
          </p:txBody>
        </p:sp>
      </p:grpSp>
      <p:grpSp>
        <p:nvGrpSpPr>
          <p:cNvPr id="36" name="Groep 35"/>
          <p:cNvGrpSpPr/>
          <p:nvPr/>
        </p:nvGrpSpPr>
        <p:grpSpPr>
          <a:xfrm>
            <a:off x="2985869" y="1261984"/>
            <a:ext cx="1531769" cy="456791"/>
            <a:chOff x="1741" y="593459"/>
            <a:chExt cx="3547993" cy="886998"/>
          </a:xfrm>
        </p:grpSpPr>
        <p:sp>
          <p:nvSpPr>
            <p:cNvPr id="37" name="Afgeronde rechthoek 36"/>
            <p:cNvSpPr/>
            <p:nvPr/>
          </p:nvSpPr>
          <p:spPr>
            <a:xfrm>
              <a:off x="1741" y="593459"/>
              <a:ext cx="3547993" cy="8869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Afgeronde rechthoek 4"/>
            <p:cNvSpPr/>
            <p:nvPr/>
          </p:nvSpPr>
          <p:spPr>
            <a:xfrm>
              <a:off x="27720" y="619438"/>
              <a:ext cx="3496035" cy="835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nl-NL" sz="2400" kern="1200" dirty="0" smtClean="0"/>
                <a:t>Behoefte</a:t>
              </a:r>
              <a:endParaRPr lang="nl-NL" sz="2400" kern="1200" dirty="0"/>
            </a:p>
          </p:txBody>
        </p:sp>
      </p:grpSp>
      <p:grpSp>
        <p:nvGrpSpPr>
          <p:cNvPr id="39" name="Groep 38"/>
          <p:cNvGrpSpPr/>
          <p:nvPr/>
        </p:nvGrpSpPr>
        <p:grpSpPr>
          <a:xfrm>
            <a:off x="483236" y="1275035"/>
            <a:ext cx="1531769" cy="456791"/>
            <a:chOff x="1741" y="593459"/>
            <a:chExt cx="3547993" cy="886998"/>
          </a:xfrm>
        </p:grpSpPr>
        <p:sp>
          <p:nvSpPr>
            <p:cNvPr id="40" name="Afgeronde rechthoek 39"/>
            <p:cNvSpPr/>
            <p:nvPr/>
          </p:nvSpPr>
          <p:spPr>
            <a:xfrm>
              <a:off x="1741" y="593459"/>
              <a:ext cx="3547993" cy="8869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Afgeronde rechthoek 4"/>
            <p:cNvSpPr/>
            <p:nvPr/>
          </p:nvSpPr>
          <p:spPr>
            <a:xfrm>
              <a:off x="27720" y="619438"/>
              <a:ext cx="3496035" cy="835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nl-NL" sz="2400" kern="1200" dirty="0" smtClean="0"/>
                <a:t>Doelgroep</a:t>
              </a:r>
              <a:endParaRPr lang="nl-NL" sz="2400" kern="1200" dirty="0"/>
            </a:p>
          </p:txBody>
        </p:sp>
      </p:grpSp>
      <p:grpSp>
        <p:nvGrpSpPr>
          <p:cNvPr id="46" name="Groep 45"/>
          <p:cNvGrpSpPr/>
          <p:nvPr/>
        </p:nvGrpSpPr>
        <p:grpSpPr>
          <a:xfrm>
            <a:off x="472133" y="1884851"/>
            <a:ext cx="1584000" cy="288000"/>
            <a:chOff x="4046453" y="1790907"/>
            <a:chExt cx="3547993" cy="886998"/>
          </a:xfrm>
        </p:grpSpPr>
        <p:sp>
          <p:nvSpPr>
            <p:cNvPr id="47" name="Afgeronde rechthoek 46"/>
            <p:cNvSpPr/>
            <p:nvPr/>
          </p:nvSpPr>
          <p:spPr>
            <a:xfrm>
              <a:off x="4046453" y="1790907"/>
              <a:ext cx="3547993" cy="886998"/>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8" name="Afgeronde rechthoek 4"/>
            <p:cNvSpPr/>
            <p:nvPr/>
          </p:nvSpPr>
          <p:spPr>
            <a:xfrm>
              <a:off x="4072432" y="1816886"/>
              <a:ext cx="3496035" cy="835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kern="1200" dirty="0" smtClean="0"/>
                <a:t>Rijksoverheid</a:t>
              </a:r>
              <a:endParaRPr lang="nl-NL" sz="1400" kern="1200" dirty="0"/>
            </a:p>
          </p:txBody>
        </p:sp>
      </p:grpSp>
    </p:spTree>
    <p:extLst>
      <p:ext uri="{BB962C8B-B14F-4D97-AF65-F5344CB8AC3E}">
        <p14:creationId xmlns:p14="http://schemas.microsoft.com/office/powerpoint/2010/main" val="643630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Knelpunten open data</a:t>
            </a:r>
            <a:endParaRPr lang="nl-NL" dirty="0"/>
          </a:p>
        </p:txBody>
      </p:sp>
      <p:sp>
        <p:nvSpPr>
          <p:cNvPr id="3" name="Tijdelijke aanduiding voor inhoud 2"/>
          <p:cNvSpPr>
            <a:spLocks noGrp="1"/>
          </p:cNvSpPr>
          <p:nvPr>
            <p:ph idx="1"/>
          </p:nvPr>
        </p:nvSpPr>
        <p:spPr>
          <a:xfrm>
            <a:off x="927240" y="2030400"/>
            <a:ext cx="7596000" cy="4467600"/>
          </a:xfrm>
        </p:spPr>
        <p:txBody>
          <a:bodyPr>
            <a:noAutofit/>
          </a:bodyPr>
          <a:lstStyle/>
          <a:p>
            <a:pPr marL="285750" indent="-285750">
              <a:buFont typeface="Arial" panose="020B0604020202020204" pitchFamily="34" charset="0"/>
              <a:buChar char="•"/>
            </a:pPr>
            <a:r>
              <a:rPr lang="nl-NL" dirty="0">
                <a:solidFill>
                  <a:schemeClr val="tx1"/>
                </a:solidFill>
                <a:latin typeface="+mn-lt"/>
              </a:rPr>
              <a:t>Vindbaarheid</a:t>
            </a:r>
          </a:p>
          <a:p>
            <a:pPr marL="285750" indent="-285750">
              <a:buFont typeface="Arial" panose="020B0604020202020204" pitchFamily="34" charset="0"/>
              <a:buChar char="•"/>
            </a:pPr>
            <a:r>
              <a:rPr lang="nl-NL" dirty="0">
                <a:solidFill>
                  <a:schemeClr val="tx1"/>
                </a:solidFill>
                <a:latin typeface="+mn-lt"/>
              </a:rPr>
              <a:t>Actualiteit</a:t>
            </a:r>
          </a:p>
          <a:p>
            <a:pPr marL="285750" indent="-285750">
              <a:buFont typeface="Arial" panose="020B0604020202020204" pitchFamily="34" charset="0"/>
              <a:buChar char="•"/>
            </a:pPr>
            <a:r>
              <a:rPr lang="nl-NL" dirty="0" smtClean="0">
                <a:solidFill>
                  <a:schemeClr val="tx1"/>
                </a:solidFill>
                <a:latin typeface="+mn-lt"/>
              </a:rPr>
              <a:t>Te hoog schaalniveau</a:t>
            </a:r>
            <a:endParaRPr lang="nl-NL" dirty="0">
              <a:solidFill>
                <a:schemeClr val="tx1"/>
              </a:solidFill>
              <a:latin typeface="+mn-lt"/>
            </a:endParaRPr>
          </a:p>
          <a:p>
            <a:pPr marL="285750" indent="-285750">
              <a:buFont typeface="Arial" panose="020B0604020202020204" pitchFamily="34" charset="0"/>
              <a:buChar char="•"/>
            </a:pPr>
            <a:r>
              <a:rPr lang="nl-NL" dirty="0">
                <a:solidFill>
                  <a:schemeClr val="tx1"/>
                </a:solidFill>
                <a:latin typeface="+mn-lt"/>
              </a:rPr>
              <a:t>Metadata niet op orde</a:t>
            </a:r>
          </a:p>
          <a:p>
            <a:pPr marL="285750" indent="-285750">
              <a:buFont typeface="Arial" panose="020B0604020202020204" pitchFamily="34" charset="0"/>
              <a:buChar char="•"/>
            </a:pPr>
            <a:r>
              <a:rPr lang="nl-NL" dirty="0" smtClean="0">
                <a:solidFill>
                  <a:schemeClr val="tx1"/>
                </a:solidFill>
                <a:latin typeface="+mn-lt"/>
              </a:rPr>
              <a:t>Duurt </a:t>
            </a:r>
            <a:r>
              <a:rPr lang="nl-NL" dirty="0">
                <a:solidFill>
                  <a:schemeClr val="tx1"/>
                </a:solidFill>
                <a:latin typeface="+mn-lt"/>
              </a:rPr>
              <a:t>lang voor gegevens geleverd worden</a:t>
            </a:r>
          </a:p>
          <a:p>
            <a:pPr marL="285750" indent="-285750">
              <a:buFont typeface="Arial" panose="020B0604020202020204" pitchFamily="34" charset="0"/>
              <a:buChar char="•"/>
            </a:pPr>
            <a:r>
              <a:rPr lang="nl-NL" dirty="0">
                <a:solidFill>
                  <a:schemeClr val="tx1"/>
                </a:solidFill>
                <a:latin typeface="+mn-lt"/>
              </a:rPr>
              <a:t>Continuïteit waarborgen</a:t>
            </a:r>
          </a:p>
          <a:p>
            <a:pPr marL="285750" indent="-285750">
              <a:buFont typeface="Arial" panose="020B0604020202020204" pitchFamily="34" charset="0"/>
              <a:buChar char="•"/>
            </a:pPr>
            <a:r>
              <a:rPr lang="nl-NL" dirty="0" smtClean="0">
                <a:solidFill>
                  <a:schemeClr val="tx1"/>
                </a:solidFill>
                <a:latin typeface="+mn-lt"/>
              </a:rPr>
              <a:t>Juistheid</a:t>
            </a:r>
            <a:endParaRPr lang="nl-NL" sz="1800" dirty="0">
              <a:solidFill>
                <a:schemeClr val="tx1"/>
              </a:solidFill>
              <a:latin typeface="+mn-lt"/>
            </a:endParaRPr>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8</a:t>
            </a:fld>
            <a:endParaRPr lang="nl-NL" dirty="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19214" r="16590"/>
          <a:stretch/>
        </p:blipFill>
        <p:spPr>
          <a:xfrm>
            <a:off x="7020272" y="1566000"/>
            <a:ext cx="1296144" cy="9361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8203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Regie nodig op</a:t>
            </a:r>
            <a:endParaRPr lang="nl-NL" dirty="0"/>
          </a:p>
        </p:txBody>
      </p:sp>
      <p:sp>
        <p:nvSpPr>
          <p:cNvPr id="3" name="Tijdelijke aanduiding voor inhoud 2"/>
          <p:cNvSpPr>
            <a:spLocks noGrp="1"/>
          </p:cNvSpPr>
          <p:nvPr>
            <p:ph idx="1"/>
          </p:nvPr>
        </p:nvSpPr>
        <p:spPr>
          <a:xfrm>
            <a:off x="891477" y="2138418"/>
            <a:ext cx="7784979" cy="2658734"/>
          </a:xfrm>
        </p:spPr>
        <p:txBody>
          <a:bodyPr>
            <a:normAutofit/>
          </a:bodyPr>
          <a:lstStyle/>
          <a:p>
            <a:pPr marL="285750" indent="-285750">
              <a:buFont typeface="Arial" panose="020B0604020202020204" pitchFamily="34" charset="0"/>
              <a:buChar char="•"/>
            </a:pPr>
            <a:r>
              <a:rPr lang="nl-NL" dirty="0">
                <a:solidFill>
                  <a:schemeClr val="tx1"/>
                </a:solidFill>
                <a:latin typeface="+mn-lt"/>
              </a:rPr>
              <a:t>Metadata</a:t>
            </a:r>
          </a:p>
          <a:p>
            <a:pPr marL="285750" indent="-285750">
              <a:buFont typeface="Arial" panose="020B0604020202020204" pitchFamily="34" charset="0"/>
              <a:buChar char="•"/>
            </a:pPr>
            <a:r>
              <a:rPr lang="nl-NL" dirty="0">
                <a:solidFill>
                  <a:schemeClr val="tx1"/>
                </a:solidFill>
                <a:latin typeface="+mn-lt"/>
              </a:rPr>
              <a:t>Vindbaarheid</a:t>
            </a:r>
          </a:p>
          <a:p>
            <a:pPr marL="285750" indent="-285750">
              <a:buFont typeface="Arial" panose="020B0604020202020204" pitchFamily="34" charset="0"/>
              <a:buChar char="•"/>
            </a:pPr>
            <a:r>
              <a:rPr lang="nl-NL" dirty="0" smtClean="0">
                <a:solidFill>
                  <a:schemeClr val="tx1"/>
                </a:solidFill>
                <a:latin typeface="+mn-lt"/>
              </a:rPr>
              <a:t>Standaarden </a:t>
            </a:r>
          </a:p>
          <a:p>
            <a:pPr marL="285750" indent="-285750">
              <a:buFont typeface="Arial" panose="020B0604020202020204" pitchFamily="34" charset="0"/>
              <a:buChar char="•"/>
            </a:pPr>
            <a:r>
              <a:rPr lang="nl-NL" dirty="0" smtClean="0">
                <a:solidFill>
                  <a:schemeClr val="tx1"/>
                </a:solidFill>
                <a:latin typeface="+mn-lt"/>
              </a:rPr>
              <a:t>Helpdesk</a:t>
            </a:r>
            <a:endParaRPr lang="nl-NL" dirty="0">
              <a:solidFill>
                <a:schemeClr val="tx1"/>
              </a:solidFill>
              <a:latin typeface="+mn-lt"/>
            </a:endParaRPr>
          </a:p>
          <a:p>
            <a:pPr marL="285750" indent="-285750">
              <a:buFont typeface="Arial" panose="020B0604020202020204" pitchFamily="34" charset="0"/>
              <a:buChar char="•"/>
            </a:pPr>
            <a:r>
              <a:rPr lang="nl-NL" dirty="0">
                <a:solidFill>
                  <a:schemeClr val="tx1"/>
                </a:solidFill>
                <a:latin typeface="+mn-lt"/>
              </a:rPr>
              <a:t>Technische ondersteuning</a:t>
            </a:r>
          </a:p>
        </p:txBody>
      </p:sp>
      <p:sp>
        <p:nvSpPr>
          <p:cNvPr id="4" name="Tijdelijke aanduiding voor dianummer 3"/>
          <p:cNvSpPr>
            <a:spLocks noGrp="1"/>
          </p:cNvSpPr>
          <p:nvPr>
            <p:ph type="sldNum" sz="quarter" idx="12"/>
          </p:nvPr>
        </p:nvSpPr>
        <p:spPr/>
        <p:txBody>
          <a:bodyPr/>
          <a:lstStyle/>
          <a:p>
            <a:fld id="{845CA951-4815-4987-9CD6-BB5D6648C0B5}" type="slidenum">
              <a:rPr lang="nl-NL" smtClean="0"/>
              <a:pPr/>
              <a:t>9</a:t>
            </a:fld>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688" y="1533600"/>
            <a:ext cx="1788789" cy="1216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97618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BS Powerpoint blauw">
  <a:themeElements>
    <a:clrScheme name="CBS_1">
      <a:dk1>
        <a:srgbClr val="271D6C"/>
      </a:dk1>
      <a:lt1>
        <a:srgbClr val="FFFFFF"/>
      </a:lt1>
      <a:dk2>
        <a:srgbClr val="271D6C"/>
      </a:dk2>
      <a:lt2>
        <a:srgbClr val="D8D8D8"/>
      </a:lt2>
      <a:accent1>
        <a:srgbClr val="00A1CD"/>
      </a:accent1>
      <a:accent2>
        <a:srgbClr val="0058B8"/>
      </a:accent2>
      <a:accent3>
        <a:srgbClr val="53A31D"/>
      </a:accent3>
      <a:accent4>
        <a:srgbClr val="AF0E80"/>
      </a:accent4>
      <a:accent5>
        <a:srgbClr val="FFCC00"/>
      </a:accent5>
      <a:accent6>
        <a:srgbClr val="E94C0A"/>
      </a:accent6>
      <a:hlink>
        <a:srgbClr val="271D6C"/>
      </a:hlink>
      <a:folHlink>
        <a:srgbClr val="271D6C"/>
      </a:folHlink>
    </a:clrScheme>
    <a:fontScheme name="CBS_1">
      <a:majorFont>
        <a:latin typeface="Cambria"/>
        <a:ea typeface=""/>
        <a:cs typeface=""/>
      </a:majorFont>
      <a:minorFont>
        <a:latin typeface="Corbe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CBS Powerpoint blauw 140312.potx [Alleen-lezen]" id="{77267414-0736-40F9-8280-C24DA38DC65C}" vid="{428F68DB-2027-491A-A5F0-CDDB4382CE2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g23705cfe14e4ff3b444105588ed2ce1 xmlns="b74be9d0-744f-40c0-ac69-73a07a8fd844">
      <Terms xmlns="http://schemas.microsoft.com/office/infopath/2007/PartnerControls"/>
    </g23705cfe14e4ff3b444105588ed2ce1>
    <UsedCbsCategorie xmlns="78cda33a-48a5-44b9-8b5f-51a0afae56c3">
      <Value>open data</Value>
    </UsedCbsCategorie>
    <PublicatieDatum xmlns="78cda33a-48a5-44b9-8b5f-51a0afae56c3" xsi:nil="true"/>
    <TaxCatchAll xmlns="b74be9d0-744f-40c0-ac69-73a07a8fd844">
      <Value>782</Value>
    </TaxCatchAll>
    <g23705cfe14e4ff3b444105588ed2ce0 xmlns="b74be9d0-744f-40c0-ac69-73a07a8fd844">
      <Terms xmlns="http://schemas.microsoft.com/office/infopath/2007/PartnerControls">
        <TermInfo xmlns="http://schemas.microsoft.com/office/infopath/2007/PartnerControls">
          <TermName xmlns="http://schemas.microsoft.com/office/infopath/2007/PartnerControls">open data</TermName>
          <TermId xmlns="http://schemas.microsoft.com/office/infopath/2007/PartnerControls">e4a0893c-a659-4194-967a-726649a12b32</TermId>
        </TermInfo>
      </Terms>
    </g23705cfe14e4ff3b444105588ed2ce0>
    <VergaderDatum xmlns="78cda33a-48a5-44b9-8b5f-51a0afae56c3">2015-12-13T23:00:00+00:00</VergaderDatum>
    <UsedCbsOndernemingsTrefwoorden xmlns="78cda33a-48a5-44b9-8b5f-51a0afae56c3"/>
  </documentManagement>
</p:properti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Werkdocument" ma:contentTypeID="0x0101008BBFF960507043A698762B5161B7A80200A02288072B7A431095D859DDC0BF738200B730F6BE1F115B44969AEE12C80BF88E" ma:contentTypeVersion="16" ma:contentTypeDescription="" ma:contentTypeScope="" ma:versionID="b980362fc3ada958ccdd0b11551a1495">
  <xsd:schema xmlns:xsd="http://www.w3.org/2001/XMLSchema" xmlns:xs="http://www.w3.org/2001/XMLSchema" xmlns:p="http://schemas.microsoft.com/office/2006/metadata/properties" xmlns:ns2="b74be9d0-744f-40c0-ac69-73a07a8fd844" xmlns:ns3="78cda33a-48a5-44b9-8b5f-51a0afae56c3" targetNamespace="http://schemas.microsoft.com/office/2006/metadata/properties" ma:root="true" ma:fieldsID="852c8ccddfba735681d0e4febc3ceee9" ns2:_="" ns3:_="">
    <xsd:import namespace="b74be9d0-744f-40c0-ac69-73a07a8fd844"/>
    <xsd:import namespace="78cda33a-48a5-44b9-8b5f-51a0afae56c3"/>
    <xsd:element name="properties">
      <xsd:complexType>
        <xsd:sequence>
          <xsd:element name="documentManagement">
            <xsd:complexType>
              <xsd:all>
                <xsd:element ref="ns3:UsedCbsCategorie" minOccurs="0"/>
                <xsd:element ref="ns3:UsedCbsOndernemingsTrefwoorden" minOccurs="0"/>
                <xsd:element ref="ns3:VergaderDatum" minOccurs="0"/>
                <xsd:element ref="ns3:PublicatieDatum" minOccurs="0"/>
                <xsd:element ref="ns2:TaxCatchAll" minOccurs="0"/>
                <xsd:element ref="ns2:TaxCatchAllLabel" minOccurs="0"/>
                <xsd:element ref="ns2:g23705cfe14e4ff3b444105588ed2ce0" minOccurs="0"/>
                <xsd:element ref="ns2:g23705cfe14e4ff3b444105588ed2c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e9d0-744f-40c0-ac69-73a07a8fd844" elementFormDefault="qualified">
    <xsd:import namespace="http://schemas.microsoft.com/office/2006/documentManagement/types"/>
    <xsd:import namespace="http://schemas.microsoft.com/office/infopath/2007/PartnerControls"/>
    <xsd:element name="TaxCatchAll" ma:index="12" nillable="true" ma:displayName="Catch-all-kolom van taxonomie" ma:description="" ma:hidden="true" ma:list="{ed0bcd80-6dc3-4ee2-979e-186d5ce964f2}" ma:internalName="TaxCatchAll" ma:showField="CatchAllData" ma:web="15ce9604-6fe0-410a-b38c-87b94dd3b16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atch-all-kolom van taxonomie1" ma:description="" ma:hidden="true" ma:list="{ed0bcd80-6dc3-4ee2-979e-186d5ce964f2}" ma:internalName="TaxCatchAllLabel" ma:readOnly="true" ma:showField="CatchAllDataLabel" ma:web="15ce9604-6fe0-410a-b38c-87b94dd3b16d">
      <xsd:complexType>
        <xsd:complexContent>
          <xsd:extension base="dms:MultiChoiceLookup">
            <xsd:sequence>
              <xsd:element name="Value" type="dms:Lookup" maxOccurs="unbounded" minOccurs="0" nillable="true"/>
            </xsd:sequence>
          </xsd:extension>
        </xsd:complexContent>
      </xsd:complexType>
    </xsd:element>
    <xsd:element name="g23705cfe14e4ff3b444105588ed2ce0" ma:index="14" ma:taxonomy="true" ma:internalName="g23705cfe14e4ff3b444105588ed2ce0" ma:taxonomyFieldName="CbsCategorie" ma:displayName="Categorie" ma:fieldId="{023705cf-e14e-4ff3-b444-105588ed2ce0}" ma:sspId="ee8742b1-c3cb-4378-aa64-33684c4b490a" ma:termSetId="2f456da4-0526-4405-958a-772731a49f75" ma:anchorId="00000000-0000-0000-0000-000000000000" ma:open="false" ma:isKeyword="false">
      <xsd:complexType>
        <xsd:sequence>
          <xsd:element ref="pc:Terms" minOccurs="0" maxOccurs="1"/>
        </xsd:sequence>
      </xsd:complexType>
    </xsd:element>
    <xsd:element name="g23705cfe14e4ff3b444105588ed2ce1" ma:index="16" nillable="true" ma:taxonomy="true" ma:internalName="g23705cfe14e4ff3b444105588ed2ce1" ma:taxonomyFieldName="CbsOndernemingsTrefwoorden" ma:displayName="Ondernemingstrefwoorden" ma:fieldId="{023705cf-e14e-4ff3-b444-105588ed2ce1}" ma:taxonomyMulti="true" ma:sspId="ee8742b1-c3cb-4378-aa64-33684c4b490a" ma:termSetId="bd692f68-2805-4cda-b2b5-649d75cfaf2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8cda33a-48a5-44b9-8b5f-51a0afae56c3" elementFormDefault="qualified">
    <xsd:import namespace="http://schemas.microsoft.com/office/2006/documentManagement/types"/>
    <xsd:import namespace="http://schemas.microsoft.com/office/infopath/2007/PartnerControls"/>
    <xsd:element name="UsedCbsCategorie" ma:index="3" nillable="true" ma:displayName="Categorie" ma:description="A hidden fields which holds all the categorie terms currently in use, so that it can be used in keyfilters" ma:hidden="true" ma:internalName="UsedCbsCategorie">
      <xsd:complexType>
        <xsd:complexContent>
          <xsd:extension base="dms:MultiChoice">
            <xsd:sequence>
              <xsd:element name="Value" maxOccurs="unbounded" minOccurs="0" nillable="true">
                <xsd:simpleType>
                  <xsd:restriction base="dms:Choice">
                    <xsd:enumeration value="Beleid"/>
                    <xsd:enumeration value="open data"/>
                  </xsd:restriction>
                </xsd:simpleType>
              </xsd:element>
            </xsd:sequence>
          </xsd:extension>
        </xsd:complexContent>
      </xsd:complexType>
    </xsd:element>
    <xsd:element name="UsedCbsOndernemingsTrefwoorden" ma:index="5" nillable="true" ma:displayName="Ondernemingstrefwoorden" ma:description="A hidden fields which holds all the trefwoorden/tag terms currently in use, so that it can be used in keyfilters" ma:hidden="true" ma:internalName="UsedCbsOndernemingsTrefwoorden">
      <xsd:complexType>
        <xsd:complexContent>
          <xsd:extension base="dms:MultiChoice">
            <xsd:sequence>
              <xsd:element name="Value" maxOccurs="unbounded" minOccurs="0" nillable="true">
                <xsd:simpleType>
                  <xsd:restriction base="dms:Choice">
                    <xsd:enumeration value="adviesraden"/>
                    <xsd:enumeration value="beleid"/>
                    <xsd:enumeration value="DB-besluiten"/>
                    <xsd:enumeration value="DB-stuk"/>
                    <xsd:enumeration value="Evaluatie"/>
                    <xsd:enumeration value="Godan"/>
                    <xsd:enumeration value="Open data"/>
                    <xsd:enumeration value="opleggers"/>
                    <xsd:enumeration value="Plan van aanpak"/>
                    <xsd:enumeration value="Stuurgroep"/>
                    <xsd:enumeration value="ter bespreking"/>
                  </xsd:restriction>
                </xsd:simpleType>
              </xsd:element>
            </xsd:sequence>
          </xsd:extension>
        </xsd:complexContent>
      </xsd:complexType>
    </xsd:element>
    <xsd:element name="VergaderDatum" ma:index="6" nillable="true" ma:displayName="Vergaderdatum" ma:format="DateOnly" ma:indexed="true" ma:internalName="VergaderDatum">
      <xsd:simpleType>
        <xsd:restriction base="dms:DateTime"/>
      </xsd:simpleType>
    </xsd:element>
    <xsd:element name="PublicatieDatum" ma:index="7" nillable="true" ma:displayName="Publicatiedatum" ma:format="DateOnly" ma:internalName="Publicatie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EB26CE-1C11-4796-AEF6-A5E3981C2DD4}">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b74be9d0-744f-40c0-ac69-73a07a8fd844"/>
    <ds:schemaRef ds:uri="http://schemas.openxmlformats.org/package/2006/metadata/core-properties"/>
    <ds:schemaRef ds:uri="78cda33a-48a5-44b9-8b5f-51a0afae56c3"/>
    <ds:schemaRef ds:uri="http://www.w3.org/XML/1998/namespace"/>
    <ds:schemaRef ds:uri="http://purl.org/dc/dcmitype/"/>
  </ds:schemaRefs>
</ds:datastoreItem>
</file>

<file path=customXml/itemProps2.xml><?xml version="1.0" encoding="utf-8"?>
<ds:datastoreItem xmlns:ds="http://schemas.openxmlformats.org/officeDocument/2006/customXml" ds:itemID="{67DA7B12-D9E7-4C30-B7D0-6FFE1D28F830}">
  <ds:schemaRefs>
    <ds:schemaRef ds:uri="http://schemas.microsoft.com/office/2006/metadata/customXsn"/>
  </ds:schemaRefs>
</ds:datastoreItem>
</file>

<file path=customXml/itemProps3.xml><?xml version="1.0" encoding="utf-8"?>
<ds:datastoreItem xmlns:ds="http://schemas.openxmlformats.org/officeDocument/2006/customXml" ds:itemID="{E62F5212-B9FF-43F5-99BF-631A0162911D}">
  <ds:schemaRefs>
    <ds:schemaRef ds:uri="http://schemas.microsoft.com/sharepoint/v3/contenttype/forms"/>
  </ds:schemaRefs>
</ds:datastoreItem>
</file>

<file path=customXml/itemProps4.xml><?xml version="1.0" encoding="utf-8"?>
<ds:datastoreItem xmlns:ds="http://schemas.openxmlformats.org/officeDocument/2006/customXml" ds:itemID="{48E30E8B-EBED-46CA-91C8-39A9AECD7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be9d0-744f-40c0-ac69-73a07a8fd844"/>
    <ds:schemaRef ds:uri="78cda33a-48a5-44b9-8b5f-51a0afae5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1154</Words>
  <Application>Microsoft Office PowerPoint</Application>
  <PresentationFormat>Diavoorstelling (4:3)</PresentationFormat>
  <Paragraphs>293</Paragraphs>
  <Slides>21</Slides>
  <Notes>12</Notes>
  <HiddenSlides>5</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Cambria</vt:lpstr>
      <vt:lpstr>Corbel</vt:lpstr>
      <vt:lpstr>Wingdings</vt:lpstr>
      <vt:lpstr>CBS Powerpoint blauw</vt:lpstr>
      <vt:lpstr>PowerPoint-presentatie</vt:lpstr>
      <vt:lpstr>Agenda</vt:lpstr>
      <vt:lpstr>Waarom een alliantie</vt:lpstr>
      <vt:lpstr>Voorbeeld: combinatie van data</vt:lpstr>
      <vt:lpstr>Gesproken met</vt:lpstr>
      <vt:lpstr>Quotes uit de gesprekken</vt:lpstr>
      <vt:lpstr>Gebruiker(s) open data</vt:lpstr>
      <vt:lpstr>Knelpunten open data</vt:lpstr>
      <vt:lpstr>Regie nodig op</vt:lpstr>
      <vt:lpstr>Helderheid over</vt:lpstr>
      <vt:lpstr>Uitgangspunten bij fase 2</vt:lpstr>
      <vt:lpstr>Fase 2 - Ambitie</vt:lpstr>
      <vt:lpstr>Fase 2 - Wat gaan we niet doen </vt:lpstr>
      <vt:lpstr>Fase 2 - Maatschappelijke vraag</vt:lpstr>
      <vt:lpstr>Walhalla voor ouderen?</vt:lpstr>
      <vt:lpstr>Krimpgebied als walhalla voor ouderen? </vt:lpstr>
      <vt:lpstr>Incourant vastgoed van de toekomst</vt:lpstr>
      <vt:lpstr>Incourant vastgoed van de toekomst </vt:lpstr>
      <vt:lpstr>Krimpgebied als goed bereikbaar woongebied?</vt:lpstr>
      <vt:lpstr>Krimpgebied als goed bereikbaar woongebied?</vt:lpstr>
      <vt:lpstr>En nu verder</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CBS PowerPoint sjabloon</dc:subject>
  <dc:creator>Mierlo, E. van</dc:creator>
  <cp:lastModifiedBy>Mierlo, E.J. van (Erwin)</cp:lastModifiedBy>
  <cp:revision>195</cp:revision>
  <cp:lastPrinted>2017-09-22T13:51:29Z</cp:lastPrinted>
  <dcterms:created xsi:type="dcterms:W3CDTF">2015-11-25T11:45:56Z</dcterms:created>
  <dcterms:modified xsi:type="dcterms:W3CDTF">2017-09-28T09:37:28Z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0x0101008BBFF960507043A698762B5161B7A80200A02288072B7A431095D859DDC0BF738200B730F6BE1F115B44969AEE12C80BF88E</vt:lpwstr>
  </property>
  <property fmtid="{D5CDD505-2E9C-101B-9397-08002B2CF9AE}" pid="3" name="CbsCategorie">
    <vt:lpwstr>782;#open data|e4a0893c-a659-4194-967a-726649a12b32</vt:lpwstr>
  </property>
  <property fmtid="{D5CDD505-2E9C-101B-9397-08002B2CF9AE}" pid="4" name="CbsOndernemingsTrefwoorden">
    <vt:lpwstr/>
  </property>
</Properties>
</file>