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  <p:sldMasterId id="2147483846" r:id="rId3"/>
    <p:sldMasterId id="214748387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398" r:id="rId7"/>
    <p:sldId id="397" r:id="rId8"/>
    <p:sldId id="262" r:id="rId9"/>
    <p:sldId id="282" r:id="rId10"/>
    <p:sldId id="324" r:id="rId11"/>
    <p:sldId id="283" r:id="rId12"/>
    <p:sldId id="284" r:id="rId13"/>
    <p:sldId id="295" r:id="rId14"/>
    <p:sldId id="256" r:id="rId15"/>
    <p:sldId id="364" r:id="rId16"/>
    <p:sldId id="287" r:id="rId17"/>
    <p:sldId id="328" r:id="rId18"/>
    <p:sldId id="395" r:id="rId19"/>
    <p:sldId id="264" r:id="rId20"/>
    <p:sldId id="396" r:id="rId21"/>
    <p:sldId id="399" r:id="rId22"/>
    <p:sldId id="394" r:id="rId23"/>
  </p:sldIdLst>
  <p:sldSz cx="9144000" cy="5143500" type="screen16x9"/>
  <p:notesSz cx="6797675" cy="9872663"/>
  <p:defaultTextStyle>
    <a:defPPr>
      <a:defRPr lang="nl-NL"/>
    </a:defPPr>
    <a:lvl1pPr marL="0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2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3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2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8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84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32" autoAdjust="0"/>
  </p:normalViewPr>
  <p:slideViewPr>
    <p:cSldViewPr>
      <p:cViewPr varScale="1">
        <p:scale>
          <a:sx n="71" d="100"/>
          <a:sy n="71" d="100"/>
        </p:scale>
        <p:origin x="1140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46325-9C06-404D-94FE-5DD5755B4CE6}" type="datetimeFigureOut">
              <a:rPr lang="en-US" smtClean="0"/>
              <a:t>6/21/2018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D509-B1A2-3E43-BD2D-E91FACD2BA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49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5F47A-5E3F-4CA6-8FE3-09714DEA5236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E7915-7108-4B5A-81EF-23AF2D720E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8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2" algn="l" defTabSz="914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914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3" algn="l" defTabSz="914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2" algn="l" defTabSz="914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8" algn="l" defTabSz="914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4" algn="l" defTabSz="914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7915-7108-4B5A-81EF-23AF2D720E3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5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7915-7108-4B5A-81EF-23AF2D720E3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79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7915-7108-4B5A-81EF-23AF2D720E3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74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1714494"/>
            <a:ext cx="9144000" cy="3429006"/>
          </a:xfrm>
          <a:prstGeom prst="rect">
            <a:avLst/>
          </a:prstGeom>
          <a:solidFill>
            <a:srgbClr val="003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druppelsillustratie-voor-ppt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10"/>
            <a:ext cx="4018997" cy="47148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28992" y="2000251"/>
            <a:ext cx="5357850" cy="1102519"/>
          </a:xfrm>
        </p:spPr>
        <p:txBody>
          <a:bodyPr/>
          <a:lstStyle>
            <a:lvl1pPr algn="r">
              <a:defRPr sz="4400" b="0" i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428992" y="3429006"/>
            <a:ext cx="5357850" cy="1014408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  <p:pic>
        <p:nvPicPr>
          <p:cNvPr id="2050" name="Picture 2" descr="G:\EPS\hetwaterschapshuislogo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4" y="357172"/>
            <a:ext cx="3100950" cy="10308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643056"/>
            <a:ext cx="2057400" cy="2951566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43060"/>
            <a:ext cx="6019800" cy="295156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1714494"/>
            <a:ext cx="9144000" cy="3429006"/>
          </a:xfrm>
          <a:prstGeom prst="rect">
            <a:avLst/>
          </a:prstGeom>
          <a:solidFill>
            <a:srgbClr val="003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1" name="Afbeelding 10" descr="druppelsillustratie-voor-ppt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" y="428610"/>
            <a:ext cx="4018997" cy="47148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28992" y="2000273"/>
            <a:ext cx="5357850" cy="1102519"/>
          </a:xfrm>
        </p:spPr>
        <p:txBody>
          <a:bodyPr/>
          <a:lstStyle>
            <a:lvl1pPr algn="r">
              <a:defRPr sz="4400" b="0" i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428992" y="3429006"/>
            <a:ext cx="5357850" cy="1014408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G:\EPS\hetwaterschapshuislogo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4" y="357172"/>
            <a:ext cx="3100950" cy="1030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8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63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1285866"/>
            <a:ext cx="9144000" cy="3857634"/>
          </a:xfrm>
          <a:prstGeom prst="rect">
            <a:avLst/>
          </a:prstGeom>
          <a:solidFill>
            <a:srgbClr val="003F8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 descr="druppelsillustratie-voor-subtitel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276"/>
            <a:ext cx="2714612" cy="36502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43174" y="1978824"/>
            <a:ext cx="6143668" cy="1092994"/>
          </a:xfrm>
        </p:spPr>
        <p:txBody>
          <a:bodyPr anchor="ctr"/>
          <a:lstStyle>
            <a:lvl1pPr algn="r" rtl="0">
              <a:defRPr sz="4000" b="0" cap="none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43174" y="3429006"/>
            <a:ext cx="6143668" cy="1000132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 descr="G:\EPS\hetwaterschapshuislogo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336" y="285735"/>
            <a:ext cx="2190630" cy="72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73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3058"/>
            <a:ext cx="4038600" cy="2951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3061"/>
            <a:ext cx="4038600" cy="2951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73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643057"/>
            <a:ext cx="4040188" cy="622698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035" indent="0">
              <a:buNone/>
              <a:defRPr sz="2000" b="1"/>
            </a:lvl2pPr>
            <a:lvl3pPr marL="914072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3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2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4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" y="2428874"/>
            <a:ext cx="4040188" cy="21657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643057"/>
            <a:ext cx="4041775" cy="622698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035" indent="0">
              <a:buNone/>
              <a:defRPr sz="2000" b="1"/>
            </a:lvl2pPr>
            <a:lvl3pPr marL="914072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3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2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4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33" y="2428874"/>
            <a:ext cx="4041775" cy="21657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77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26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 descr="G:\EPS\hetwaterschapshuislogo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336" y="285735"/>
            <a:ext cx="2190630" cy="72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58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1643058"/>
            <a:ext cx="3008313" cy="78581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1643076"/>
            <a:ext cx="5111750" cy="2951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2571758"/>
            <a:ext cx="3008313" cy="202287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2" indent="0">
              <a:buNone/>
              <a:defRPr sz="1000"/>
            </a:lvl3pPr>
            <a:lvl4pPr marL="1371105" indent="0">
              <a:buNone/>
              <a:defRPr sz="900"/>
            </a:lvl4pPr>
            <a:lvl5pPr marL="1828143" indent="0">
              <a:buNone/>
              <a:defRPr sz="900"/>
            </a:lvl5pPr>
            <a:lvl6pPr marL="2285176" indent="0">
              <a:buNone/>
              <a:defRPr sz="900"/>
            </a:lvl6pPr>
            <a:lvl7pPr marL="2742212" indent="0">
              <a:buNone/>
              <a:defRPr sz="900"/>
            </a:lvl7pPr>
            <a:lvl8pPr marL="3199248" indent="0">
              <a:buNone/>
              <a:defRPr sz="900"/>
            </a:lvl8pPr>
            <a:lvl9pPr marL="3656284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43504" y="1643059"/>
            <a:ext cx="3557574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62717" y="1643058"/>
            <a:ext cx="4572032" cy="2928958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2" indent="0">
              <a:buNone/>
              <a:defRPr sz="2400"/>
            </a:lvl3pPr>
            <a:lvl4pPr marL="1371105" indent="0">
              <a:buNone/>
              <a:defRPr sz="2000"/>
            </a:lvl4pPr>
            <a:lvl5pPr marL="1828143" indent="0">
              <a:buNone/>
              <a:defRPr sz="2000"/>
            </a:lvl5pPr>
            <a:lvl6pPr marL="2285176" indent="0">
              <a:buNone/>
              <a:defRPr sz="2000"/>
            </a:lvl6pPr>
            <a:lvl7pPr marL="2742212" indent="0">
              <a:buNone/>
              <a:defRPr sz="2000"/>
            </a:lvl7pPr>
            <a:lvl8pPr marL="3199248" indent="0">
              <a:buNone/>
              <a:defRPr sz="2000"/>
            </a:lvl8pPr>
            <a:lvl9pPr marL="3656284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143504" y="2214583"/>
            <a:ext cx="3500462" cy="2318159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2" indent="0">
              <a:buNone/>
              <a:defRPr sz="1000"/>
            </a:lvl3pPr>
            <a:lvl4pPr marL="1371105" indent="0">
              <a:buNone/>
              <a:defRPr sz="900"/>
            </a:lvl4pPr>
            <a:lvl5pPr marL="1828143" indent="0">
              <a:buNone/>
              <a:defRPr sz="900"/>
            </a:lvl5pPr>
            <a:lvl6pPr marL="2285176" indent="0">
              <a:buNone/>
              <a:defRPr sz="900"/>
            </a:lvl6pPr>
            <a:lvl7pPr marL="2742212" indent="0">
              <a:buNone/>
              <a:defRPr sz="900"/>
            </a:lvl7pPr>
            <a:lvl8pPr marL="3199248" indent="0">
              <a:buNone/>
              <a:defRPr sz="900"/>
            </a:lvl8pPr>
            <a:lvl9pPr marL="3656284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81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91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643058"/>
            <a:ext cx="2057400" cy="2951566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43061"/>
            <a:ext cx="6019800" cy="295156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55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18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22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71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61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55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7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5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1285866"/>
            <a:ext cx="9144000" cy="3857634"/>
          </a:xfrm>
          <a:prstGeom prst="rect">
            <a:avLst/>
          </a:prstGeom>
          <a:solidFill>
            <a:srgbClr val="003F8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/>
            <a:endParaRPr lang="nl-NL"/>
          </a:p>
        </p:txBody>
      </p:sp>
      <p:pic>
        <p:nvPicPr>
          <p:cNvPr id="8" name="Afbeelding 7" descr="druppelsillustratie-voor-subtitel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254"/>
            <a:ext cx="2714612" cy="36502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43174" y="1978822"/>
            <a:ext cx="6143668" cy="1092994"/>
          </a:xfrm>
        </p:spPr>
        <p:txBody>
          <a:bodyPr anchor="ctr"/>
          <a:lstStyle>
            <a:lvl1pPr algn="r" rtl="0">
              <a:defRPr sz="4000" b="0" cap="none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43174" y="3429006"/>
            <a:ext cx="6143668" cy="1000132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4" descr="G:\EPS\hetwaterschapshuislogo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336" y="285735"/>
            <a:ext cx="2190630" cy="7282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67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13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70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9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1714494"/>
            <a:ext cx="9144000" cy="3429006"/>
          </a:xfrm>
          <a:prstGeom prst="rect">
            <a:avLst/>
          </a:prstGeom>
          <a:solidFill>
            <a:srgbClr val="003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1" name="Afbeelding 10" descr="druppelsillustratie-voor-ppt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8610"/>
            <a:ext cx="4018997" cy="47148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428992" y="2000247"/>
            <a:ext cx="5357850" cy="1102519"/>
          </a:xfrm>
        </p:spPr>
        <p:txBody>
          <a:bodyPr/>
          <a:lstStyle>
            <a:lvl1pPr algn="r">
              <a:defRPr sz="4400" b="0" i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428992" y="3429006"/>
            <a:ext cx="5357850" cy="1014408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2050" name="Picture 2" descr="G:\EPS\hetwaterschapshuislogo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72"/>
            <a:ext cx="3100950" cy="1030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065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7472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1285866"/>
            <a:ext cx="9144000" cy="3857634"/>
          </a:xfrm>
          <a:prstGeom prst="rect">
            <a:avLst/>
          </a:prstGeom>
          <a:solidFill>
            <a:srgbClr val="003F8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8" name="Afbeelding 7" descr="druppelsillustratie-voor-subtitel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93250"/>
            <a:ext cx="2714612" cy="36502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43174" y="1978823"/>
            <a:ext cx="6143668" cy="1092994"/>
          </a:xfrm>
        </p:spPr>
        <p:txBody>
          <a:bodyPr anchor="ctr"/>
          <a:lstStyle>
            <a:lvl1pPr algn="r" rtl="0">
              <a:defRPr sz="4000" b="0" cap="none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43174" y="3429006"/>
            <a:ext cx="6143668" cy="1000132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9" name="Picture 4" descr="G:\EPS\hetwaterschapshuislogo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336" y="285735"/>
            <a:ext cx="2190630" cy="72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923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3058"/>
            <a:ext cx="4038600" cy="2951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3056"/>
            <a:ext cx="4038600" cy="2951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681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643056"/>
            <a:ext cx="4040188" cy="622698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" y="2428874"/>
            <a:ext cx="4040188" cy="21657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643056"/>
            <a:ext cx="4041775" cy="622698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7" y="2428874"/>
            <a:ext cx="4041775" cy="21657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814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618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3057"/>
            <a:ext cx="4038600" cy="2951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3060"/>
            <a:ext cx="4038600" cy="2951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6" name="Picture 4" descr="G:\EPS\hetwaterschapshuislogo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336" y="285735"/>
            <a:ext cx="2190630" cy="72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290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1643057"/>
            <a:ext cx="3008313" cy="78581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1643057"/>
            <a:ext cx="5111750" cy="2951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2571751"/>
            <a:ext cx="3008313" cy="202287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196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43504" y="1643056"/>
            <a:ext cx="3557574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62715" y="1643057"/>
            <a:ext cx="4572032" cy="292895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143504" y="2214561"/>
            <a:ext cx="3500462" cy="231815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459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8987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643057"/>
            <a:ext cx="2057400" cy="2951566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43056"/>
            <a:ext cx="6019800" cy="295156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129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643057"/>
            <a:ext cx="4040188" cy="622698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035" indent="0">
              <a:buNone/>
              <a:defRPr sz="2000" b="1"/>
            </a:lvl2pPr>
            <a:lvl3pPr marL="914072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3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2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4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" y="2428874"/>
            <a:ext cx="4040188" cy="21657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1" y="1643057"/>
            <a:ext cx="4041775" cy="622698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035" indent="0">
              <a:buNone/>
              <a:defRPr sz="2000" b="1"/>
            </a:lvl2pPr>
            <a:lvl3pPr marL="914072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3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2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4" indent="0">
              <a:buNone/>
              <a:defRPr sz="1600" b="1"/>
            </a:lvl9pPr>
          </a:lstStyle>
          <a:p>
            <a:pPr lvl="0"/>
            <a:r>
              <a:rPr lang="nl-NL" dirty="0"/>
              <a:t>Klik om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31" y="2428874"/>
            <a:ext cx="4041775" cy="21657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4" descr="G:\EPS\hetwaterschapshuislogo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336" y="285735"/>
            <a:ext cx="2190630" cy="7282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6" y="1643056"/>
            <a:ext cx="3008313" cy="78581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1643061"/>
            <a:ext cx="5111750" cy="2951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6" y="2571755"/>
            <a:ext cx="3008313" cy="202287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2" indent="0">
              <a:buNone/>
              <a:defRPr sz="1000"/>
            </a:lvl3pPr>
            <a:lvl4pPr marL="1371105" indent="0">
              <a:buNone/>
              <a:defRPr sz="900"/>
            </a:lvl4pPr>
            <a:lvl5pPr marL="1828143" indent="0">
              <a:buNone/>
              <a:defRPr sz="900"/>
            </a:lvl5pPr>
            <a:lvl6pPr marL="2285176" indent="0">
              <a:buNone/>
              <a:defRPr sz="900"/>
            </a:lvl6pPr>
            <a:lvl7pPr marL="2742212" indent="0">
              <a:buNone/>
              <a:defRPr sz="900"/>
            </a:lvl7pPr>
            <a:lvl8pPr marL="3199248" indent="0">
              <a:buNone/>
              <a:defRPr sz="900"/>
            </a:lvl8pPr>
            <a:lvl9pPr marL="3656284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43504" y="1643057"/>
            <a:ext cx="3557574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62717" y="1643056"/>
            <a:ext cx="4572032" cy="2928958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2" indent="0">
              <a:buNone/>
              <a:defRPr sz="2400"/>
            </a:lvl3pPr>
            <a:lvl4pPr marL="1371105" indent="0">
              <a:buNone/>
              <a:defRPr sz="2000"/>
            </a:lvl4pPr>
            <a:lvl5pPr marL="1828143" indent="0">
              <a:buNone/>
              <a:defRPr sz="2000"/>
            </a:lvl5pPr>
            <a:lvl6pPr marL="2285176" indent="0">
              <a:buNone/>
              <a:defRPr sz="2000"/>
            </a:lvl6pPr>
            <a:lvl7pPr marL="2742212" indent="0">
              <a:buNone/>
              <a:defRPr sz="2000"/>
            </a:lvl7pPr>
            <a:lvl8pPr marL="3199248" indent="0">
              <a:buNone/>
              <a:defRPr sz="2000"/>
            </a:lvl8pPr>
            <a:lvl9pPr marL="3656284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143504" y="2214560"/>
            <a:ext cx="3500462" cy="2318159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2" indent="0">
              <a:buNone/>
              <a:defRPr sz="1000"/>
            </a:lvl3pPr>
            <a:lvl4pPr marL="1371105" indent="0">
              <a:buNone/>
              <a:defRPr sz="900"/>
            </a:lvl4pPr>
            <a:lvl5pPr marL="1828143" indent="0">
              <a:buNone/>
              <a:defRPr sz="900"/>
            </a:lvl5pPr>
            <a:lvl6pPr marL="2285176" indent="0">
              <a:buNone/>
              <a:defRPr sz="900"/>
            </a:lvl6pPr>
            <a:lvl7pPr marL="2742212" indent="0">
              <a:buNone/>
              <a:defRPr sz="900"/>
            </a:lvl7pPr>
            <a:lvl8pPr marL="3199248" indent="0">
              <a:buNone/>
              <a:defRPr sz="900"/>
            </a:lvl8pPr>
            <a:lvl9pPr marL="3656284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1285866"/>
            <a:ext cx="9144000" cy="3857634"/>
          </a:xfrm>
          <a:prstGeom prst="rect">
            <a:avLst/>
          </a:prstGeom>
          <a:solidFill>
            <a:srgbClr val="003F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43560" cy="857250"/>
          </a:xfrm>
          <a:prstGeom prst="rect">
            <a:avLst/>
          </a:prstGeom>
        </p:spPr>
        <p:txBody>
          <a:bodyPr vert="horz" lIns="91406" tIns="45701" rIns="91406" bIns="45701" rtlCol="0" anchor="ctr">
            <a:noAutofit/>
          </a:bodyPr>
          <a:lstStyle/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43057"/>
            <a:ext cx="8229600" cy="2951566"/>
          </a:xfrm>
          <a:prstGeom prst="rect">
            <a:avLst/>
          </a:prstGeom>
        </p:spPr>
        <p:txBody>
          <a:bodyPr vert="horz" lIns="91406" tIns="45701" rIns="91406" bIns="45701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91406" tIns="45701" rIns="91406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F008-DA01-4A5D-95F7-49FA1A19E352}" type="datetimeFigureOut">
              <a:rPr lang="nl-NL" smtClean="0"/>
              <a:t>21-6-2018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3" y="4767263"/>
            <a:ext cx="2895600" cy="273844"/>
          </a:xfrm>
          <a:prstGeom prst="rect">
            <a:avLst/>
          </a:prstGeom>
        </p:spPr>
        <p:txBody>
          <a:bodyPr vert="horz" lIns="91406" tIns="45701" rIns="91406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06" tIns="45701" rIns="91406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C5D8-6BCB-4AC9-9274-D0DB668EABAA}" type="slidenum">
              <a:rPr lang="nl-NL" smtClean="0"/>
              <a:t>‹nr.›</a:t>
            </a:fld>
            <a:endParaRPr lang="nl-NL"/>
          </a:p>
        </p:txBody>
      </p:sp>
      <p:pic>
        <p:nvPicPr>
          <p:cNvPr id="1028" name="Picture 4" descr="G:\EPS\hetwaterschapshuislogo2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53336" y="285735"/>
            <a:ext cx="2190630" cy="7282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072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9140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680" indent="-285647" algn="l" defTabSz="9140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589" indent="-228517" algn="l" defTabSz="9140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9625" indent="-228517" algn="l" defTabSz="9140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6660" indent="-228517" algn="l" defTabSz="9140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3695" indent="-228517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0" indent="-228517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7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1" indent="-228517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2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3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2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4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1285866"/>
            <a:ext cx="9144000" cy="3857634"/>
          </a:xfrm>
          <a:prstGeom prst="rect">
            <a:avLst/>
          </a:prstGeom>
          <a:solidFill>
            <a:srgbClr val="003F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43560" cy="857250"/>
          </a:xfrm>
          <a:prstGeom prst="rect">
            <a:avLst/>
          </a:prstGeom>
        </p:spPr>
        <p:txBody>
          <a:bodyPr vert="horz" lIns="91406" tIns="45701" rIns="91406" bIns="45701" rtlCol="0" anchor="ctr">
            <a:noAutofit/>
          </a:bodyPr>
          <a:lstStyle/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43058"/>
            <a:ext cx="8229600" cy="2951566"/>
          </a:xfrm>
          <a:prstGeom prst="rect">
            <a:avLst/>
          </a:prstGeom>
        </p:spPr>
        <p:txBody>
          <a:bodyPr vert="horz" lIns="91406" tIns="45701" rIns="91406" bIns="45701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06" tIns="45701" rIns="91406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F008-DA01-4A5D-95F7-49FA1A19E35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21-6-2018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91406" tIns="45701" rIns="91406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06" tIns="45701" rIns="91406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C5D8-6BCB-4AC9-9274-D0DB668EABAA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G:\EPS\hetwaterschapshuislogo2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53336" y="285735"/>
            <a:ext cx="2190630" cy="72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7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072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9140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680" indent="-285647" algn="l" defTabSz="9140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589" indent="-228517" algn="l" defTabSz="9140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9625" indent="-228517" algn="l" defTabSz="9140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6660" indent="-228517" algn="l" defTabSz="9140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3695" indent="-228517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0" indent="-228517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7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1" indent="-228517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2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3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2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4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ADE8F0E-388F-2647-96B1-8D9ADC2735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6/21/2018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3D65DA-A026-E048-98FD-44C12BBA75A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5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1285866"/>
            <a:ext cx="9144000" cy="3857634"/>
          </a:xfrm>
          <a:prstGeom prst="rect">
            <a:avLst/>
          </a:prstGeom>
          <a:solidFill>
            <a:srgbClr val="003F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54356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43058"/>
            <a:ext cx="8229600" cy="2951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F008-DA01-4A5D-95F7-49FA1A19E352}" type="datetimeFigureOut">
              <a:rPr lang="nl-NL" smtClean="0"/>
              <a:t>21-6-2018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C5D8-6BCB-4AC9-9274-D0DB668EABAA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1028" name="Picture 4" descr="G:\EPS\hetwaterschapshuislogo2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53336" y="285735"/>
            <a:ext cx="2190630" cy="72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2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378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-wrij.opendata.arcgi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hnk-water.nl/Main/Gereedscha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2000251"/>
            <a:ext cx="3998818" cy="1102519"/>
          </a:xfrm>
        </p:spPr>
        <p:txBody>
          <a:bodyPr>
            <a:normAutofit/>
          </a:bodyPr>
          <a:lstStyle/>
          <a:p>
            <a:pPr algn="r"/>
            <a:r>
              <a:rPr lang="nl-NL" sz="2800" dirty="0"/>
              <a:t>Opendata</a:t>
            </a:r>
            <a:br>
              <a:rPr lang="nl-NL" sz="2800" dirty="0"/>
            </a:br>
            <a:r>
              <a:rPr lang="nl-NL" sz="2800" dirty="0"/>
              <a:t>Waterschappen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nl-NL" sz="1800" dirty="0"/>
              <a:t>Guus Huls Cindy Kortum</a:t>
            </a:r>
          </a:p>
          <a:p>
            <a:pPr algn="r"/>
            <a:r>
              <a:rPr lang="nl-NL" sz="1800" dirty="0"/>
              <a:t>Het Waterschapshuis </a:t>
            </a:r>
          </a:p>
        </p:txBody>
      </p:sp>
    </p:spTree>
    <p:extLst>
      <p:ext uri="{BB962C8B-B14F-4D97-AF65-F5344CB8AC3E}">
        <p14:creationId xmlns:p14="http://schemas.microsoft.com/office/powerpoint/2010/main" val="370731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1" name="Picture 3" descr="F:\Nieuwe map\Expertgroep DAMO Watersysteem\release 1.3\HTML\EARoot\EA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8" y="0"/>
            <a:ext cx="833148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4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A4E59416-8F69-4DD6-B4C7-EC449AF2A9A2}"/>
              </a:ext>
            </a:extLst>
          </p:cNvPr>
          <p:cNvGrpSpPr/>
          <p:nvPr/>
        </p:nvGrpSpPr>
        <p:grpSpPr>
          <a:xfrm>
            <a:off x="53163" y="177820"/>
            <a:ext cx="7049405" cy="4787860"/>
            <a:chOff x="-219980" y="-291584"/>
            <a:chExt cx="7049405" cy="4787860"/>
          </a:xfrm>
        </p:grpSpPr>
        <p:sp>
          <p:nvSpPr>
            <p:cNvPr id="47" name="Rechthoek 46"/>
            <p:cNvSpPr/>
            <p:nvPr/>
          </p:nvSpPr>
          <p:spPr>
            <a:xfrm>
              <a:off x="539552" y="1563638"/>
              <a:ext cx="2736304" cy="20882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7"/>
            <p:cNvSpPr/>
            <p:nvPr/>
          </p:nvSpPr>
          <p:spPr>
            <a:xfrm>
              <a:off x="539552" y="2506030"/>
              <a:ext cx="1008112" cy="114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2" name="Gebogen verbindingslijn 31"/>
            <p:cNvCxnSpPr>
              <a:endCxn id="43" idx="2"/>
            </p:cNvCxnSpPr>
            <p:nvPr/>
          </p:nvCxnSpPr>
          <p:spPr>
            <a:xfrm>
              <a:off x="3275856" y="2787774"/>
              <a:ext cx="942227" cy="626368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ep 25"/>
            <p:cNvGrpSpPr/>
            <p:nvPr/>
          </p:nvGrpSpPr>
          <p:grpSpPr>
            <a:xfrm>
              <a:off x="683568" y="1563638"/>
              <a:ext cx="2592288" cy="1850504"/>
              <a:chOff x="683568" y="195486"/>
              <a:chExt cx="2592288" cy="1850504"/>
            </a:xfrm>
          </p:grpSpPr>
          <p:cxnSp>
            <p:nvCxnSpPr>
              <p:cNvPr id="5" name="Rechte verbindingslijn 4"/>
              <p:cNvCxnSpPr/>
              <p:nvPr/>
            </p:nvCxnSpPr>
            <p:spPr>
              <a:xfrm>
                <a:off x="1619672" y="483518"/>
                <a:ext cx="0" cy="1562472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/>
              <p:cNvCxnSpPr/>
              <p:nvPr/>
            </p:nvCxnSpPr>
            <p:spPr>
              <a:xfrm>
                <a:off x="1619672" y="1419622"/>
                <a:ext cx="1656184" cy="0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/>
              <p:cNvCxnSpPr/>
              <p:nvPr/>
            </p:nvCxnSpPr>
            <p:spPr>
              <a:xfrm>
                <a:off x="1619672" y="843558"/>
                <a:ext cx="936104" cy="0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/>
            </p:nvCxnSpPr>
            <p:spPr>
              <a:xfrm>
                <a:off x="2087724" y="195486"/>
                <a:ext cx="0" cy="648072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/>
            </p:nvCxnSpPr>
            <p:spPr>
              <a:xfrm>
                <a:off x="1151620" y="1707654"/>
                <a:ext cx="468052" cy="0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/>
              <p:cNvCxnSpPr/>
              <p:nvPr/>
            </p:nvCxnSpPr>
            <p:spPr>
              <a:xfrm>
                <a:off x="683568" y="483518"/>
                <a:ext cx="936104" cy="0"/>
              </a:xfrm>
              <a:prstGeom prst="line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27" name="Stroomdiagram: Verbindingslijn 26"/>
            <p:cNvSpPr/>
            <p:nvPr/>
          </p:nvSpPr>
          <p:spPr>
            <a:xfrm>
              <a:off x="3161556" y="2673474"/>
              <a:ext cx="228600" cy="22860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9" name="Rechte verbindingslijn 38"/>
            <p:cNvCxnSpPr/>
            <p:nvPr/>
          </p:nvCxnSpPr>
          <p:spPr>
            <a:xfrm>
              <a:off x="4332383" y="1707654"/>
              <a:ext cx="0" cy="2520280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troomdiagram: Verbindingslijn 42"/>
            <p:cNvSpPr/>
            <p:nvPr/>
          </p:nvSpPr>
          <p:spPr>
            <a:xfrm>
              <a:off x="4218083" y="3299842"/>
              <a:ext cx="228600" cy="228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Stroomdiagram: Verbindingslijn 43"/>
            <p:cNvSpPr/>
            <p:nvPr/>
          </p:nvSpPr>
          <p:spPr>
            <a:xfrm>
              <a:off x="1973424" y="1449338"/>
              <a:ext cx="228600" cy="228600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Stroomdiagram: Verbindingslijn 44"/>
            <p:cNvSpPr/>
            <p:nvPr/>
          </p:nvSpPr>
          <p:spPr>
            <a:xfrm>
              <a:off x="1433364" y="2955758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Rechthoek 45"/>
            <p:cNvSpPr/>
            <p:nvPr/>
          </p:nvSpPr>
          <p:spPr>
            <a:xfrm>
              <a:off x="3275856" y="555526"/>
              <a:ext cx="1368152" cy="601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RWZI</a:t>
              </a:r>
            </a:p>
          </p:txBody>
        </p:sp>
        <p:cxnSp>
          <p:nvCxnSpPr>
            <p:cNvPr id="50" name="Gebogen verbindingslijn 49"/>
            <p:cNvCxnSpPr>
              <a:stCxn id="44" idx="0"/>
              <a:endCxn id="46" idx="1"/>
            </p:cNvCxnSpPr>
            <p:nvPr/>
          </p:nvCxnSpPr>
          <p:spPr>
            <a:xfrm rot="5400000" flipH="1" flipV="1">
              <a:off x="2385188" y="558670"/>
              <a:ext cx="593204" cy="1188132"/>
            </a:xfrm>
            <a:prstGeom prst="bentConnector2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70DF97AF-0B9C-493D-9643-646D08417C9F}"/>
                </a:ext>
              </a:extLst>
            </p:cNvPr>
            <p:cNvSpPr txBox="1"/>
            <p:nvPr/>
          </p:nvSpPr>
          <p:spPr>
            <a:xfrm>
              <a:off x="4355976" y="3218832"/>
              <a:ext cx="2273424" cy="369332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nl-NL" dirty="0" err="1"/>
                <a:t>riooloverstort</a:t>
              </a:r>
              <a:endParaRPr lang="nl-NL" dirty="0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FDB8A4B-9B99-4DA2-ACE2-72BE8AFAEB70}"/>
                </a:ext>
              </a:extLst>
            </p:cNvPr>
            <p:cNvSpPr txBox="1"/>
            <p:nvPr/>
          </p:nvSpPr>
          <p:spPr>
            <a:xfrm>
              <a:off x="-219980" y="4126944"/>
              <a:ext cx="2743200" cy="369332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nl-NL" dirty="0"/>
                <a:t>rioleringsgebied</a:t>
              </a:r>
            </a:p>
          </p:txBody>
        </p:sp>
        <p:cxnSp>
          <p:nvCxnSpPr>
            <p:cNvPr id="9" name="Rechte verbindingslijn met pijl 8">
              <a:extLst>
                <a:ext uri="{FF2B5EF4-FFF2-40B4-BE49-F238E27FC236}">
                  <a16:creationId xmlns:a16="http://schemas.microsoft.com/office/drawing/2014/main" id="{30E0F529-2D0D-4B31-A3FB-2C2C79E290C2}"/>
                </a:ext>
              </a:extLst>
            </p:cNvPr>
            <p:cNvCxnSpPr/>
            <p:nvPr/>
          </p:nvCxnSpPr>
          <p:spPr>
            <a:xfrm flipH="1">
              <a:off x="908110" y="3218832"/>
              <a:ext cx="5767" cy="949791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88CEE622-E6F2-4CEA-866B-9210E9A83A0F}"/>
                </a:ext>
              </a:extLst>
            </p:cNvPr>
            <p:cNvSpPr txBox="1"/>
            <p:nvPr/>
          </p:nvSpPr>
          <p:spPr>
            <a:xfrm>
              <a:off x="1181701" y="491620"/>
              <a:ext cx="2743200" cy="369332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nl-NL" dirty="0"/>
                <a:t>transport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1BA42566-3D7E-44C0-BA2F-95DC52399C8F}"/>
                </a:ext>
              </a:extLst>
            </p:cNvPr>
            <p:cNvSpPr txBox="1"/>
            <p:nvPr/>
          </p:nvSpPr>
          <p:spPr>
            <a:xfrm rot="-5400000">
              <a:off x="528769" y="895350"/>
              <a:ext cx="2743200" cy="369332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nl-NL" dirty="0"/>
                <a:t>DAMO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F7AB831B-5771-4C87-8914-B319363487FB}"/>
                </a:ext>
              </a:extLst>
            </p:cNvPr>
            <p:cNvSpPr txBox="1"/>
            <p:nvPr/>
          </p:nvSpPr>
          <p:spPr>
            <a:xfrm>
              <a:off x="4086225" y="2264793"/>
              <a:ext cx="2743200" cy="369332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nl-NL" dirty="0"/>
                <a:t>lozingsconstructie</a:t>
              </a:r>
            </a:p>
          </p:txBody>
        </p:sp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EC4A4D6A-B399-4C99-9821-EFC33D892432}"/>
                </a:ext>
              </a:extLst>
            </p:cNvPr>
            <p:cNvCxnSpPr/>
            <p:nvPr/>
          </p:nvCxnSpPr>
          <p:spPr>
            <a:xfrm flipV="1">
              <a:off x="3419288" y="2494325"/>
              <a:ext cx="1091355" cy="206316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537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8FB20C1-4CCA-4449-BCA7-073830B2F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38162"/>
            <a:ext cx="7272808" cy="51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DAMO Metingen Aanleiding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5611"/>
            <a:ext cx="4785776" cy="33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4" y="2872898"/>
            <a:ext cx="3848571" cy="223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9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n 95"/>
          <p:cNvSpPr/>
          <p:nvPr/>
        </p:nvSpPr>
        <p:spPr>
          <a:xfrm>
            <a:off x="3633077" y="2402400"/>
            <a:ext cx="878410" cy="642929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Metingen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5" y="3862983"/>
            <a:ext cx="2258651" cy="54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" name="Groep 97"/>
          <p:cNvGrpSpPr/>
          <p:nvPr/>
        </p:nvGrpSpPr>
        <p:grpSpPr>
          <a:xfrm>
            <a:off x="3572222" y="1118461"/>
            <a:ext cx="1000125" cy="652754"/>
            <a:chOff x="2305050" y="666751"/>
            <a:chExt cx="1000125" cy="870339"/>
          </a:xfrm>
        </p:grpSpPr>
        <p:sp>
          <p:nvSpPr>
            <p:cNvPr id="97" name="Rechthoek 96"/>
            <p:cNvSpPr/>
            <p:nvPr/>
          </p:nvSpPr>
          <p:spPr>
            <a:xfrm>
              <a:off x="2305050" y="666751"/>
              <a:ext cx="1000125" cy="870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BRO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887" y="759618"/>
              <a:ext cx="840449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04" y="3022569"/>
            <a:ext cx="648602" cy="65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Gekromde verbindingslijn 99"/>
          <p:cNvCxnSpPr>
            <a:endCxn id="1028" idx="1"/>
          </p:cNvCxnSpPr>
          <p:nvPr/>
        </p:nvCxnSpPr>
        <p:spPr>
          <a:xfrm rot="5400000" flipH="1" flipV="1">
            <a:off x="1228245" y="3380829"/>
            <a:ext cx="511745" cy="45259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kromde verbindingslijn 102"/>
          <p:cNvCxnSpPr>
            <a:endCxn id="97" idx="1"/>
          </p:cNvCxnSpPr>
          <p:nvPr/>
        </p:nvCxnSpPr>
        <p:spPr>
          <a:xfrm rot="5400000" flipH="1" flipV="1">
            <a:off x="2007653" y="1430721"/>
            <a:ext cx="1550455" cy="157869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ep 119"/>
          <p:cNvGrpSpPr/>
          <p:nvPr/>
        </p:nvGrpSpPr>
        <p:grpSpPr>
          <a:xfrm>
            <a:off x="5551839" y="2233710"/>
            <a:ext cx="1286882" cy="913697"/>
            <a:chOff x="5640951" y="2811563"/>
            <a:chExt cx="1286882" cy="1218262"/>
          </a:xfrm>
        </p:grpSpPr>
        <p:sp>
          <p:nvSpPr>
            <p:cNvPr id="123" name="Rectangle 80"/>
            <p:cNvSpPr/>
            <p:nvPr/>
          </p:nvSpPr>
          <p:spPr>
            <a:xfrm>
              <a:off x="5640951" y="2811563"/>
              <a:ext cx="1286882" cy="53710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WBI 2017</a:t>
              </a:r>
            </a:p>
          </p:txBody>
        </p:sp>
        <p:sp>
          <p:nvSpPr>
            <p:cNvPr id="124" name="Rectangle 97"/>
            <p:cNvSpPr/>
            <p:nvPr/>
          </p:nvSpPr>
          <p:spPr>
            <a:xfrm>
              <a:off x="5640951" y="3492721"/>
              <a:ext cx="1286882" cy="537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…..........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9" name="Rechthoek 8"/>
          <p:cNvSpPr/>
          <p:nvPr/>
        </p:nvSpPr>
        <p:spPr>
          <a:xfrm>
            <a:off x="451441" y="429905"/>
            <a:ext cx="2065332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Boring</a:t>
            </a:r>
          </a:p>
        </p:txBody>
      </p:sp>
      <p:sp>
        <p:nvSpPr>
          <p:cNvPr id="26" name="Rechthoek 25"/>
          <p:cNvSpPr/>
          <p:nvPr/>
        </p:nvSpPr>
        <p:spPr>
          <a:xfrm>
            <a:off x="2912165" y="429905"/>
            <a:ext cx="2065332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Gegevens</a:t>
            </a:r>
          </a:p>
        </p:txBody>
      </p:sp>
      <p:sp>
        <p:nvSpPr>
          <p:cNvPr id="27" name="Rechthoek 26"/>
          <p:cNvSpPr/>
          <p:nvPr/>
        </p:nvSpPr>
        <p:spPr>
          <a:xfrm>
            <a:off x="5318325" y="429905"/>
            <a:ext cx="2065332" cy="342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Gebruik</a:t>
            </a:r>
          </a:p>
        </p:txBody>
      </p:sp>
      <p:sp>
        <p:nvSpPr>
          <p:cNvPr id="2" name="Vrije vorm 1"/>
          <p:cNvSpPr/>
          <p:nvPr/>
        </p:nvSpPr>
        <p:spPr>
          <a:xfrm>
            <a:off x="2359026" y="2723850"/>
            <a:ext cx="1274071" cy="627388"/>
          </a:xfrm>
          <a:custGeom>
            <a:avLst/>
            <a:gdLst>
              <a:gd name="connsiteX0" fmla="*/ 0 w 1228299"/>
              <a:gd name="connsiteY0" fmla="*/ 832514 h 832514"/>
              <a:gd name="connsiteX1" fmla="*/ 750627 w 1228299"/>
              <a:gd name="connsiteY1" fmla="*/ 655093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711155 w 1228299"/>
              <a:gd name="connsiteY1" fmla="*/ 57359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299" h="832514">
                <a:moveTo>
                  <a:pt x="0" y="832514"/>
                </a:moveTo>
                <a:cubicBezTo>
                  <a:pt x="272955" y="813179"/>
                  <a:pt x="506439" y="712350"/>
                  <a:pt x="711155" y="573598"/>
                </a:cubicBezTo>
                <a:cubicBezTo>
                  <a:pt x="915871" y="434846"/>
                  <a:pt x="1142108" y="95600"/>
                  <a:pt x="1228299" y="0"/>
                </a:cubicBezTo>
                <a:lnTo>
                  <a:pt x="1228299" y="0"/>
                </a:lnTo>
              </a:path>
            </a:pathLst>
          </a:cu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Vrije vorm 22"/>
          <p:cNvSpPr/>
          <p:nvPr/>
        </p:nvSpPr>
        <p:spPr>
          <a:xfrm flipH="1">
            <a:off x="3744210" y="1768182"/>
            <a:ext cx="200623" cy="627388"/>
          </a:xfrm>
          <a:custGeom>
            <a:avLst/>
            <a:gdLst>
              <a:gd name="connsiteX0" fmla="*/ 0 w 1228299"/>
              <a:gd name="connsiteY0" fmla="*/ 832514 h 832514"/>
              <a:gd name="connsiteX1" fmla="*/ 750627 w 1228299"/>
              <a:gd name="connsiteY1" fmla="*/ 655093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711155 w 1228299"/>
              <a:gd name="connsiteY1" fmla="*/ 57359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299" h="832514">
                <a:moveTo>
                  <a:pt x="0" y="832514"/>
                </a:moveTo>
                <a:cubicBezTo>
                  <a:pt x="272955" y="813179"/>
                  <a:pt x="506439" y="712350"/>
                  <a:pt x="711155" y="573598"/>
                </a:cubicBezTo>
                <a:cubicBezTo>
                  <a:pt x="915871" y="434846"/>
                  <a:pt x="1142108" y="95600"/>
                  <a:pt x="1228299" y="0"/>
                </a:cubicBezTo>
                <a:lnTo>
                  <a:pt x="1228299" y="0"/>
                </a:lnTo>
              </a:path>
            </a:pathLst>
          </a:cu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Vrije vorm 3"/>
          <p:cNvSpPr/>
          <p:nvPr/>
        </p:nvSpPr>
        <p:spPr>
          <a:xfrm>
            <a:off x="4237350" y="1773106"/>
            <a:ext cx="186020" cy="629804"/>
          </a:xfrm>
          <a:custGeom>
            <a:avLst/>
            <a:gdLst>
              <a:gd name="connsiteX0" fmla="*/ 176583 w 192260"/>
              <a:gd name="connsiteY0" fmla="*/ 0 h 900690"/>
              <a:gd name="connsiteX1" fmla="*/ 176583 w 192260"/>
              <a:gd name="connsiteY1" fmla="*/ 299258 h 900690"/>
              <a:gd name="connsiteX2" fmla="*/ 13654 w 192260"/>
              <a:gd name="connsiteY2" fmla="*/ 847898 h 900690"/>
              <a:gd name="connsiteX3" fmla="*/ 20304 w 192260"/>
              <a:gd name="connsiteY3" fmla="*/ 847898 h 900690"/>
              <a:gd name="connsiteX0" fmla="*/ 172784 w 501754"/>
              <a:gd name="connsiteY0" fmla="*/ 0 h 874325"/>
              <a:gd name="connsiteX1" fmla="*/ 172784 w 501754"/>
              <a:gd name="connsiteY1" fmla="*/ 299258 h 874325"/>
              <a:gd name="connsiteX2" fmla="*/ 9855 w 501754"/>
              <a:gd name="connsiteY2" fmla="*/ 847898 h 874325"/>
              <a:gd name="connsiteX3" fmla="*/ 501754 w 501754"/>
              <a:gd name="connsiteY3" fmla="*/ 765801 h 874325"/>
              <a:gd name="connsiteX0" fmla="*/ 21619 w 350589"/>
              <a:gd name="connsiteY0" fmla="*/ 0 h 765801"/>
              <a:gd name="connsiteX1" fmla="*/ 21619 w 350589"/>
              <a:gd name="connsiteY1" fmla="*/ 299258 h 765801"/>
              <a:gd name="connsiteX2" fmla="*/ 350589 w 350589"/>
              <a:gd name="connsiteY2" fmla="*/ 765801 h 765801"/>
              <a:gd name="connsiteX0" fmla="*/ 206857 w 224754"/>
              <a:gd name="connsiteY0" fmla="*/ 0 h 901439"/>
              <a:gd name="connsiteX1" fmla="*/ 206857 w 224754"/>
              <a:gd name="connsiteY1" fmla="*/ 299258 h 901439"/>
              <a:gd name="connsiteX2" fmla="*/ 12668 w 224754"/>
              <a:gd name="connsiteY2" fmla="*/ 901439 h 901439"/>
              <a:gd name="connsiteX0" fmla="*/ 194189 w 212086"/>
              <a:gd name="connsiteY0" fmla="*/ 0 h 901439"/>
              <a:gd name="connsiteX1" fmla="*/ 194189 w 212086"/>
              <a:gd name="connsiteY1" fmla="*/ 299258 h 901439"/>
              <a:gd name="connsiteX2" fmla="*/ 0 w 212086"/>
              <a:gd name="connsiteY2" fmla="*/ 901439 h 901439"/>
              <a:gd name="connsiteX0" fmla="*/ 194189 w 212086"/>
              <a:gd name="connsiteY0" fmla="*/ 0 h 901439"/>
              <a:gd name="connsiteX1" fmla="*/ 194189 w 212086"/>
              <a:gd name="connsiteY1" fmla="*/ 363508 h 901439"/>
              <a:gd name="connsiteX2" fmla="*/ 0 w 212086"/>
              <a:gd name="connsiteY2" fmla="*/ 901439 h 90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086" h="901439">
                <a:moveTo>
                  <a:pt x="194189" y="0"/>
                </a:moveTo>
                <a:cubicBezTo>
                  <a:pt x="207766" y="78971"/>
                  <a:pt x="226554" y="213268"/>
                  <a:pt x="194189" y="363508"/>
                </a:cubicBezTo>
                <a:cubicBezTo>
                  <a:pt x="161824" y="513748"/>
                  <a:pt x="48987" y="786397"/>
                  <a:pt x="0" y="901439"/>
                </a:cubicBezTo>
              </a:path>
            </a:pathLst>
          </a:custGeom>
          <a:noFill/>
          <a:ln w="25400"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Vrije vorm 27"/>
          <p:cNvSpPr/>
          <p:nvPr/>
        </p:nvSpPr>
        <p:spPr>
          <a:xfrm>
            <a:off x="4511502" y="2435111"/>
            <a:ext cx="1040351" cy="288741"/>
          </a:xfrm>
          <a:custGeom>
            <a:avLst/>
            <a:gdLst>
              <a:gd name="connsiteX0" fmla="*/ 0 w 1228299"/>
              <a:gd name="connsiteY0" fmla="*/ 832514 h 832514"/>
              <a:gd name="connsiteX1" fmla="*/ 750627 w 1228299"/>
              <a:gd name="connsiteY1" fmla="*/ 655093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711155 w 1228299"/>
              <a:gd name="connsiteY1" fmla="*/ 57359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83674 w 1228299"/>
              <a:gd name="connsiteY1" fmla="*/ 30755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83674 w 1228299"/>
              <a:gd name="connsiteY1" fmla="*/ 30755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83674 w 1228299"/>
              <a:gd name="connsiteY1" fmla="*/ 30755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71897 w 1228299"/>
              <a:gd name="connsiteY1" fmla="*/ 242844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299" h="832514">
                <a:moveTo>
                  <a:pt x="0" y="832514"/>
                </a:moveTo>
                <a:cubicBezTo>
                  <a:pt x="174809" y="734086"/>
                  <a:pt x="467181" y="381596"/>
                  <a:pt x="671897" y="242844"/>
                </a:cubicBezTo>
                <a:cubicBezTo>
                  <a:pt x="876613" y="104092"/>
                  <a:pt x="1135565" y="40474"/>
                  <a:pt x="1228299" y="0"/>
                </a:cubicBezTo>
                <a:lnTo>
                  <a:pt x="1228299" y="0"/>
                </a:ln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Vrije vorm 28"/>
          <p:cNvSpPr/>
          <p:nvPr/>
        </p:nvSpPr>
        <p:spPr>
          <a:xfrm flipV="1">
            <a:off x="4511489" y="2723851"/>
            <a:ext cx="1040350" cy="222128"/>
          </a:xfrm>
          <a:custGeom>
            <a:avLst/>
            <a:gdLst>
              <a:gd name="connsiteX0" fmla="*/ 0 w 1228299"/>
              <a:gd name="connsiteY0" fmla="*/ 832514 h 832514"/>
              <a:gd name="connsiteX1" fmla="*/ 750627 w 1228299"/>
              <a:gd name="connsiteY1" fmla="*/ 655093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711155 w 1228299"/>
              <a:gd name="connsiteY1" fmla="*/ 57359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79748 w 1228299"/>
              <a:gd name="connsiteY1" fmla="*/ 396011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79748 w 1228299"/>
              <a:gd name="connsiteY1" fmla="*/ 396011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64045 w 1228299"/>
              <a:gd name="connsiteY1" fmla="*/ 302545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64045 w 1228299"/>
              <a:gd name="connsiteY1" fmla="*/ 302545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64045 w 1228299"/>
              <a:gd name="connsiteY1" fmla="*/ 302545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52267 w 1228299"/>
              <a:gd name="connsiteY1" fmla="*/ 199733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299" h="832514">
                <a:moveTo>
                  <a:pt x="0" y="832514"/>
                </a:moveTo>
                <a:cubicBezTo>
                  <a:pt x="269030" y="570165"/>
                  <a:pt x="447551" y="338485"/>
                  <a:pt x="652267" y="199733"/>
                </a:cubicBezTo>
                <a:cubicBezTo>
                  <a:pt x="856983" y="60981"/>
                  <a:pt x="1132294" y="33289"/>
                  <a:pt x="1228299" y="0"/>
                </a:cubicBezTo>
                <a:lnTo>
                  <a:pt x="1228299" y="0"/>
                </a:ln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Vrije vorm 20"/>
          <p:cNvSpPr/>
          <p:nvPr/>
        </p:nvSpPr>
        <p:spPr>
          <a:xfrm flipV="1">
            <a:off x="4572348" y="1444837"/>
            <a:ext cx="979493" cy="990272"/>
          </a:xfrm>
          <a:custGeom>
            <a:avLst/>
            <a:gdLst>
              <a:gd name="connsiteX0" fmla="*/ 0 w 1228299"/>
              <a:gd name="connsiteY0" fmla="*/ 832514 h 832514"/>
              <a:gd name="connsiteX1" fmla="*/ 750627 w 1228299"/>
              <a:gd name="connsiteY1" fmla="*/ 655093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711155 w 1228299"/>
              <a:gd name="connsiteY1" fmla="*/ 57359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83674 w 1228299"/>
              <a:gd name="connsiteY1" fmla="*/ 30755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83674 w 1228299"/>
              <a:gd name="connsiteY1" fmla="*/ 30755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83674 w 1228299"/>
              <a:gd name="connsiteY1" fmla="*/ 307558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  <a:gd name="connsiteX0" fmla="*/ 0 w 1228299"/>
              <a:gd name="connsiteY0" fmla="*/ 832514 h 832514"/>
              <a:gd name="connsiteX1" fmla="*/ 671897 w 1228299"/>
              <a:gd name="connsiteY1" fmla="*/ 242844 h 832514"/>
              <a:gd name="connsiteX2" fmla="*/ 1228299 w 1228299"/>
              <a:gd name="connsiteY2" fmla="*/ 0 h 832514"/>
              <a:gd name="connsiteX3" fmla="*/ 1228299 w 1228299"/>
              <a:gd name="connsiteY3" fmla="*/ 0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299" h="832514">
                <a:moveTo>
                  <a:pt x="0" y="832514"/>
                </a:moveTo>
                <a:cubicBezTo>
                  <a:pt x="174809" y="734086"/>
                  <a:pt x="467181" y="381596"/>
                  <a:pt x="671897" y="242844"/>
                </a:cubicBezTo>
                <a:cubicBezTo>
                  <a:pt x="876613" y="104092"/>
                  <a:pt x="1135565" y="40474"/>
                  <a:pt x="1228299" y="0"/>
                </a:cubicBezTo>
                <a:lnTo>
                  <a:pt x="1228299" y="0"/>
                </a:lnTo>
              </a:path>
            </a:pathLst>
          </a:custGeom>
          <a:noFill/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3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2" grpId="0" animBg="1"/>
      <p:bldP spid="23" grpId="0" animBg="1"/>
      <p:bldP spid="4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A5B3C-E545-4E62-8949-80628038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600" dirty="0"/>
              <a:t>Wat komt er aan </a:t>
            </a:r>
            <a:br>
              <a:rPr lang="nl-NL" sz="2600" dirty="0"/>
            </a:br>
            <a:r>
              <a:rPr lang="nl-NL" sz="2600" dirty="0"/>
              <a:t>Unie van Waterschappen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C77C4F-2AAD-4EF2-88A6-CAE9E1F1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60" y="1252287"/>
            <a:ext cx="7092280" cy="370847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EC8A746-CAE2-4AE9-BD2A-2D6F99F66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20" b="18421"/>
          <a:stretch/>
        </p:blipFill>
        <p:spPr>
          <a:xfrm>
            <a:off x="1025860" y="1256107"/>
            <a:ext cx="7068269" cy="370465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98F6A36-A661-49E5-8C59-3E372A262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79" y="1307599"/>
            <a:ext cx="6877050" cy="8096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1CDF38B-6D9C-47C6-8413-820677A82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79" y="2104168"/>
            <a:ext cx="7000875" cy="619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85EBD9A-59BC-4D4C-8766-41B1FA8A5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889" y="2708110"/>
            <a:ext cx="6981825" cy="5143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EFE8C2C-C325-4C90-BFC1-0FE5F68E0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275" y="3264091"/>
            <a:ext cx="6972300" cy="66675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C84BBEA-9FAB-4EB0-91F0-D408C32DD25E}"/>
              </a:ext>
            </a:extLst>
          </p:cNvPr>
          <p:cNvSpPr/>
          <p:nvPr/>
        </p:nvSpPr>
        <p:spPr>
          <a:xfrm>
            <a:off x="1153425" y="3822175"/>
            <a:ext cx="6730943" cy="111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38A186-F8C6-45E8-8EAC-823B0620E4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800" y="3860050"/>
            <a:ext cx="69532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53927-6574-4C1C-8D23-42DDCDE6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003232" cy="857250"/>
          </a:xfrm>
        </p:spPr>
        <p:txBody>
          <a:bodyPr/>
          <a:lstStyle/>
          <a:p>
            <a:r>
              <a:rPr lang="nl-NL" sz="2800" dirty="0"/>
              <a:t>Visie op Centrale Distributie Laag</a:t>
            </a:r>
            <a:br>
              <a:rPr lang="nl-NL" sz="2800" dirty="0"/>
            </a:br>
            <a:r>
              <a:rPr lang="nl-NL" sz="2800" dirty="0"/>
              <a:t>Concept	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3A6BEC-CE54-4DA7-BF93-9A80FE50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7" y="1316877"/>
            <a:ext cx="7272808" cy="362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33671B-5A31-43DA-AB0E-14F8C92F5096}"/>
              </a:ext>
            </a:extLst>
          </p:cNvPr>
          <p:cNvSpPr txBox="1"/>
          <p:nvPr/>
        </p:nvSpPr>
        <p:spPr>
          <a:xfrm rot="20279236">
            <a:off x="2720398" y="2472584"/>
            <a:ext cx="85889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nl-NL" sz="1200" dirty="0">
                <a:solidFill>
                  <a:prstClr val="black"/>
                </a:solidFill>
                <a:latin typeface="Verdana"/>
              </a:rPr>
              <a:t>moeten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931AC5-DC5E-455C-8C6B-890F3E550AF0}"/>
              </a:ext>
            </a:extLst>
          </p:cNvPr>
          <p:cNvSpPr txBox="1"/>
          <p:nvPr/>
        </p:nvSpPr>
        <p:spPr>
          <a:xfrm rot="20279236">
            <a:off x="4159730" y="2472582"/>
            <a:ext cx="824538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nl-NL" sz="1200" dirty="0">
                <a:solidFill>
                  <a:prstClr val="black"/>
                </a:solidFill>
                <a:latin typeface="Verdana"/>
              </a:rPr>
              <a:t>willen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68E6EAD-D151-42D1-80AD-6C5589A456F7}"/>
              </a:ext>
            </a:extLst>
          </p:cNvPr>
          <p:cNvSpPr txBox="1"/>
          <p:nvPr/>
        </p:nvSpPr>
        <p:spPr>
          <a:xfrm rot="20279236">
            <a:off x="5674464" y="2481520"/>
            <a:ext cx="811213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nl-NL" sz="1200" dirty="0">
                <a:solidFill>
                  <a:prstClr val="black"/>
                </a:solidFill>
                <a:latin typeface="Verdana"/>
              </a:rPr>
              <a:t>kunnen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FB0904-56B0-4A0B-8CF8-013EC11C0A44}"/>
              </a:ext>
            </a:extLst>
          </p:cNvPr>
          <p:cNvSpPr txBox="1"/>
          <p:nvPr/>
        </p:nvSpPr>
        <p:spPr>
          <a:xfrm rot="20279236">
            <a:off x="2024605" y="4066092"/>
            <a:ext cx="1359028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nl-NL" sz="1200" dirty="0">
                <a:solidFill>
                  <a:prstClr val="black"/>
                </a:solidFill>
                <a:latin typeface="Verdana"/>
              </a:rPr>
              <a:t>Basis op Orde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029C0C5-E160-4261-8064-7A1E3E635C59}"/>
              </a:ext>
            </a:extLst>
          </p:cNvPr>
          <p:cNvSpPr txBox="1"/>
          <p:nvPr/>
        </p:nvSpPr>
        <p:spPr>
          <a:xfrm rot="20279236">
            <a:off x="3978192" y="4066092"/>
            <a:ext cx="1359028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nl-NL" sz="1200" dirty="0">
                <a:solidFill>
                  <a:prstClr val="black"/>
                </a:solidFill>
                <a:latin typeface="Verdana"/>
              </a:rPr>
              <a:t>Basis op Orde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943FFD6-1171-4D9C-A990-465927A8B4FE}"/>
              </a:ext>
            </a:extLst>
          </p:cNvPr>
          <p:cNvSpPr txBox="1"/>
          <p:nvPr/>
        </p:nvSpPr>
        <p:spPr>
          <a:xfrm rot="20279236">
            <a:off x="5931778" y="4066092"/>
            <a:ext cx="1359028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nl-NL" sz="1200" dirty="0">
                <a:solidFill>
                  <a:prstClr val="black"/>
                </a:solidFill>
                <a:latin typeface="Verdana"/>
              </a:rPr>
              <a:t>Basis op Orde</a:t>
            </a:r>
          </a:p>
        </p:txBody>
      </p:sp>
    </p:spTree>
    <p:extLst>
      <p:ext uri="{BB962C8B-B14F-4D97-AF65-F5344CB8AC3E}">
        <p14:creationId xmlns:p14="http://schemas.microsoft.com/office/powerpoint/2010/main" val="12583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EE65A-E1CA-4234-9871-93D6C9A2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Nu al beschikbaar</a:t>
            </a:r>
            <a:br>
              <a:rPr lang="nl-NL" sz="2800" dirty="0"/>
            </a:br>
            <a:r>
              <a:rPr lang="nl-NL" sz="2800" dirty="0"/>
              <a:t>op pdokviewer.pdok.nl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8E387D-F0AD-4483-8C1F-CF1727805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427" y="4767770"/>
            <a:ext cx="3898776" cy="339502"/>
          </a:xfrm>
        </p:spPr>
        <p:txBody>
          <a:bodyPr>
            <a:normAutofit fontScale="85000" lnSpcReduction="20000"/>
          </a:bodyPr>
          <a:lstStyle/>
          <a:p>
            <a:r>
              <a:rPr lang="nl-NL" sz="1100" dirty="0">
                <a:hlinkClick r:id="rId3"/>
              </a:rPr>
              <a:t>https://opendata-wrij.opendata.arcgis.com</a:t>
            </a:r>
            <a:endParaRPr lang="nl-NL" sz="1100" dirty="0"/>
          </a:p>
          <a:p>
            <a:r>
              <a:rPr lang="nl-NL" sz="1100" dirty="0">
                <a:hlinkClick r:id="rId4"/>
              </a:rPr>
              <a:t>http://hnk-water.nl/Main/Gereedschap</a:t>
            </a:r>
            <a:endParaRPr lang="nl-NL" sz="1100" dirty="0"/>
          </a:p>
          <a:p>
            <a:endParaRPr lang="nl-NL" sz="11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2DEA75-8594-4564-9335-BEF3C63BD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5606"/>
            <a:ext cx="4718739" cy="386789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534C568-C574-4847-B727-A02E5AE32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739" y="1275606"/>
            <a:ext cx="44494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0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value Dataset </a:t>
            </a:r>
            <a:r>
              <a:rPr lang="en-US" dirty="0" err="1"/>
              <a:t>lijst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Open data via CDL</a:t>
            </a:r>
          </a:p>
          <a:p>
            <a:r>
              <a:rPr lang="en-US" sz="2000" dirty="0" err="1"/>
              <a:t>Welke</a:t>
            </a:r>
            <a:r>
              <a:rPr lang="en-US" sz="2000" dirty="0"/>
              <a:t> open data </a:t>
            </a:r>
            <a:r>
              <a:rPr lang="en-US" sz="2000" dirty="0" err="1"/>
              <a:t>potentieel</a:t>
            </a:r>
            <a:r>
              <a:rPr lang="en-US" sz="2000" dirty="0"/>
              <a:t> </a:t>
            </a:r>
            <a:r>
              <a:rPr lang="en-US" sz="2000" dirty="0" err="1"/>
              <a:t>meeste</a:t>
            </a:r>
            <a:r>
              <a:rPr lang="en-US" sz="2000" dirty="0"/>
              <a:t> </a:t>
            </a:r>
            <a:r>
              <a:rPr lang="en-US" sz="2000" dirty="0" err="1"/>
              <a:t>waarde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Procesontwerp</a:t>
            </a:r>
            <a:endParaRPr lang="en-US" sz="2000" dirty="0"/>
          </a:p>
          <a:p>
            <a:pPr lvl="1"/>
            <a:r>
              <a:rPr lang="en-US" sz="1600" dirty="0"/>
              <a:t>Hoe </a:t>
            </a:r>
            <a:r>
              <a:rPr lang="en-US" sz="1600" dirty="0" err="1"/>
              <a:t>komen</a:t>
            </a:r>
            <a:r>
              <a:rPr lang="en-US" sz="1600" dirty="0"/>
              <a:t> we </a:t>
            </a:r>
            <a:r>
              <a:rPr lang="en-US" sz="1600" dirty="0" err="1"/>
              <a:t>samen</a:t>
            </a:r>
            <a:r>
              <a:rPr lang="en-US" sz="1600" dirty="0"/>
              <a:t> tot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lijst</a:t>
            </a:r>
            <a:endParaRPr lang="en-US" sz="1600" dirty="0"/>
          </a:p>
          <a:p>
            <a:pPr lvl="1"/>
            <a:r>
              <a:rPr lang="en-US" sz="1600" dirty="0" err="1"/>
              <a:t>Beheren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evalueren</a:t>
            </a:r>
            <a:endParaRPr lang="en-US" sz="16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0694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Vragen</a:t>
            </a:r>
          </a:p>
        </p:txBody>
      </p:sp>
      <p:pic>
        <p:nvPicPr>
          <p:cNvPr id="1027" name="Picture 3" descr="C:\Users\ghuls\Desktop\Nieuwe map\Watis 2.0\f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0"/>
          <a:stretch/>
        </p:blipFill>
        <p:spPr bwMode="auto">
          <a:xfrm>
            <a:off x="4788027" y="1"/>
            <a:ext cx="4344391" cy="513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Afbeelding 3" descr="image001">
            <a:extLst>
              <a:ext uri="{FF2B5EF4-FFF2-40B4-BE49-F238E27FC236}">
                <a16:creationId xmlns:a16="http://schemas.microsoft.com/office/drawing/2014/main" id="{36A1A36E-906D-43E3-9F2F-DF88DE9FC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27803" cy="513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73828-3FF6-4D5E-A63C-E1DE6989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600" dirty="0"/>
              <a:t>Het Waterschapshuis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163A91-6496-4BDA-A537-552408573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Cindy Kortum Projectleider Opendata</a:t>
            </a:r>
          </a:p>
          <a:p>
            <a:r>
              <a:rPr lang="nl-NL" sz="1800" dirty="0"/>
              <a:t>Guus Huls Technisch Manager Datastromen </a:t>
            </a:r>
          </a:p>
          <a:p>
            <a:endParaRPr lang="nl-NL" sz="1800" dirty="0"/>
          </a:p>
          <a:p>
            <a:endParaRPr lang="nl-NL" sz="180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72AA5E94-A883-48A5-87A1-305F8576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590" y="2249471"/>
            <a:ext cx="4403417" cy="28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7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73828-3FF6-4D5E-A63C-E1DE6989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600" dirty="0"/>
              <a:t>De Waterschappen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163A91-6496-4BDA-A537-552408573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Zelfstandige</a:t>
            </a:r>
            <a:r>
              <a:rPr lang="en-US" sz="1800" dirty="0"/>
              <a:t> </a:t>
            </a:r>
            <a:r>
              <a:rPr lang="en-US" sz="1800" dirty="0" err="1"/>
              <a:t>bestuurslaag</a:t>
            </a:r>
            <a:r>
              <a:rPr lang="en-US" sz="1800" dirty="0"/>
              <a:t>, </a:t>
            </a:r>
            <a:r>
              <a:rPr lang="en-US" sz="1800" dirty="0" err="1"/>
              <a:t>heffen</a:t>
            </a:r>
            <a:r>
              <a:rPr lang="en-US" sz="1800" dirty="0"/>
              <a:t> </a:t>
            </a:r>
            <a:r>
              <a:rPr lang="en-US" sz="1800" dirty="0" err="1"/>
              <a:t>eigen</a:t>
            </a:r>
            <a:r>
              <a:rPr lang="en-US" sz="1800" dirty="0"/>
              <a:t> </a:t>
            </a:r>
            <a:r>
              <a:rPr lang="en-US" sz="1800" dirty="0" err="1"/>
              <a:t>belastingen</a:t>
            </a:r>
            <a:endParaRPr lang="en-US" sz="1800" dirty="0"/>
          </a:p>
          <a:p>
            <a:r>
              <a:rPr lang="en-US" sz="1800" dirty="0" err="1"/>
              <a:t>Verantwoordelijk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:</a:t>
            </a:r>
          </a:p>
          <a:p>
            <a:pPr lvl="1"/>
            <a:r>
              <a:rPr lang="en-US" sz="1400" dirty="0" err="1"/>
              <a:t>Schoon</a:t>
            </a:r>
            <a:r>
              <a:rPr lang="en-US" sz="1400" dirty="0"/>
              <a:t> water - </a:t>
            </a:r>
            <a:r>
              <a:rPr lang="en-US" sz="1400" dirty="0" err="1"/>
              <a:t>zuiveren</a:t>
            </a:r>
            <a:r>
              <a:rPr lang="en-US" sz="1400" dirty="0"/>
              <a:t> </a:t>
            </a:r>
            <a:r>
              <a:rPr lang="en-US" sz="1400" dirty="0" err="1"/>
              <a:t>afvalwater</a:t>
            </a:r>
            <a:endParaRPr lang="en-US" sz="1400" dirty="0"/>
          </a:p>
          <a:p>
            <a:pPr lvl="1"/>
            <a:r>
              <a:rPr lang="en-US" sz="1400" dirty="0" err="1"/>
              <a:t>Voldoende</a:t>
            </a:r>
            <a:r>
              <a:rPr lang="en-US" sz="1400" dirty="0"/>
              <a:t> water – </a:t>
            </a:r>
            <a:r>
              <a:rPr lang="en-US" sz="1400" dirty="0" err="1"/>
              <a:t>niet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veel</a:t>
            </a:r>
            <a:r>
              <a:rPr lang="en-US" sz="1400" dirty="0"/>
              <a:t> of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weinig</a:t>
            </a:r>
            <a:endParaRPr lang="en-US" sz="1400" dirty="0"/>
          </a:p>
          <a:p>
            <a:pPr lvl="1"/>
            <a:r>
              <a:rPr lang="en-US" sz="1400" dirty="0" err="1"/>
              <a:t>Waterveiligheid</a:t>
            </a:r>
            <a:r>
              <a:rPr lang="en-US" sz="1400" dirty="0"/>
              <a:t>: </a:t>
            </a:r>
            <a:r>
              <a:rPr lang="en-US" sz="1400" dirty="0" err="1"/>
              <a:t>beschermen</a:t>
            </a:r>
            <a:r>
              <a:rPr lang="en-US" sz="1400" dirty="0"/>
              <a:t> </a:t>
            </a:r>
            <a:r>
              <a:rPr lang="en-US" sz="1400" dirty="0" err="1"/>
              <a:t>tegen</a:t>
            </a:r>
            <a:r>
              <a:rPr lang="en-US" sz="1400" dirty="0"/>
              <a:t> </a:t>
            </a:r>
            <a:r>
              <a:rPr lang="en-US" sz="1400" dirty="0" err="1"/>
              <a:t>overstromingen</a:t>
            </a:r>
            <a:endParaRPr lang="en-US" sz="1400" dirty="0"/>
          </a:p>
          <a:p>
            <a:pPr marL="457033" lvl="1" indent="0">
              <a:buNone/>
            </a:pPr>
            <a:endParaRPr lang="en-US" sz="1400" dirty="0"/>
          </a:p>
          <a:p>
            <a:pPr marL="457033" lvl="1" indent="0">
              <a:buNone/>
            </a:pPr>
            <a:endParaRPr lang="en-US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23205"/>
            <a:ext cx="1882319" cy="17160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87420"/>
            <a:ext cx="2372883" cy="17796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23204"/>
            <a:ext cx="2574078" cy="17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73828-3FF6-4D5E-A63C-E1DE6989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600" dirty="0"/>
              <a:t>Programma Datastromen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3D0C86D-05FE-4926-8954-4F3218615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955647">
            <a:off x="5974012" y="1727032"/>
            <a:ext cx="3007012" cy="1728192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94EEBF-F6A3-4193-AE32-13D2F6FD1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5609">
            <a:off x="287300" y="1685039"/>
            <a:ext cx="2780833" cy="15958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4FDFB64-2987-427F-B08D-2DC381642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52" y="3412006"/>
            <a:ext cx="2210504" cy="16114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47AF687-C1EC-490B-804A-E943D6194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02612">
            <a:off x="4461537" y="3230186"/>
            <a:ext cx="2555776" cy="14316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F861EF9-9EEB-45C6-B6A6-B86929F7F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9566">
            <a:off x="3249334" y="1646329"/>
            <a:ext cx="2427882" cy="131683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193E824-0DFB-44EA-B2DE-4F712EBECA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720" t="553"/>
          <a:stretch/>
        </p:blipFill>
        <p:spPr>
          <a:xfrm>
            <a:off x="2927671" y="2524502"/>
            <a:ext cx="1512168" cy="1775007"/>
          </a:xfrm>
          <a:prstGeom prst="rect">
            <a:avLst/>
          </a:prstGeom>
        </p:spPr>
      </p:pic>
      <p:pic>
        <p:nvPicPr>
          <p:cNvPr id="11" name="Tijdelijke aanduiding voor inhoud 4">
            <a:extLst>
              <a:ext uri="{FF2B5EF4-FFF2-40B4-BE49-F238E27FC236}">
                <a16:creationId xmlns:a16="http://schemas.microsoft.com/office/drawing/2014/main" id="{8F0D1DAF-04E4-4862-9E3E-1D4F357841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336">
            <a:off x="7048465" y="3306776"/>
            <a:ext cx="1191204" cy="168343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A633D71-3D3A-4C23-994F-06F0070C0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644" y="4033701"/>
            <a:ext cx="1585531" cy="9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n 13"/>
          <p:cNvSpPr/>
          <p:nvPr/>
        </p:nvSpPr>
        <p:spPr>
          <a:xfrm>
            <a:off x="2217219" y="3225557"/>
            <a:ext cx="1371600" cy="64134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DAMO</a:t>
            </a:r>
          </a:p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Keringen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6477" y="136095"/>
            <a:ext cx="2381250" cy="3348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t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Gebruik</a:t>
            </a:r>
          </a:p>
        </p:txBody>
      </p:sp>
      <p:sp>
        <p:nvSpPr>
          <p:cNvPr id="32" name="Up Arrow 31"/>
          <p:cNvSpPr/>
          <p:nvPr/>
        </p:nvSpPr>
        <p:spPr>
          <a:xfrm>
            <a:off x="731006" y="3879725"/>
            <a:ext cx="306917" cy="309991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9" name="Straight Arrow Connector 38"/>
          <p:cNvCxnSpPr>
            <a:stCxn id="14" idx="1"/>
          </p:cNvCxnSpPr>
          <p:nvPr/>
        </p:nvCxnSpPr>
        <p:spPr>
          <a:xfrm flipV="1">
            <a:off x="2903019" y="3031221"/>
            <a:ext cx="0" cy="194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63" idx="2"/>
          </p:cNvCxnSpPr>
          <p:nvPr/>
        </p:nvCxnSpPr>
        <p:spPr>
          <a:xfrm flipV="1">
            <a:off x="1428252" y="1321792"/>
            <a:ext cx="1" cy="252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303885" y="1305101"/>
            <a:ext cx="0" cy="268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4314826" y="499627"/>
            <a:ext cx="4" cy="325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88249" y="1884895"/>
            <a:ext cx="1837294" cy="246183"/>
          </a:xfrm>
          <a:prstGeom prst="rect">
            <a:avLst/>
          </a:prstGeom>
          <a:noFill/>
        </p:spPr>
        <p:txBody>
          <a:bodyPr wrap="none" lIns="91406" tIns="45701" rIns="91406" bIns="45701" rtlCol="0">
            <a:spAutoFit/>
          </a:bodyPr>
          <a:lstStyle/>
          <a:p>
            <a:pPr marL="0" marR="0" lvl="0" indent="0" algn="l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Processpecifieke Kenmerken</a:t>
            </a:r>
          </a:p>
        </p:txBody>
      </p:sp>
      <p:grpSp>
        <p:nvGrpSpPr>
          <p:cNvPr id="134" name="Groep 133"/>
          <p:cNvGrpSpPr/>
          <p:nvPr/>
        </p:nvGrpSpPr>
        <p:grpSpPr>
          <a:xfrm>
            <a:off x="7859162" y="3137341"/>
            <a:ext cx="1005403" cy="1052354"/>
            <a:chOff x="7854576" y="3457577"/>
            <a:chExt cx="1005403" cy="962026"/>
          </a:xfrm>
        </p:grpSpPr>
        <p:sp>
          <p:nvSpPr>
            <p:cNvPr id="4" name="Up-Down Arrow 3"/>
            <p:cNvSpPr/>
            <p:nvPr/>
          </p:nvSpPr>
          <p:spPr>
            <a:xfrm>
              <a:off x="8126104" y="3457577"/>
              <a:ext cx="406400" cy="942975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8126104" y="3457577"/>
              <a:ext cx="4064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126104" y="4419602"/>
              <a:ext cx="4064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854576" y="3633637"/>
              <a:ext cx="1005403" cy="4885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tIns="36000" bIns="36000" rtlCol="0">
              <a:spAutoFit/>
            </a:bodyPr>
            <a:lstStyle/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Kerngegevens</a:t>
              </a:r>
            </a:p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opslag en </a:t>
              </a:r>
            </a:p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beheer</a:t>
              </a: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98627" y="2161881"/>
            <a:ext cx="7370440" cy="8604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6" tIns="45701" rIns="91406" bIns="45701" rtlCol="0" anchor="t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3897" y="2266917"/>
            <a:ext cx="946536" cy="33878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……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528913" y="2266917"/>
            <a:ext cx="946536" cy="33878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…..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71759" y="2266917"/>
            <a:ext cx="946536" cy="33878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……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431759" y="2266917"/>
            <a:ext cx="946536" cy="33878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383782" y="2266917"/>
            <a:ext cx="946536" cy="33878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……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38826" y="2266917"/>
            <a:ext cx="946536" cy="33878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……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05963" y="2266917"/>
            <a:ext cx="946536" cy="33878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3939" y="2684408"/>
            <a:ext cx="7201553" cy="25237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Bewerken</a:t>
            </a:r>
          </a:p>
        </p:txBody>
      </p:sp>
      <p:grpSp>
        <p:nvGrpSpPr>
          <p:cNvPr id="34" name="Groep 33"/>
          <p:cNvGrpSpPr/>
          <p:nvPr/>
        </p:nvGrpSpPr>
        <p:grpSpPr>
          <a:xfrm>
            <a:off x="7768371" y="411514"/>
            <a:ext cx="1112804" cy="1017596"/>
            <a:chOff x="7772752" y="946900"/>
            <a:chExt cx="1112799" cy="1110503"/>
          </a:xfrm>
        </p:grpSpPr>
        <p:sp>
          <p:nvSpPr>
            <p:cNvPr id="44" name="Up-Down Arrow 43"/>
            <p:cNvSpPr/>
            <p:nvPr/>
          </p:nvSpPr>
          <p:spPr>
            <a:xfrm>
              <a:off x="8126104" y="946900"/>
              <a:ext cx="406400" cy="1110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126104" y="2057402"/>
              <a:ext cx="4064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126104" y="946902"/>
              <a:ext cx="4064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772752" y="1363650"/>
              <a:ext cx="1112799" cy="2687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Functionaliteiten</a:t>
              </a:r>
            </a:p>
          </p:txBody>
        </p:sp>
      </p:grpSp>
      <p:sp>
        <p:nvSpPr>
          <p:cNvPr id="96" name="Can 95"/>
          <p:cNvSpPr/>
          <p:nvPr/>
        </p:nvSpPr>
        <p:spPr>
          <a:xfrm>
            <a:off x="198627" y="3236797"/>
            <a:ext cx="1371600" cy="642929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DAMO</a:t>
            </a:r>
          </a:p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Watersysteem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25439" y="802488"/>
            <a:ext cx="2405627" cy="519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6" tIns="45701" rIns="91406" bIns="45701" rtlCol="0" anchor="t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97890" y="887722"/>
            <a:ext cx="977111" cy="348539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……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555212" y="887882"/>
            <a:ext cx="977111" cy="348539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……</a:t>
            </a:r>
          </a:p>
        </p:txBody>
      </p:sp>
      <p:sp>
        <p:nvSpPr>
          <p:cNvPr id="81" name="Can 95"/>
          <p:cNvSpPr/>
          <p:nvPr/>
        </p:nvSpPr>
        <p:spPr>
          <a:xfrm>
            <a:off x="4088802" y="3236797"/>
            <a:ext cx="1371600" cy="642929"/>
          </a:xfrm>
          <a:prstGeom prst="can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DAMO</a:t>
            </a:r>
          </a:p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Afvalwaterketen</a:t>
            </a:r>
          </a:p>
        </p:txBody>
      </p:sp>
      <p:cxnSp>
        <p:nvCxnSpPr>
          <p:cNvPr id="99" name="Straight Arrow Connector 73"/>
          <p:cNvCxnSpPr/>
          <p:nvPr/>
        </p:nvCxnSpPr>
        <p:spPr>
          <a:xfrm flipV="1">
            <a:off x="7025793" y="1329219"/>
            <a:ext cx="0" cy="847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22"/>
          <p:cNvSpPr/>
          <p:nvPr/>
        </p:nvSpPr>
        <p:spPr>
          <a:xfrm>
            <a:off x="213986" y="1573857"/>
            <a:ext cx="3696658" cy="33487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t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CDL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64058" y="802511"/>
            <a:ext cx="3528415" cy="5192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6" tIns="45701" rIns="91406" bIns="45701" rtlCol="0" anchor="t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08972" y="877968"/>
            <a:ext cx="946537" cy="35682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….....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Rectangle 89"/>
          <p:cNvSpPr/>
          <p:nvPr/>
        </p:nvSpPr>
        <p:spPr>
          <a:xfrm>
            <a:off x="2937341" y="887722"/>
            <a:ext cx="946537" cy="35682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…….</a:t>
            </a:r>
          </a:p>
        </p:txBody>
      </p:sp>
      <p:sp>
        <p:nvSpPr>
          <p:cNvPr id="79" name="Rectangle 90"/>
          <p:cNvSpPr/>
          <p:nvPr/>
        </p:nvSpPr>
        <p:spPr>
          <a:xfrm>
            <a:off x="4066356" y="887722"/>
            <a:ext cx="946537" cy="35682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……</a:t>
            </a:r>
          </a:p>
        </p:txBody>
      </p:sp>
      <p:cxnSp>
        <p:nvCxnSpPr>
          <p:cNvPr id="80" name="Straight Arrow Connector 44"/>
          <p:cNvCxnSpPr/>
          <p:nvPr/>
        </p:nvCxnSpPr>
        <p:spPr>
          <a:xfrm flipV="1">
            <a:off x="1401438" y="1908708"/>
            <a:ext cx="0" cy="253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62"/>
          <p:cNvSpPr/>
          <p:nvPr/>
        </p:nvSpPr>
        <p:spPr>
          <a:xfrm>
            <a:off x="6408024" y="802485"/>
            <a:ext cx="1187865" cy="5192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6" tIns="45701" rIns="91406" bIns="45701" rtlCol="0" anchor="t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Rectangle 93"/>
          <p:cNvSpPr/>
          <p:nvPr/>
        </p:nvSpPr>
        <p:spPr>
          <a:xfrm>
            <a:off x="6573136" y="869682"/>
            <a:ext cx="905312" cy="356825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.....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86" name="Straight Arrow Connector 57"/>
          <p:cNvCxnSpPr/>
          <p:nvPr/>
        </p:nvCxnSpPr>
        <p:spPr>
          <a:xfrm flipV="1">
            <a:off x="5662107" y="1321768"/>
            <a:ext cx="0" cy="854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ep 135"/>
          <p:cNvGrpSpPr/>
          <p:nvPr/>
        </p:nvGrpSpPr>
        <p:grpSpPr>
          <a:xfrm>
            <a:off x="7836218" y="1439828"/>
            <a:ext cx="986167" cy="663165"/>
            <a:chOff x="7831677" y="1598125"/>
            <a:chExt cx="986167" cy="764168"/>
          </a:xfrm>
        </p:grpSpPr>
        <p:sp>
          <p:nvSpPr>
            <p:cNvPr id="101" name="Up-Down Arrow 42"/>
            <p:cNvSpPr/>
            <p:nvPr/>
          </p:nvSpPr>
          <p:spPr>
            <a:xfrm>
              <a:off x="8121709" y="1598125"/>
              <a:ext cx="406400" cy="764168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" name="TextBox 63"/>
            <p:cNvSpPr txBox="1"/>
            <p:nvPr/>
          </p:nvSpPr>
          <p:spPr>
            <a:xfrm>
              <a:off x="7831677" y="1829434"/>
              <a:ext cx="986167" cy="28372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Transporteren</a:t>
              </a:r>
            </a:p>
          </p:txBody>
        </p:sp>
      </p:grpSp>
      <p:grpSp>
        <p:nvGrpSpPr>
          <p:cNvPr id="135" name="Groep 134"/>
          <p:cNvGrpSpPr/>
          <p:nvPr/>
        </p:nvGrpSpPr>
        <p:grpSpPr>
          <a:xfrm>
            <a:off x="7946049" y="2103003"/>
            <a:ext cx="766557" cy="1021715"/>
            <a:chOff x="7941481" y="2361241"/>
            <a:chExt cx="766557" cy="1096336"/>
          </a:xfrm>
        </p:grpSpPr>
        <p:sp>
          <p:nvSpPr>
            <p:cNvPr id="43" name="Up-Down Arrow 42"/>
            <p:cNvSpPr/>
            <p:nvPr/>
          </p:nvSpPr>
          <p:spPr>
            <a:xfrm>
              <a:off x="8126104" y="2361242"/>
              <a:ext cx="406400" cy="1096335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41481" y="2678576"/>
              <a:ext cx="766557" cy="42933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gegevens</a:t>
              </a:r>
            </a:p>
            <a:p>
              <a:pPr marL="0" marR="0" lvl="0" indent="0" algn="ctr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bewerking</a:t>
              </a:r>
            </a:p>
          </p:txBody>
        </p:sp>
        <p:cxnSp>
          <p:nvCxnSpPr>
            <p:cNvPr id="102" name="Straight Connector 48"/>
            <p:cNvCxnSpPr/>
            <p:nvPr/>
          </p:nvCxnSpPr>
          <p:spPr>
            <a:xfrm>
              <a:off x="8131423" y="2361241"/>
              <a:ext cx="4064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Can 95"/>
          <p:cNvSpPr/>
          <p:nvPr/>
        </p:nvSpPr>
        <p:spPr>
          <a:xfrm>
            <a:off x="5971808" y="3225572"/>
            <a:ext cx="1371600" cy="642929"/>
          </a:xfrm>
          <a:prstGeom prst="can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Metingen</a:t>
            </a:r>
          </a:p>
        </p:txBody>
      </p:sp>
      <p:cxnSp>
        <p:nvCxnSpPr>
          <p:cNvPr id="110" name="Straight Arrow Connector 38"/>
          <p:cNvCxnSpPr>
            <a:stCxn id="96" idx="1"/>
          </p:cNvCxnSpPr>
          <p:nvPr/>
        </p:nvCxnSpPr>
        <p:spPr>
          <a:xfrm flipV="1">
            <a:off x="884427" y="3031916"/>
            <a:ext cx="0" cy="204861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38"/>
          <p:cNvCxnSpPr>
            <a:stCxn id="107" idx="1"/>
          </p:cNvCxnSpPr>
          <p:nvPr/>
        </p:nvCxnSpPr>
        <p:spPr>
          <a:xfrm flipV="1">
            <a:off x="6657608" y="3022275"/>
            <a:ext cx="1" cy="20329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38"/>
          <p:cNvCxnSpPr/>
          <p:nvPr/>
        </p:nvCxnSpPr>
        <p:spPr>
          <a:xfrm flipV="1">
            <a:off x="4784994" y="3022275"/>
            <a:ext cx="0" cy="20486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2" name="Groep 131"/>
          <p:cNvGrpSpPr/>
          <p:nvPr/>
        </p:nvGrpSpPr>
        <p:grpSpPr>
          <a:xfrm>
            <a:off x="198627" y="4189696"/>
            <a:ext cx="7362922" cy="826520"/>
            <a:chOff x="4782063" y="4168739"/>
            <a:chExt cx="4794255" cy="826520"/>
          </a:xfrm>
        </p:grpSpPr>
        <p:sp>
          <p:nvSpPr>
            <p:cNvPr id="127" name="Rectangle 19"/>
            <p:cNvSpPr/>
            <p:nvPr/>
          </p:nvSpPr>
          <p:spPr>
            <a:xfrm>
              <a:off x="4782067" y="4168739"/>
              <a:ext cx="4794251" cy="2086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Fysieke kenmerken Watersysteem </a:t>
              </a:r>
            </a:p>
          </p:txBody>
        </p:sp>
        <p:sp>
          <p:nvSpPr>
            <p:cNvPr id="128" name="Rectangle 19"/>
            <p:cNvSpPr/>
            <p:nvPr/>
          </p:nvSpPr>
          <p:spPr>
            <a:xfrm>
              <a:off x="4782065" y="4377359"/>
              <a:ext cx="4794251" cy="2086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Fysieke kenmerken Waterkeringen </a:t>
              </a:r>
            </a:p>
          </p:txBody>
        </p:sp>
        <p:sp>
          <p:nvSpPr>
            <p:cNvPr id="129" name="Rectangle 19"/>
            <p:cNvSpPr/>
            <p:nvPr/>
          </p:nvSpPr>
          <p:spPr>
            <a:xfrm>
              <a:off x="4782064" y="4585979"/>
              <a:ext cx="4794251" cy="208620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Fysieke kenmerken Afvalwaterketen</a:t>
              </a:r>
            </a:p>
          </p:txBody>
        </p:sp>
        <p:sp>
          <p:nvSpPr>
            <p:cNvPr id="130" name="Rectangle 19"/>
            <p:cNvSpPr/>
            <p:nvPr/>
          </p:nvSpPr>
          <p:spPr>
            <a:xfrm>
              <a:off x="4782063" y="4786639"/>
              <a:ext cx="4794251" cy="20862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0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            kenmerken Metingen  </a:t>
              </a:r>
            </a:p>
          </p:txBody>
        </p:sp>
      </p:grpSp>
      <p:sp>
        <p:nvSpPr>
          <p:cNvPr id="95" name="Up Arrow 104"/>
          <p:cNvSpPr/>
          <p:nvPr/>
        </p:nvSpPr>
        <p:spPr>
          <a:xfrm>
            <a:off x="4631551" y="3879703"/>
            <a:ext cx="306917" cy="727232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5" name="Up Arrow 104"/>
          <p:cNvSpPr/>
          <p:nvPr/>
        </p:nvSpPr>
        <p:spPr>
          <a:xfrm>
            <a:off x="2749568" y="3868502"/>
            <a:ext cx="306917" cy="52983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marL="0" marR="0" lvl="0" indent="0" algn="ctr" defTabSz="914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3" name="Up Arrow 104"/>
          <p:cNvSpPr/>
          <p:nvPr/>
        </p:nvSpPr>
        <p:spPr>
          <a:xfrm>
            <a:off x="6504151" y="3866903"/>
            <a:ext cx="306917" cy="940695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42" name="Gebogen verbindingslijn 141"/>
          <p:cNvCxnSpPr>
            <a:stCxn id="83" idx="0"/>
            <a:endCxn id="23" idx="3"/>
          </p:cNvCxnSpPr>
          <p:nvPr/>
        </p:nvCxnSpPr>
        <p:spPr>
          <a:xfrm rot="16200000" flipV="1">
            <a:off x="5970352" y="-229101"/>
            <a:ext cx="498977" cy="156420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Gebogen verbindingslijn 145"/>
          <p:cNvCxnSpPr>
            <a:stCxn id="63" idx="0"/>
            <a:endCxn id="23" idx="1"/>
          </p:cNvCxnSpPr>
          <p:nvPr/>
        </p:nvCxnSpPr>
        <p:spPr>
          <a:xfrm rot="5400000" flipH="1" flipV="1">
            <a:off x="1992866" y="-261123"/>
            <a:ext cx="498978" cy="162824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8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923"/>
            <a:ext cx="7272808" cy="5142589"/>
          </a:xfrm>
        </p:spPr>
      </p:pic>
    </p:spTree>
    <p:extLst>
      <p:ext uri="{BB962C8B-B14F-4D97-AF65-F5344CB8AC3E}">
        <p14:creationId xmlns:p14="http://schemas.microsoft.com/office/powerpoint/2010/main" val="416997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600" dirty="0"/>
              <a:t>DAMO Watersysteem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61057"/>
            <a:ext cx="3034510" cy="140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79" y="3356993"/>
            <a:ext cx="3548741" cy="162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81" y="1674822"/>
            <a:ext cx="5491448" cy="3311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5424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huls\Desktop\Nieuwe map\DAMO Keringen\poster\Poster kerin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1" y="12"/>
            <a:ext cx="7236295" cy="51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1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DAMO Keringen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723" y="3427200"/>
            <a:ext cx="3709334" cy="170962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9" y="1465977"/>
            <a:ext cx="4659038" cy="32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59" y="1278744"/>
            <a:ext cx="2597849" cy="207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10240"/>
      </p:ext>
    </p:extLst>
  </p:cSld>
  <p:clrMapOvr>
    <a:masterClrMapping/>
  </p:clrMapOvr>
</p:sld>
</file>

<file path=ppt/theme/theme1.xml><?xml version="1.0" encoding="utf-8"?>
<a:theme xmlns:a="http://schemas.openxmlformats.org/drawingml/2006/main" name="PPT sjabloon HWH">
  <a:themeElements>
    <a:clrScheme name="Het Waterschapshuis">
      <a:dk1>
        <a:sysClr val="windowText" lastClr="000000"/>
      </a:dk1>
      <a:lt1>
        <a:sysClr val="window" lastClr="FFFFFF"/>
      </a:lt1>
      <a:dk2>
        <a:srgbClr val="00458D"/>
      </a:dk2>
      <a:lt2>
        <a:srgbClr val="FFFFFF"/>
      </a:lt2>
      <a:accent1>
        <a:srgbClr val="3B5C9D"/>
      </a:accent1>
      <a:accent2>
        <a:srgbClr val="F79239"/>
      </a:accent2>
      <a:accent3>
        <a:srgbClr val="6578B0"/>
      </a:accent3>
      <a:accent4>
        <a:srgbClr val="FCBB82"/>
      </a:accent4>
      <a:accent5>
        <a:srgbClr val="8F9AC6"/>
      </a:accent5>
      <a:accent6>
        <a:srgbClr val="FDD0A7"/>
      </a:accent6>
      <a:hlink>
        <a:srgbClr val="F79239"/>
      </a:hlink>
      <a:folHlink>
        <a:srgbClr val="FCBB8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 sjabloon HWH">
  <a:themeElements>
    <a:clrScheme name="Het Waterschapshuis">
      <a:dk1>
        <a:sysClr val="windowText" lastClr="000000"/>
      </a:dk1>
      <a:lt1>
        <a:sysClr val="window" lastClr="FFFFFF"/>
      </a:lt1>
      <a:dk2>
        <a:srgbClr val="00458D"/>
      </a:dk2>
      <a:lt2>
        <a:srgbClr val="FFFFFF"/>
      </a:lt2>
      <a:accent1>
        <a:srgbClr val="3B5C9D"/>
      </a:accent1>
      <a:accent2>
        <a:srgbClr val="F79239"/>
      </a:accent2>
      <a:accent3>
        <a:srgbClr val="6578B0"/>
      </a:accent3>
      <a:accent4>
        <a:srgbClr val="FCBB82"/>
      </a:accent4>
      <a:accent5>
        <a:srgbClr val="8F9AC6"/>
      </a:accent5>
      <a:accent6>
        <a:srgbClr val="FDD0A7"/>
      </a:accent6>
      <a:hlink>
        <a:srgbClr val="F79239"/>
      </a:hlink>
      <a:folHlink>
        <a:srgbClr val="FCBB8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et Waterschapshuis">
  <a:themeElements>
    <a:clrScheme name="Het Waterschapshuis">
      <a:dk1>
        <a:sysClr val="windowText" lastClr="000000"/>
      </a:dk1>
      <a:lt1>
        <a:sysClr val="window" lastClr="FFFFFF"/>
      </a:lt1>
      <a:dk2>
        <a:srgbClr val="00458D"/>
      </a:dk2>
      <a:lt2>
        <a:srgbClr val="FFFFFF"/>
      </a:lt2>
      <a:accent1>
        <a:srgbClr val="3B5C9D"/>
      </a:accent1>
      <a:accent2>
        <a:srgbClr val="F79239"/>
      </a:accent2>
      <a:accent3>
        <a:srgbClr val="6578B0"/>
      </a:accent3>
      <a:accent4>
        <a:srgbClr val="FCBB82"/>
      </a:accent4>
      <a:accent5>
        <a:srgbClr val="8F9AC6"/>
      </a:accent5>
      <a:accent6>
        <a:srgbClr val="FDD0A7"/>
      </a:accent6>
      <a:hlink>
        <a:srgbClr val="F79239"/>
      </a:hlink>
      <a:folHlink>
        <a:srgbClr val="FCBB8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sjabloon HWH</Template>
  <TotalTime>26455</TotalTime>
  <Words>190</Words>
  <Application>Microsoft Office PowerPoint</Application>
  <PresentationFormat>Diavoorstelling (16:9)</PresentationFormat>
  <Paragraphs>89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Verdana</vt:lpstr>
      <vt:lpstr>PPT sjabloon HWH</vt:lpstr>
      <vt:lpstr>1_PPT sjabloon HWH</vt:lpstr>
      <vt:lpstr>4_Office Theme</vt:lpstr>
      <vt:lpstr>Het Waterschapshuis</vt:lpstr>
      <vt:lpstr>Opendata Waterschappen</vt:lpstr>
      <vt:lpstr>Het Waterschapshuis</vt:lpstr>
      <vt:lpstr>De Waterschappen</vt:lpstr>
      <vt:lpstr>Programma Datastromen</vt:lpstr>
      <vt:lpstr>PowerPoint-presentatie</vt:lpstr>
      <vt:lpstr>PowerPoint-presentatie</vt:lpstr>
      <vt:lpstr>DAMO Watersysteem </vt:lpstr>
      <vt:lpstr>PowerPoint-presentatie</vt:lpstr>
      <vt:lpstr>DAMO Keringen</vt:lpstr>
      <vt:lpstr>PowerPoint-presentatie</vt:lpstr>
      <vt:lpstr>PowerPoint-presentatie</vt:lpstr>
      <vt:lpstr>PowerPoint-presentatie</vt:lpstr>
      <vt:lpstr>DAMO Metingen Aanleiding</vt:lpstr>
      <vt:lpstr>PowerPoint-presentatie</vt:lpstr>
      <vt:lpstr>Wat komt er aan  Unie van Waterschappen </vt:lpstr>
      <vt:lpstr>Visie op Centrale Distributie Laag Concept </vt:lpstr>
      <vt:lpstr>Nu al beschikbaar op pdokviewer.pdok.nl</vt:lpstr>
      <vt:lpstr>High value Dataset lijst </vt:lpstr>
      <vt:lpstr>Vragen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DAMO Transport en Rioleringen (TRI)</dc:title>
  <dc:creator>Guus Huls</dc:creator>
  <cp:lastModifiedBy>Gebruiker</cp:lastModifiedBy>
  <cp:revision>156</cp:revision>
  <cp:lastPrinted>2016-06-30T07:47:12Z</cp:lastPrinted>
  <dcterms:created xsi:type="dcterms:W3CDTF">2016-03-29T08:16:12Z</dcterms:created>
  <dcterms:modified xsi:type="dcterms:W3CDTF">2018-06-21T15:50:39Z</dcterms:modified>
</cp:coreProperties>
</file>