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Ubuntu" panose="020B060402020202020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gif"/><Relationship Id="rId4" Type="http://schemas.openxmlformats.org/officeDocument/2006/relationships/hyperlink" Target="http://bot.localfocus.n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hyperlink" Target="http://bot.localfocus.nl" TargetMode="External"/><Relationship Id="rId7" Type="http://schemas.openxmlformats.org/officeDocument/2006/relationships/hyperlink" Target="http://www.newsworthy.se/" TargetMode="External"/><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1.xml"/><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png"/><Relationship Id="rId11" Type="http://schemas.openxmlformats.org/officeDocument/2006/relationships/hyperlink" Target="https://twitter.com/lfbetabot" TargetMode="External"/><Relationship Id="rId5" Type="http://schemas.openxmlformats.org/officeDocument/2006/relationships/hyperlink" Target="http://go.localfocus.nl" TargetMode="External"/><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11.jpg"/><Relationship Id="rId9" Type="http://schemas.openxmlformats.org/officeDocument/2006/relationships/hyperlink" Target="https://slack.localfocus.nl/" TargetMode="External"/><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bot.localfocus.n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www.ad.nl/den-haag/kwaliteit-water-natuurzwemlocaties-delft-niet-goed-rest-van-de-regio-wel~aa30c691/" TargetMode="External"/><Relationship Id="rId4" Type="http://schemas.openxmlformats.org/officeDocument/2006/relationships/hyperlink" Target="https://go.localfocus.nl/?public#/newsmap/a89af77381d41b91767dc362ea6d1af468802bf71bd86810f0b77210193bb4a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a:latin typeface="Ubuntu"/>
                <a:ea typeface="Ubuntu"/>
                <a:cs typeface="Ubuntu"/>
                <a:sym typeface="Ubuntu"/>
              </a:rPr>
              <a:t>Open data, bots en nieuws </a:t>
            </a:r>
            <a:endParaRPr>
              <a:latin typeface="Ubuntu"/>
              <a:ea typeface="Ubuntu"/>
              <a:cs typeface="Ubuntu"/>
              <a:sym typeface="Ubuntu"/>
            </a:endParaRPr>
          </a:p>
        </p:txBody>
      </p:sp>
      <p:pic>
        <p:nvPicPr>
          <p:cNvPr id="55" name="Shape 55"/>
          <p:cNvPicPr preferRelativeResize="0"/>
          <p:nvPr/>
        </p:nvPicPr>
        <p:blipFill>
          <a:blip r:embed="rId3">
            <a:alphaModFix/>
          </a:blip>
          <a:stretch>
            <a:fillRect/>
          </a:stretch>
        </p:blipFill>
        <p:spPr>
          <a:xfrm>
            <a:off x="148731" y="88025"/>
            <a:ext cx="477875" cy="477875"/>
          </a:xfrm>
          <a:prstGeom prst="rect">
            <a:avLst/>
          </a:prstGeom>
          <a:noFill/>
          <a:ln>
            <a:noFill/>
          </a:ln>
        </p:spPr>
      </p:pic>
      <p:sp>
        <p:nvSpPr>
          <p:cNvPr id="56" name="Shape 56"/>
          <p:cNvSpPr txBox="1"/>
          <p:nvPr/>
        </p:nvSpPr>
        <p:spPr>
          <a:xfrm>
            <a:off x="626600" y="3241100"/>
            <a:ext cx="7338900" cy="856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a:latin typeface="Ubuntu"/>
                <a:ea typeface="Ubuntu"/>
                <a:cs typeface="Ubuntu"/>
                <a:sym typeface="Ubuntu"/>
              </a:rPr>
              <a:t>Erik Willems</a:t>
            </a:r>
            <a:endParaRPr>
              <a:latin typeface="Ubuntu"/>
              <a:ea typeface="Ubuntu"/>
              <a:cs typeface="Ubuntu"/>
              <a:sym typeface="Ubuntu"/>
            </a:endParaRPr>
          </a:p>
          <a:p>
            <a:pPr marL="0" lvl="0" indent="0">
              <a:spcBef>
                <a:spcPts val="0"/>
              </a:spcBef>
              <a:spcAft>
                <a:spcPts val="0"/>
              </a:spcAft>
              <a:buNone/>
            </a:pPr>
            <a:r>
              <a:rPr lang="en-GB">
                <a:latin typeface="Ubuntu"/>
                <a:ea typeface="Ubuntu"/>
                <a:cs typeface="Ubuntu"/>
                <a:sym typeface="Ubuntu"/>
              </a:rPr>
              <a:t>Developer LocalFocus</a:t>
            </a:r>
            <a:endParaRPr>
              <a:latin typeface="Ubuntu"/>
              <a:ea typeface="Ubuntu"/>
              <a:cs typeface="Ubuntu"/>
              <a:sym typeface="Ubuntu"/>
            </a:endParaRPr>
          </a:p>
          <a:p>
            <a:pPr marL="0" lvl="0" indent="0">
              <a:spcBef>
                <a:spcPts val="0"/>
              </a:spcBef>
              <a:spcAft>
                <a:spcPts val="0"/>
              </a:spcAft>
              <a:buNone/>
            </a:pPr>
            <a:r>
              <a:rPr lang="en-GB">
                <a:latin typeface="Ubuntu"/>
                <a:ea typeface="Ubuntu"/>
                <a:cs typeface="Ubuntu"/>
                <a:sym typeface="Ubuntu"/>
              </a:rPr>
              <a:t>@ehwillems</a:t>
            </a:r>
            <a:endParaRPr>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Shape 113"/>
          <p:cNvPicPr preferRelativeResize="0"/>
          <p:nvPr/>
        </p:nvPicPr>
        <p:blipFill>
          <a:blip r:embed="rId3">
            <a:alphaModFix/>
          </a:blip>
          <a:stretch>
            <a:fillRect/>
          </a:stretch>
        </p:blipFill>
        <p:spPr>
          <a:xfrm>
            <a:off x="1738225" y="707472"/>
            <a:ext cx="2736425" cy="2736425"/>
          </a:xfrm>
          <a:prstGeom prst="rect">
            <a:avLst/>
          </a:prstGeom>
          <a:noFill/>
          <a:ln>
            <a:noFill/>
          </a:ln>
        </p:spPr>
      </p:pic>
      <p:sp>
        <p:nvSpPr>
          <p:cNvPr id="114" name="Shape 114"/>
          <p:cNvSpPr txBox="1"/>
          <p:nvPr/>
        </p:nvSpPr>
        <p:spPr>
          <a:xfrm>
            <a:off x="965650" y="3693347"/>
            <a:ext cx="4281600" cy="105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Ubuntu"/>
                <a:ea typeface="Ubuntu"/>
                <a:cs typeface="Ubuntu"/>
                <a:sym typeface="Ubuntu"/>
              </a:rPr>
              <a:t>Betabot</a:t>
            </a:r>
            <a:endParaRPr sz="1800">
              <a:latin typeface="Ubuntu"/>
              <a:ea typeface="Ubuntu"/>
              <a:cs typeface="Ubuntu"/>
              <a:sym typeface="Ubuntu"/>
            </a:endParaRPr>
          </a:p>
          <a:p>
            <a:pPr marL="0" lvl="0" indent="0" algn="ctr" rtl="0">
              <a:spcBef>
                <a:spcPts val="0"/>
              </a:spcBef>
              <a:spcAft>
                <a:spcPts val="0"/>
              </a:spcAft>
              <a:buNone/>
            </a:pPr>
            <a:r>
              <a:rPr lang="en-GB" sz="1800" u="sng">
                <a:solidFill>
                  <a:schemeClr val="hlink"/>
                </a:solidFill>
                <a:latin typeface="Ubuntu"/>
                <a:ea typeface="Ubuntu"/>
                <a:cs typeface="Ubuntu"/>
                <a:sym typeface="Ubuntu"/>
                <a:hlinkClick r:id="rId4"/>
              </a:rPr>
              <a:t>b</a:t>
            </a:r>
            <a:r>
              <a:rPr lang="en-GB" sz="1800" u="sng">
                <a:solidFill>
                  <a:schemeClr val="hlink"/>
                </a:solidFill>
                <a:latin typeface="Ubuntu"/>
                <a:ea typeface="Ubuntu"/>
                <a:cs typeface="Ubuntu"/>
                <a:sym typeface="Ubuntu"/>
                <a:hlinkClick r:id="rId4"/>
              </a:rPr>
              <a:t>ot.localfocus.nl</a:t>
            </a:r>
            <a:endParaRPr>
              <a:latin typeface="Ubuntu"/>
              <a:ea typeface="Ubuntu"/>
              <a:cs typeface="Ubuntu"/>
              <a:sym typeface="Ubuntu"/>
            </a:endParaRPr>
          </a:p>
        </p:txBody>
      </p:sp>
      <p:pic>
        <p:nvPicPr>
          <p:cNvPr id="115" name="Shape 115"/>
          <p:cNvPicPr preferRelativeResize="0"/>
          <p:nvPr/>
        </p:nvPicPr>
        <p:blipFill>
          <a:blip r:embed="rId5">
            <a:alphaModFix/>
          </a:blip>
          <a:stretch>
            <a:fillRect/>
          </a:stretch>
        </p:blipFill>
        <p:spPr>
          <a:xfrm>
            <a:off x="6022125" y="786525"/>
            <a:ext cx="2333625" cy="3381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Shape 120">
            <a:hlinkClick r:id="rId3"/>
          </p:cNvPr>
          <p:cNvPicPr preferRelativeResize="0"/>
          <p:nvPr/>
        </p:nvPicPr>
        <p:blipFill>
          <a:blip r:embed="rId4">
            <a:alphaModFix/>
          </a:blip>
          <a:stretch>
            <a:fillRect/>
          </a:stretch>
        </p:blipFill>
        <p:spPr>
          <a:xfrm>
            <a:off x="3860325" y="1947550"/>
            <a:ext cx="1248425" cy="1248425"/>
          </a:xfrm>
          <a:prstGeom prst="rect">
            <a:avLst/>
          </a:prstGeom>
          <a:noFill/>
          <a:ln>
            <a:noFill/>
          </a:ln>
        </p:spPr>
      </p:pic>
      <p:pic>
        <p:nvPicPr>
          <p:cNvPr id="121" name="Shape 121">
            <a:hlinkClick r:id="rId5"/>
          </p:cNvPr>
          <p:cNvPicPr preferRelativeResize="0"/>
          <p:nvPr/>
        </p:nvPicPr>
        <p:blipFill>
          <a:blip r:embed="rId6">
            <a:alphaModFix/>
          </a:blip>
          <a:stretch>
            <a:fillRect/>
          </a:stretch>
        </p:blipFill>
        <p:spPr>
          <a:xfrm>
            <a:off x="6797662" y="299379"/>
            <a:ext cx="837275" cy="837275"/>
          </a:xfrm>
          <a:prstGeom prst="rect">
            <a:avLst/>
          </a:prstGeom>
          <a:noFill/>
          <a:ln>
            <a:noFill/>
          </a:ln>
        </p:spPr>
      </p:pic>
      <p:pic>
        <p:nvPicPr>
          <p:cNvPr id="122" name="Shape 122">
            <a:hlinkClick r:id="rId7"/>
          </p:cNvPr>
          <p:cNvPicPr preferRelativeResize="0"/>
          <p:nvPr/>
        </p:nvPicPr>
        <p:blipFill>
          <a:blip r:embed="rId8">
            <a:alphaModFix/>
          </a:blip>
          <a:stretch>
            <a:fillRect/>
          </a:stretch>
        </p:blipFill>
        <p:spPr>
          <a:xfrm>
            <a:off x="6729500" y="3914662"/>
            <a:ext cx="973600" cy="973582"/>
          </a:xfrm>
          <a:prstGeom prst="rect">
            <a:avLst/>
          </a:prstGeom>
          <a:noFill/>
          <a:ln>
            <a:noFill/>
          </a:ln>
        </p:spPr>
      </p:pic>
      <p:pic>
        <p:nvPicPr>
          <p:cNvPr id="123" name="Shape 123">
            <a:hlinkClick r:id="rId9"/>
          </p:cNvPr>
          <p:cNvPicPr preferRelativeResize="0"/>
          <p:nvPr/>
        </p:nvPicPr>
        <p:blipFill>
          <a:blip r:embed="rId10">
            <a:alphaModFix/>
          </a:blip>
          <a:stretch>
            <a:fillRect/>
          </a:stretch>
        </p:blipFill>
        <p:spPr>
          <a:xfrm>
            <a:off x="6797650" y="2674219"/>
            <a:ext cx="837300" cy="840719"/>
          </a:xfrm>
          <a:prstGeom prst="rect">
            <a:avLst/>
          </a:prstGeom>
          <a:noFill/>
          <a:ln>
            <a:noFill/>
          </a:ln>
        </p:spPr>
      </p:pic>
      <p:pic>
        <p:nvPicPr>
          <p:cNvPr id="124" name="Shape 124">
            <a:hlinkClick r:id="rId11"/>
          </p:cNvPr>
          <p:cNvPicPr preferRelativeResize="0"/>
          <p:nvPr/>
        </p:nvPicPr>
        <p:blipFill>
          <a:blip r:embed="rId12">
            <a:alphaModFix/>
          </a:blip>
          <a:stretch>
            <a:fillRect/>
          </a:stretch>
        </p:blipFill>
        <p:spPr>
          <a:xfrm>
            <a:off x="6797649" y="1510409"/>
            <a:ext cx="837300" cy="877491"/>
          </a:xfrm>
          <a:prstGeom prst="rect">
            <a:avLst/>
          </a:prstGeom>
          <a:noFill/>
          <a:ln>
            <a:noFill/>
          </a:ln>
        </p:spPr>
      </p:pic>
      <p:pic>
        <p:nvPicPr>
          <p:cNvPr id="125" name="Shape 125"/>
          <p:cNvPicPr preferRelativeResize="0"/>
          <p:nvPr/>
        </p:nvPicPr>
        <p:blipFill>
          <a:blip r:embed="rId13">
            <a:alphaModFix/>
          </a:blip>
          <a:stretch>
            <a:fillRect/>
          </a:stretch>
        </p:blipFill>
        <p:spPr>
          <a:xfrm>
            <a:off x="1101134" y="86650"/>
            <a:ext cx="899938" cy="792342"/>
          </a:xfrm>
          <a:prstGeom prst="rect">
            <a:avLst/>
          </a:prstGeom>
          <a:noFill/>
          <a:ln>
            <a:noFill/>
          </a:ln>
        </p:spPr>
      </p:pic>
      <p:pic>
        <p:nvPicPr>
          <p:cNvPr id="126" name="Shape 126"/>
          <p:cNvPicPr preferRelativeResize="0"/>
          <p:nvPr/>
        </p:nvPicPr>
        <p:blipFill>
          <a:blip r:embed="rId14">
            <a:alphaModFix/>
          </a:blip>
          <a:stretch>
            <a:fillRect/>
          </a:stretch>
        </p:blipFill>
        <p:spPr>
          <a:xfrm>
            <a:off x="860430" y="3256227"/>
            <a:ext cx="1626111" cy="759458"/>
          </a:xfrm>
          <a:prstGeom prst="rect">
            <a:avLst/>
          </a:prstGeom>
          <a:noFill/>
          <a:ln>
            <a:noFill/>
          </a:ln>
        </p:spPr>
      </p:pic>
      <p:pic>
        <p:nvPicPr>
          <p:cNvPr id="127" name="Shape 127"/>
          <p:cNvPicPr preferRelativeResize="0"/>
          <p:nvPr/>
        </p:nvPicPr>
        <p:blipFill>
          <a:blip r:embed="rId15">
            <a:alphaModFix/>
          </a:blip>
          <a:stretch>
            <a:fillRect/>
          </a:stretch>
        </p:blipFill>
        <p:spPr>
          <a:xfrm>
            <a:off x="1165005" y="1102569"/>
            <a:ext cx="1016968" cy="843537"/>
          </a:xfrm>
          <a:prstGeom prst="rect">
            <a:avLst/>
          </a:prstGeom>
          <a:noFill/>
          <a:ln>
            <a:noFill/>
          </a:ln>
        </p:spPr>
      </p:pic>
      <p:pic>
        <p:nvPicPr>
          <p:cNvPr id="128" name="Shape 128"/>
          <p:cNvPicPr preferRelativeResize="0"/>
          <p:nvPr/>
        </p:nvPicPr>
        <p:blipFill>
          <a:blip r:embed="rId16">
            <a:alphaModFix/>
          </a:blip>
          <a:stretch>
            <a:fillRect/>
          </a:stretch>
        </p:blipFill>
        <p:spPr>
          <a:xfrm>
            <a:off x="695300" y="2169675"/>
            <a:ext cx="1956375" cy="704309"/>
          </a:xfrm>
          <a:prstGeom prst="rect">
            <a:avLst/>
          </a:prstGeom>
          <a:noFill/>
          <a:ln>
            <a:noFill/>
          </a:ln>
        </p:spPr>
      </p:pic>
      <p:pic>
        <p:nvPicPr>
          <p:cNvPr id="129" name="Shape 129"/>
          <p:cNvPicPr preferRelativeResize="0"/>
          <p:nvPr/>
        </p:nvPicPr>
        <p:blipFill>
          <a:blip r:embed="rId17">
            <a:alphaModFix/>
          </a:blip>
          <a:stretch>
            <a:fillRect/>
          </a:stretch>
        </p:blipFill>
        <p:spPr>
          <a:xfrm>
            <a:off x="817679" y="4393296"/>
            <a:ext cx="1711612" cy="704304"/>
          </a:xfrm>
          <a:prstGeom prst="rect">
            <a:avLst/>
          </a:prstGeom>
          <a:noFill/>
          <a:ln>
            <a:noFill/>
          </a:ln>
        </p:spPr>
      </p:pic>
      <p:cxnSp>
        <p:nvCxnSpPr>
          <p:cNvPr id="130" name="Shape 130"/>
          <p:cNvCxnSpPr/>
          <p:nvPr/>
        </p:nvCxnSpPr>
        <p:spPr>
          <a:xfrm>
            <a:off x="2945175" y="2606975"/>
            <a:ext cx="690600" cy="0"/>
          </a:xfrm>
          <a:prstGeom prst="straightConnector1">
            <a:avLst/>
          </a:prstGeom>
          <a:noFill/>
          <a:ln w="9525" cap="flat" cmpd="sng">
            <a:solidFill>
              <a:schemeClr val="dk2"/>
            </a:solidFill>
            <a:prstDash val="solid"/>
            <a:round/>
            <a:headEnd type="none" w="med" len="med"/>
            <a:tailEnd type="triangle" w="med" len="med"/>
          </a:ln>
        </p:spPr>
      </p:cxnSp>
      <p:cxnSp>
        <p:nvCxnSpPr>
          <p:cNvPr id="131" name="Shape 131"/>
          <p:cNvCxnSpPr/>
          <p:nvPr/>
        </p:nvCxnSpPr>
        <p:spPr>
          <a:xfrm>
            <a:off x="5354875" y="2606975"/>
            <a:ext cx="1071000" cy="0"/>
          </a:xfrm>
          <a:prstGeom prst="straightConnector1">
            <a:avLst/>
          </a:prstGeom>
          <a:noFill/>
          <a:ln w="9525" cap="flat" cmpd="sng">
            <a:solidFill>
              <a:schemeClr val="dk2"/>
            </a:solidFill>
            <a:prstDash val="solid"/>
            <a:round/>
            <a:headEnd type="none" w="med" len="med"/>
            <a:tailEnd type="triangle" w="med" len="med"/>
          </a:ln>
        </p:spPr>
      </p:cxnSp>
      <p:sp>
        <p:nvSpPr>
          <p:cNvPr id="132" name="Shape 132"/>
          <p:cNvSpPr txBox="1"/>
          <p:nvPr/>
        </p:nvSpPr>
        <p:spPr>
          <a:xfrm>
            <a:off x="2063400" y="3514950"/>
            <a:ext cx="4842300" cy="1373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GB">
                <a:latin typeface="Ubuntu"/>
                <a:ea typeface="Ubuntu"/>
                <a:cs typeface="Ubuntu"/>
                <a:sym typeface="Ubuntu"/>
              </a:rPr>
              <a:t>Elke 10 minuten</a:t>
            </a:r>
            <a:endParaRPr>
              <a:latin typeface="Ubuntu"/>
              <a:ea typeface="Ubuntu"/>
              <a:cs typeface="Ubuntu"/>
              <a:sym typeface="Ubuntu"/>
            </a:endParaRPr>
          </a:p>
          <a:p>
            <a:pPr marL="0" lvl="0" indent="0" algn="ctr" rtl="0">
              <a:spcBef>
                <a:spcPts val="0"/>
              </a:spcBef>
              <a:spcAft>
                <a:spcPts val="0"/>
              </a:spcAft>
              <a:buNone/>
            </a:pPr>
            <a:r>
              <a:rPr lang="en-GB">
                <a:latin typeface="Ubuntu"/>
                <a:ea typeface="Ubuntu"/>
                <a:cs typeface="Ubuntu"/>
                <a:sym typeface="Ubuntu"/>
              </a:rPr>
              <a:t>68 datasets</a:t>
            </a:r>
            <a:endParaRPr>
              <a:latin typeface="Ubuntu"/>
              <a:ea typeface="Ubuntu"/>
              <a:cs typeface="Ubuntu"/>
              <a:sym typeface="Ubuntu"/>
            </a:endParaRPr>
          </a:p>
          <a:p>
            <a:pPr marL="0" lvl="0" indent="0" algn="ctr" rtl="0">
              <a:spcBef>
                <a:spcPts val="0"/>
              </a:spcBef>
              <a:spcAft>
                <a:spcPts val="0"/>
              </a:spcAft>
              <a:buNone/>
            </a:pPr>
            <a:endParaRPr>
              <a:latin typeface="Ubuntu"/>
              <a:ea typeface="Ubuntu"/>
              <a:cs typeface="Ubuntu"/>
              <a:sym typeface="Ubuntu"/>
            </a:endParaRPr>
          </a:p>
          <a:p>
            <a:pPr marL="0" lvl="0" indent="0" algn="ctr" rtl="0">
              <a:spcBef>
                <a:spcPts val="0"/>
              </a:spcBef>
              <a:spcAft>
                <a:spcPts val="0"/>
              </a:spcAft>
              <a:buNone/>
            </a:pPr>
            <a:r>
              <a:rPr lang="en-GB">
                <a:latin typeface="Ubuntu"/>
                <a:ea typeface="Ubuntu"/>
                <a:cs typeface="Ubuntu"/>
                <a:sym typeface="Ubuntu"/>
              </a:rPr>
              <a:t>Vanuit 5 bronnen</a:t>
            </a:r>
            <a:endParaRPr>
              <a:latin typeface="Ubuntu"/>
              <a:ea typeface="Ubuntu"/>
              <a:cs typeface="Ubuntu"/>
              <a:sym typeface="Ubuntu"/>
            </a:endParaRPr>
          </a:p>
          <a:p>
            <a:pPr marL="0" lvl="0" indent="0" algn="ctr" rtl="0">
              <a:spcBef>
                <a:spcPts val="0"/>
              </a:spcBef>
              <a:spcAft>
                <a:spcPts val="0"/>
              </a:spcAft>
              <a:buNone/>
            </a:pPr>
            <a:r>
              <a:rPr lang="en-GB">
                <a:latin typeface="Ubuntu"/>
                <a:ea typeface="Ubuntu"/>
                <a:cs typeface="Ubuntu"/>
                <a:sym typeface="Ubuntu"/>
              </a:rPr>
              <a:t>Simpele bewerkingen</a:t>
            </a:r>
            <a:endParaRPr>
              <a:latin typeface="Ubuntu"/>
              <a:ea typeface="Ubuntu"/>
              <a:cs typeface="Ubuntu"/>
              <a:sym typeface="Ubuntu"/>
            </a:endParaRPr>
          </a:p>
          <a:p>
            <a:pPr marL="0" lvl="0" indent="0" algn="ctr" rtl="0">
              <a:spcBef>
                <a:spcPts val="0"/>
              </a:spcBef>
              <a:spcAft>
                <a:spcPts val="0"/>
              </a:spcAft>
              <a:buNone/>
            </a:pPr>
            <a:r>
              <a:rPr lang="en-GB">
                <a:latin typeface="Ubuntu"/>
                <a:ea typeface="Ubuntu"/>
                <a:cs typeface="Ubuntu"/>
                <a:sym typeface="Ubuntu"/>
              </a:rPr>
              <a:t>Naar 4 platformen</a:t>
            </a:r>
            <a:endParaRPr>
              <a:latin typeface="Ubuntu"/>
              <a:ea typeface="Ubuntu"/>
              <a:cs typeface="Ubuntu"/>
              <a:sym typeface="Ubuntu"/>
            </a:endParaRPr>
          </a:p>
          <a:p>
            <a:pPr marL="0" lvl="0" indent="0" algn="l">
              <a:spcBef>
                <a:spcPts val="0"/>
              </a:spcBef>
              <a:spcAft>
                <a:spcPts val="0"/>
              </a:spcAft>
              <a:buNone/>
            </a:pPr>
            <a:endParaRPr>
              <a:latin typeface="Ubuntu"/>
              <a:ea typeface="Ubuntu"/>
              <a:cs typeface="Ubuntu"/>
              <a:sym typeface="Ubuntu"/>
            </a:endParaRPr>
          </a:p>
          <a:p>
            <a:pPr marL="0" lvl="0" indent="0" algn="ctr">
              <a:spcBef>
                <a:spcPts val="0"/>
              </a:spcBef>
              <a:spcAft>
                <a:spcPts val="0"/>
              </a:spcAft>
              <a:buNone/>
            </a:pPr>
            <a:endParaRPr>
              <a:latin typeface="Ubuntu"/>
              <a:ea typeface="Ubuntu"/>
              <a:cs typeface="Ubuntu"/>
              <a:sym typeface="Ubuntu"/>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311700" y="1313800"/>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AutoNum type="arabicPeriod"/>
            </a:pPr>
            <a:r>
              <a:rPr lang="en-GB"/>
              <a:t>Huizenprijzen vanuit Kadaster</a:t>
            </a:r>
            <a:endParaRPr/>
          </a:p>
          <a:p>
            <a:pPr marL="457200" lvl="0" indent="-342900" rtl="0">
              <a:spcBef>
                <a:spcPts val="0"/>
              </a:spcBef>
              <a:spcAft>
                <a:spcPts val="0"/>
              </a:spcAft>
              <a:buSzPts val="1800"/>
              <a:buAutoNum type="arabicPeriod"/>
            </a:pPr>
            <a:r>
              <a:rPr lang="en-GB"/>
              <a:t>KNMI temperatuurrecords</a:t>
            </a:r>
            <a:endParaRPr/>
          </a:p>
          <a:p>
            <a:pPr marL="457200" lvl="0" indent="-342900" rtl="0">
              <a:spcBef>
                <a:spcPts val="0"/>
              </a:spcBef>
              <a:spcAft>
                <a:spcPts val="0"/>
              </a:spcAft>
              <a:buSzPts val="1800"/>
              <a:buAutoNum type="arabicPeriod"/>
            </a:pPr>
            <a:r>
              <a:rPr lang="en-GB"/>
              <a:t>Aardbevingen Groningen</a:t>
            </a:r>
            <a:endParaRPr/>
          </a:p>
          <a:p>
            <a:pPr marL="0" lvl="0" indent="0" rtl="0">
              <a:spcBef>
                <a:spcPts val="1600"/>
              </a:spcBef>
              <a:spcAft>
                <a:spcPts val="0"/>
              </a:spcAft>
              <a:buNone/>
            </a:pPr>
            <a:endParaRPr/>
          </a:p>
          <a:p>
            <a:pPr marL="457200" lvl="0" indent="-342900" rtl="0">
              <a:spcBef>
                <a:spcPts val="1600"/>
              </a:spcBef>
              <a:spcAft>
                <a:spcPts val="0"/>
              </a:spcAft>
              <a:buSzPts val="1800"/>
              <a:buChar char="-"/>
            </a:pPr>
            <a:r>
              <a:rPr lang="en-GB"/>
              <a:t>Meer bronnen</a:t>
            </a:r>
            <a:endParaRPr/>
          </a:p>
          <a:p>
            <a:pPr marL="457200" lvl="0" indent="-342900" rtl="0">
              <a:spcBef>
                <a:spcPts val="0"/>
              </a:spcBef>
              <a:spcAft>
                <a:spcPts val="0"/>
              </a:spcAft>
              <a:buSzPts val="1800"/>
              <a:buChar char="-"/>
            </a:pPr>
            <a:r>
              <a:rPr lang="en-GB"/>
              <a:t>Simpele teksten</a:t>
            </a:r>
            <a:endParaRPr/>
          </a:p>
          <a:p>
            <a:pPr marL="457200" lvl="0" indent="-342900">
              <a:spcBef>
                <a:spcPts val="0"/>
              </a:spcBef>
              <a:spcAft>
                <a:spcPts val="0"/>
              </a:spcAft>
              <a:buSzPts val="1800"/>
              <a:buChar char="-"/>
            </a:pPr>
            <a:r>
              <a:rPr lang="en-GB"/>
              <a:t>Betere user interface</a:t>
            </a:r>
            <a:endParaRPr/>
          </a:p>
        </p:txBody>
      </p:sp>
      <p:pic>
        <p:nvPicPr>
          <p:cNvPr id="138" name="Shape 138">
            <a:hlinkClick r:id="rId3"/>
          </p:cNvPr>
          <p:cNvPicPr preferRelativeResize="0"/>
          <p:nvPr/>
        </p:nvPicPr>
        <p:blipFill>
          <a:blip r:embed="rId4">
            <a:alphaModFix/>
          </a:blip>
          <a:stretch>
            <a:fillRect/>
          </a:stretch>
        </p:blipFill>
        <p:spPr>
          <a:xfrm>
            <a:off x="216225" y="116025"/>
            <a:ext cx="832950" cy="832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latin typeface="Ubuntu"/>
                <a:ea typeface="Ubuntu"/>
                <a:cs typeface="Ubuntu"/>
                <a:sym typeface="Ubuntu"/>
              </a:rPr>
              <a:t>2014</a:t>
            </a:r>
            <a:br>
              <a:rPr lang="en-GB">
                <a:latin typeface="Ubuntu"/>
                <a:ea typeface="Ubuntu"/>
                <a:cs typeface="Ubuntu"/>
                <a:sym typeface="Ubuntu"/>
              </a:rPr>
            </a:br>
            <a:endParaRPr>
              <a:latin typeface="Ubuntu"/>
              <a:ea typeface="Ubuntu"/>
              <a:cs typeface="Ubuntu"/>
              <a:sym typeface="Ubuntu"/>
            </a:endParaRPr>
          </a:p>
        </p:txBody>
      </p:sp>
      <p:pic>
        <p:nvPicPr>
          <p:cNvPr id="62" name="Shape 62"/>
          <p:cNvPicPr preferRelativeResize="0"/>
          <p:nvPr/>
        </p:nvPicPr>
        <p:blipFill>
          <a:blip r:embed="rId3">
            <a:alphaModFix/>
          </a:blip>
          <a:stretch>
            <a:fillRect/>
          </a:stretch>
        </p:blipFill>
        <p:spPr>
          <a:xfrm>
            <a:off x="311700" y="1183625"/>
            <a:ext cx="7106101" cy="1493000"/>
          </a:xfrm>
          <a:prstGeom prst="rect">
            <a:avLst/>
          </a:prstGeom>
          <a:noFill/>
          <a:ln>
            <a:noFill/>
          </a:ln>
        </p:spPr>
      </p:pic>
      <p:pic>
        <p:nvPicPr>
          <p:cNvPr id="63" name="Shape 63"/>
          <p:cNvPicPr preferRelativeResize="0"/>
          <p:nvPr/>
        </p:nvPicPr>
        <p:blipFill>
          <a:blip r:embed="rId4">
            <a:alphaModFix/>
          </a:blip>
          <a:stretch>
            <a:fillRect/>
          </a:stretch>
        </p:blipFill>
        <p:spPr>
          <a:xfrm>
            <a:off x="5332125" y="2487975"/>
            <a:ext cx="3408048" cy="2423950"/>
          </a:xfrm>
          <a:prstGeom prst="rect">
            <a:avLst/>
          </a:prstGeom>
          <a:noFill/>
          <a:ln>
            <a:noFill/>
          </a:ln>
        </p:spPr>
      </p:pic>
      <p:sp>
        <p:nvSpPr>
          <p:cNvPr id="64" name="Shape 64"/>
          <p:cNvSpPr txBox="1"/>
          <p:nvPr/>
        </p:nvSpPr>
        <p:spPr>
          <a:xfrm>
            <a:off x="101375" y="4849100"/>
            <a:ext cx="8035200" cy="440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000">
                <a:latin typeface="Ubuntu"/>
                <a:ea typeface="Ubuntu"/>
                <a:cs typeface="Ubuntu"/>
                <a:sym typeface="Ubuntu"/>
              </a:rPr>
              <a:t>https://www.theatlantic.com/technology/archive/2014/03/earthquake-bot-los-angeles-times/359261/</a:t>
            </a:r>
            <a:endParaRPr sz="1000">
              <a:latin typeface="Ubuntu"/>
              <a:ea typeface="Ubuntu"/>
              <a:cs typeface="Ubuntu"/>
              <a:sym typeface="Ubuntu"/>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latin typeface="Ubuntu"/>
                <a:ea typeface="Ubuntu"/>
                <a:cs typeface="Ubuntu"/>
                <a:sym typeface="Ubuntu"/>
              </a:rPr>
              <a:t>2017</a:t>
            </a:r>
            <a:endParaRPr>
              <a:latin typeface="Ubuntu"/>
              <a:ea typeface="Ubuntu"/>
              <a:cs typeface="Ubuntu"/>
              <a:sym typeface="Ubuntu"/>
            </a:endParaRPr>
          </a:p>
        </p:txBody>
      </p:sp>
      <p:pic>
        <p:nvPicPr>
          <p:cNvPr id="70" name="Shape 70"/>
          <p:cNvPicPr preferRelativeResize="0"/>
          <p:nvPr/>
        </p:nvPicPr>
        <p:blipFill>
          <a:blip r:embed="rId3">
            <a:alphaModFix/>
          </a:blip>
          <a:stretch>
            <a:fillRect/>
          </a:stretch>
        </p:blipFill>
        <p:spPr>
          <a:xfrm>
            <a:off x="311700" y="1078625"/>
            <a:ext cx="7076846" cy="1790800"/>
          </a:xfrm>
          <a:prstGeom prst="rect">
            <a:avLst/>
          </a:prstGeom>
          <a:noFill/>
          <a:ln>
            <a:noFill/>
          </a:ln>
        </p:spPr>
      </p:pic>
      <p:pic>
        <p:nvPicPr>
          <p:cNvPr id="71" name="Shape 71"/>
          <p:cNvPicPr preferRelativeResize="0"/>
          <p:nvPr/>
        </p:nvPicPr>
        <p:blipFill>
          <a:blip r:embed="rId4">
            <a:alphaModFix/>
          </a:blip>
          <a:stretch>
            <a:fillRect/>
          </a:stretch>
        </p:blipFill>
        <p:spPr>
          <a:xfrm>
            <a:off x="4414125" y="2276150"/>
            <a:ext cx="4481449" cy="2603249"/>
          </a:xfrm>
          <a:prstGeom prst="rect">
            <a:avLst/>
          </a:prstGeom>
          <a:noFill/>
          <a:ln>
            <a:noFill/>
          </a:ln>
        </p:spPr>
      </p:pic>
      <p:sp>
        <p:nvSpPr>
          <p:cNvPr id="72" name="Shape 72"/>
          <p:cNvSpPr txBox="1"/>
          <p:nvPr/>
        </p:nvSpPr>
        <p:spPr>
          <a:xfrm>
            <a:off x="144750" y="4816501"/>
            <a:ext cx="7243800" cy="84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000">
                <a:latin typeface="Ubuntu"/>
                <a:ea typeface="Ubuntu"/>
                <a:cs typeface="Ubuntu"/>
                <a:sym typeface="Ubuntu"/>
              </a:rPr>
              <a:t>https://gizmodo.com/robot-journalist-accidentally-reports-on-earthquake-fro-1796325030</a:t>
            </a:r>
            <a:endParaRPr sz="1000">
              <a:latin typeface="Ubuntu"/>
              <a:ea typeface="Ubuntu"/>
              <a:cs typeface="Ubuntu"/>
              <a:sym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p:cNvPicPr preferRelativeResize="0"/>
          <p:nvPr/>
        </p:nvPicPr>
        <p:blipFill>
          <a:blip r:embed="rId3">
            <a:alphaModFix/>
          </a:blip>
          <a:stretch>
            <a:fillRect/>
          </a:stretch>
        </p:blipFill>
        <p:spPr>
          <a:xfrm>
            <a:off x="0" y="-315150"/>
            <a:ext cx="9144000" cy="6858000"/>
          </a:xfrm>
          <a:prstGeom prst="rect">
            <a:avLst/>
          </a:prstGeom>
          <a:noFill/>
          <a:ln>
            <a:noFill/>
          </a:ln>
        </p:spPr>
      </p:pic>
      <p:pic>
        <p:nvPicPr>
          <p:cNvPr id="78" name="Shape 78"/>
          <p:cNvPicPr preferRelativeResize="0"/>
          <p:nvPr/>
        </p:nvPicPr>
        <p:blipFill>
          <a:blip r:embed="rId4">
            <a:alphaModFix/>
          </a:blip>
          <a:stretch>
            <a:fillRect/>
          </a:stretch>
        </p:blipFill>
        <p:spPr>
          <a:xfrm>
            <a:off x="148731" y="88025"/>
            <a:ext cx="477875" cy="477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p:cNvPicPr preferRelativeResize="0"/>
          <p:nvPr/>
        </p:nvPicPr>
        <p:blipFill>
          <a:blip r:embed="rId3">
            <a:alphaModFix/>
          </a:blip>
          <a:stretch>
            <a:fillRect/>
          </a:stretch>
        </p:blipFill>
        <p:spPr>
          <a:xfrm>
            <a:off x="227852" y="750551"/>
            <a:ext cx="8604448" cy="3368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latin typeface="Ubuntu"/>
                <a:ea typeface="Ubuntu"/>
                <a:cs typeface="Ubuntu"/>
                <a:sym typeface="Ubuntu"/>
              </a:rPr>
              <a:t>Waterkwaliteit in jouw regio? </a:t>
            </a:r>
            <a:r>
              <a:rPr lang="en-GB" sz="1600">
                <a:latin typeface="Ubuntu"/>
                <a:ea typeface="Ubuntu"/>
                <a:cs typeface="Ubuntu"/>
                <a:sym typeface="Ubuntu"/>
              </a:rPr>
              <a:t>Zwemwater.nl e.a.</a:t>
            </a:r>
            <a:endParaRPr sz="1600">
              <a:latin typeface="Ubuntu"/>
              <a:ea typeface="Ubuntu"/>
              <a:cs typeface="Ubuntu"/>
              <a:sym typeface="Ubuntu"/>
            </a:endParaRPr>
          </a:p>
        </p:txBody>
      </p:sp>
      <p:pic>
        <p:nvPicPr>
          <p:cNvPr id="89" name="Shape 89"/>
          <p:cNvPicPr preferRelativeResize="0"/>
          <p:nvPr/>
        </p:nvPicPr>
        <p:blipFill>
          <a:blip r:embed="rId3">
            <a:alphaModFix/>
          </a:blip>
          <a:stretch>
            <a:fillRect/>
          </a:stretch>
        </p:blipFill>
        <p:spPr>
          <a:xfrm>
            <a:off x="311700" y="1380928"/>
            <a:ext cx="4419600" cy="1752838"/>
          </a:xfrm>
          <a:prstGeom prst="rect">
            <a:avLst/>
          </a:prstGeom>
          <a:noFill/>
          <a:ln>
            <a:noFill/>
          </a:ln>
        </p:spPr>
      </p:pic>
      <p:sp>
        <p:nvSpPr>
          <p:cNvPr id="90" name="Shape 90"/>
          <p:cNvSpPr txBox="1"/>
          <p:nvPr/>
        </p:nvSpPr>
        <p:spPr>
          <a:xfrm>
            <a:off x="73950" y="4690025"/>
            <a:ext cx="7735500" cy="84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000" u="sng">
                <a:solidFill>
                  <a:schemeClr val="hlink"/>
                </a:solidFill>
                <a:latin typeface="Ubuntu"/>
                <a:ea typeface="Ubuntu"/>
                <a:cs typeface="Ubuntu"/>
                <a:sym typeface="Ubuntu"/>
                <a:hlinkClick r:id="rId4"/>
              </a:rPr>
              <a:t>https://go.localfocus.nl/?public#/newsmap/a89af77381d41b91767dc362ea6d1af468802bf71bd86810f0b77210193bb4a3/</a:t>
            </a:r>
            <a:r>
              <a:rPr lang="en-GB" sz="1000">
                <a:latin typeface="Ubuntu"/>
                <a:ea typeface="Ubuntu"/>
                <a:cs typeface="Ubuntu"/>
                <a:sym typeface="Ubuntu"/>
              </a:rPr>
              <a:t> </a:t>
            </a:r>
            <a:endParaRPr sz="1000">
              <a:latin typeface="Ubuntu"/>
              <a:ea typeface="Ubuntu"/>
              <a:cs typeface="Ubuntu"/>
              <a:sym typeface="Ubuntu"/>
            </a:endParaRPr>
          </a:p>
          <a:p>
            <a:pPr marL="0" lvl="0" indent="0">
              <a:spcBef>
                <a:spcPts val="0"/>
              </a:spcBef>
              <a:spcAft>
                <a:spcPts val="0"/>
              </a:spcAft>
              <a:buNone/>
            </a:pPr>
            <a:r>
              <a:rPr lang="en-GB" sz="1000" u="sng">
                <a:solidFill>
                  <a:schemeClr val="hlink"/>
                </a:solidFill>
                <a:latin typeface="Ubuntu"/>
                <a:ea typeface="Ubuntu"/>
                <a:cs typeface="Ubuntu"/>
                <a:sym typeface="Ubuntu"/>
                <a:hlinkClick r:id="rId5"/>
              </a:rPr>
              <a:t>https://www.ad.nl/den-haag/kwaliteit-water-natuurzwemlocaties-delft-niet-goed-rest-van-de-regio-wel~aa30c691/</a:t>
            </a:r>
            <a:r>
              <a:rPr lang="en-GB" sz="1000">
                <a:latin typeface="Ubuntu"/>
                <a:ea typeface="Ubuntu"/>
                <a:cs typeface="Ubuntu"/>
                <a:sym typeface="Ubuntu"/>
              </a:rPr>
              <a:t> </a:t>
            </a:r>
            <a:endParaRPr sz="1000">
              <a:latin typeface="Ubuntu"/>
              <a:ea typeface="Ubuntu"/>
              <a:cs typeface="Ubuntu"/>
              <a:sym typeface="Ubuntu"/>
            </a:endParaRPr>
          </a:p>
        </p:txBody>
      </p:sp>
      <p:pic>
        <p:nvPicPr>
          <p:cNvPr id="91" name="Shape 91"/>
          <p:cNvPicPr preferRelativeResize="0"/>
          <p:nvPr/>
        </p:nvPicPr>
        <p:blipFill>
          <a:blip r:embed="rId6">
            <a:alphaModFix/>
          </a:blip>
          <a:stretch>
            <a:fillRect/>
          </a:stretch>
        </p:blipFill>
        <p:spPr>
          <a:xfrm>
            <a:off x="4825000" y="1170125"/>
            <a:ext cx="3891448" cy="3596099"/>
          </a:xfrm>
          <a:prstGeom prst="rect">
            <a:avLst/>
          </a:prstGeom>
          <a:noFill/>
          <a:ln>
            <a:noFill/>
          </a:ln>
        </p:spPr>
      </p:pic>
      <p:sp>
        <p:nvSpPr>
          <p:cNvPr id="92" name="Shape 92"/>
          <p:cNvSpPr txBox="1"/>
          <p:nvPr/>
        </p:nvSpPr>
        <p:spPr>
          <a:xfrm>
            <a:off x="164225" y="4048675"/>
            <a:ext cx="45672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a:latin typeface="Ubuntu"/>
                <a:ea typeface="Ubuntu"/>
                <a:cs typeface="Ubuntu"/>
                <a:sym typeface="Ubuntu"/>
              </a:rPr>
              <a:t>En ook op NU.nl, AD, De Gelderlander, Hart van Nederland, De Limburger, Omroep Flevoland</a:t>
            </a:r>
            <a:endParaRPr>
              <a:latin typeface="Ubuntu"/>
              <a:ea typeface="Ubuntu"/>
              <a:cs typeface="Ubuntu"/>
              <a:sym typeface="Ubuntu"/>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152300" y="-150925"/>
            <a:ext cx="9357775" cy="7018324"/>
          </a:xfrm>
          <a:prstGeom prst="rect">
            <a:avLst/>
          </a:prstGeom>
          <a:noFill/>
          <a:ln>
            <a:noFill/>
          </a:ln>
        </p:spPr>
      </p:pic>
      <p:sp>
        <p:nvSpPr>
          <p:cNvPr id="98" name="Shape 98"/>
          <p:cNvSpPr/>
          <p:nvPr/>
        </p:nvSpPr>
        <p:spPr>
          <a:xfrm>
            <a:off x="4300875" y="1660000"/>
            <a:ext cx="4590300" cy="2817000"/>
          </a:xfrm>
          <a:prstGeom prst="wedgeRoundRectCallout">
            <a:avLst>
              <a:gd name="adj1" fmla="val -82053"/>
              <a:gd name="adj2" fmla="val 7424"/>
              <a:gd name="adj3" fmla="val 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lnSpc>
                <a:spcPct val="115000"/>
              </a:lnSpc>
              <a:spcBef>
                <a:spcPts val="0"/>
              </a:spcBef>
              <a:spcAft>
                <a:spcPts val="1600"/>
              </a:spcAft>
              <a:buNone/>
            </a:pPr>
            <a:r>
              <a:rPr lang="en-GB">
                <a:solidFill>
                  <a:schemeClr val="dk1"/>
                </a:solidFill>
                <a:latin typeface="Ubuntu"/>
                <a:ea typeface="Ubuntu"/>
                <a:cs typeface="Ubuntu"/>
                <a:sym typeface="Ubuntu"/>
              </a:rPr>
              <a:t>Owja, heb je even… CBS, Kadaster, UWV, Politie en ook DUO, KNMI, CJIB, Waarstaatjegemeente (VNG), Klimaatmonitor (Rijkswaterstaat), Coelo (Univ Groningen), en ja ook het Verbond van verzekeraars, Nederlandse transplantatiestichting, Compendium voor de leefomgeving, Planbureau voor de leefomgeving. En velen vergeet ik nu even… Zonder deze partijen kunnen wij dit niet doen.</a:t>
            </a:r>
            <a:endParaRPr>
              <a:latin typeface="Ubuntu"/>
              <a:ea typeface="Ubuntu"/>
              <a:cs typeface="Ubuntu"/>
              <a:sym typeface="Ubuntu"/>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152300" y="-150925"/>
            <a:ext cx="9357775" cy="70183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204</Words>
  <Application>Microsoft Office PowerPoint</Application>
  <PresentationFormat>Diavoorstelling (16:9)</PresentationFormat>
  <Paragraphs>28</Paragraphs>
  <Slides>12</Slides>
  <Notes>12</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12</vt:i4>
      </vt:variant>
    </vt:vector>
  </HeadingPairs>
  <TitlesOfParts>
    <vt:vector size="15" baseType="lpstr">
      <vt:lpstr>Arial</vt:lpstr>
      <vt:lpstr>Ubuntu</vt:lpstr>
      <vt:lpstr>Simple Light</vt:lpstr>
      <vt:lpstr>Open data, bots en nieuws </vt:lpstr>
      <vt:lpstr>2014 </vt:lpstr>
      <vt:lpstr>2017</vt:lpstr>
      <vt:lpstr>PowerPoint-presentatie</vt:lpstr>
      <vt:lpstr>PowerPoint-presentatie</vt:lpstr>
      <vt:lpstr>Waterkwaliteit in jouw regio? Zwemwater.nl e.a.</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data, bots en nieuws </dc:title>
  <dc:creator>Gebruiker</dc:creator>
  <cp:lastModifiedBy>Gebruiker</cp:lastModifiedBy>
  <cp:revision>1</cp:revision>
  <dcterms:modified xsi:type="dcterms:W3CDTF">2018-06-21T13:26:43Z</dcterms:modified>
</cp:coreProperties>
</file>