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6"/>
  </p:notesMasterIdLst>
  <p:handoutMasterIdLst>
    <p:handoutMasterId r:id="rId17"/>
  </p:handoutMasterIdLst>
  <p:sldIdLst>
    <p:sldId id="277" r:id="rId2"/>
    <p:sldId id="310" r:id="rId3"/>
    <p:sldId id="313" r:id="rId4"/>
    <p:sldId id="309" r:id="rId5"/>
    <p:sldId id="295" r:id="rId6"/>
    <p:sldId id="294" r:id="rId7"/>
    <p:sldId id="296" r:id="rId8"/>
    <p:sldId id="301" r:id="rId9"/>
    <p:sldId id="308" r:id="rId10"/>
    <p:sldId id="312" r:id="rId11"/>
    <p:sldId id="303" r:id="rId12"/>
    <p:sldId id="307" r:id="rId13"/>
    <p:sldId id="300" r:id="rId14"/>
    <p:sldId id="311" r:id="rId15"/>
  </p:sldIdLst>
  <p:sldSz cx="9144000" cy="6858000" type="screen4x3"/>
  <p:notesSz cx="6888163" cy="100203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7E0692A-0A78-4D5D-A513-106178CD74E8}" type="datetimeFigureOut">
              <a:rPr lang="nl-NL" smtClean="0"/>
              <a:t>18-7-2017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12CEA1B-FB9A-4069-AD78-B98AA4CB1C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62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82B4B27-D2BA-417E-9FC6-CF11C6EF86A4}" type="datetimeFigureOut">
              <a:rPr lang="nl-NL" smtClean="0"/>
              <a:pPr/>
              <a:t>18-7-2017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2938E00-5FE3-460F-A55C-853C90F426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9238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6C1-3F65-4853-92ED-2025A6E1F5AD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1584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6C1-3F65-4853-92ED-2025A6E1F5AD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1584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6C1-3F65-4853-92ED-2025A6E1F5AD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1584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6C1-3F65-4853-92ED-2025A6E1F5AD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1584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6C1-3F65-4853-92ED-2025A6E1F5AD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626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6C1-3F65-4853-92ED-2025A6E1F5AD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9688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8576" y="5319833"/>
            <a:ext cx="5599373" cy="850910"/>
          </a:xfrm>
        </p:spPr>
        <p:txBody>
          <a:bodyPr lIns="0" tIns="0" rIns="0" bIns="0" anchor="t">
            <a:noAutofit/>
          </a:bodyPr>
          <a:lstStyle>
            <a:lvl1pPr algn="l">
              <a:defRPr sz="260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8578" y="6170742"/>
            <a:ext cx="5599371" cy="467125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  <a:latin typeface="Verdana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10F3-CD9B-C54C-AC88-6598E10E940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E94A5-E20A-C54B-B3BC-99AC90ACAD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82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10F3-CD9B-C54C-AC88-6598E10E940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E94A5-E20A-C54B-B3BC-99AC90ACAD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98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4008" y="1565130"/>
            <a:ext cx="6370841" cy="66752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4008" y="2201932"/>
            <a:ext cx="6370841" cy="336947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14C10F3-CD9B-C54C-AC88-6598E10E940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7/18/2017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2DE94A5-E20A-C54B-B3BC-99AC90ACAD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‹nr.›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UU-IOS-Powerpoint-slide-bottom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0870"/>
            <a:ext cx="9144000" cy="8656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5" y="1292"/>
            <a:ext cx="9119613" cy="966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40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</p:sldLayoutIdLst>
  <p:txStyles>
    <p:titleStyle>
      <a:lvl1pPr algn="l" defTabSz="457200" rtl="0" eaLnBrk="1" latinLnBrk="0" hangingPunct="1">
        <a:lnSpc>
          <a:spcPts val="2600"/>
        </a:lnSpc>
        <a:spcBef>
          <a:spcPct val="0"/>
        </a:spcBef>
        <a:buNone/>
        <a:defRPr sz="2100" kern="1200">
          <a:solidFill>
            <a:srgbClr val="9F8D6C"/>
          </a:solidFill>
          <a:latin typeface="Verdana"/>
          <a:ea typeface="+mj-ea"/>
          <a:cs typeface="Verdana"/>
        </a:defRPr>
      </a:lvl1pPr>
    </p:titleStyle>
    <p:bodyStyle>
      <a:lvl1pPr marL="108000" indent="-108000" algn="l" defTabSz="457200" rtl="0" eaLnBrk="1" latinLnBrk="0" hangingPunct="1">
        <a:lnSpc>
          <a:spcPts val="2000"/>
        </a:lnSpc>
        <a:spcBef>
          <a:spcPts val="0"/>
        </a:spcBef>
        <a:buFont typeface="Arial"/>
        <a:buChar char="•"/>
        <a:defRPr sz="1300" kern="1200">
          <a:solidFill>
            <a:schemeClr val="tx1"/>
          </a:solidFill>
          <a:latin typeface="Verdana"/>
          <a:ea typeface="+mn-ea"/>
          <a:cs typeface="Verdana"/>
        </a:defRPr>
      </a:lvl1pPr>
      <a:lvl2pPr marL="216000" indent="-108000" algn="l" defTabSz="457200" rtl="0" eaLnBrk="1" latinLnBrk="0" hangingPunct="1">
        <a:lnSpc>
          <a:spcPts val="2000"/>
        </a:lnSpc>
        <a:spcBef>
          <a:spcPts val="0"/>
        </a:spcBef>
        <a:buFont typeface="Arial"/>
        <a:buChar char="–"/>
        <a:defRPr sz="1300" kern="1200">
          <a:solidFill>
            <a:schemeClr val="tx1"/>
          </a:solidFill>
          <a:latin typeface="Verdana"/>
          <a:ea typeface="+mn-ea"/>
          <a:cs typeface="Verdana"/>
        </a:defRPr>
      </a:lvl2pPr>
      <a:lvl3pPr marL="324000" indent="-108000" algn="l" defTabSz="457200" rtl="0" eaLnBrk="1" latinLnBrk="0" hangingPunct="1">
        <a:lnSpc>
          <a:spcPts val="2000"/>
        </a:lnSpc>
        <a:spcBef>
          <a:spcPts val="0"/>
        </a:spcBef>
        <a:buFont typeface="Arial"/>
        <a:buChar char="•"/>
        <a:defRPr sz="1300" kern="1200">
          <a:solidFill>
            <a:schemeClr val="tx1"/>
          </a:solidFill>
          <a:latin typeface="Verdana"/>
          <a:ea typeface="+mn-ea"/>
          <a:cs typeface="Verdana"/>
        </a:defRPr>
      </a:lvl3pPr>
      <a:lvl4pPr marL="432000" indent="-108000" algn="l" defTabSz="457200" rtl="0" eaLnBrk="1" latinLnBrk="0" hangingPunct="1">
        <a:lnSpc>
          <a:spcPts val="2000"/>
        </a:lnSpc>
        <a:spcBef>
          <a:spcPts val="0"/>
        </a:spcBef>
        <a:buFont typeface="Arial"/>
        <a:buChar char="–"/>
        <a:defRPr sz="1300" kern="1200">
          <a:solidFill>
            <a:schemeClr val="tx1"/>
          </a:solidFill>
          <a:latin typeface="Verdana"/>
          <a:ea typeface="+mn-ea"/>
          <a:cs typeface="Verdana"/>
        </a:defRPr>
      </a:lvl4pPr>
      <a:lvl5pPr marL="540000" indent="-108000" algn="l" defTabSz="457200" rtl="0" eaLnBrk="1" latinLnBrk="0" hangingPunct="1">
        <a:lnSpc>
          <a:spcPts val="2000"/>
        </a:lnSpc>
        <a:spcBef>
          <a:spcPts val="0"/>
        </a:spcBef>
        <a:buFont typeface="Arial"/>
        <a:buChar char="»"/>
        <a:defRPr sz="13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m.j.m.hodes@uu.n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792" y="5319832"/>
            <a:ext cx="5599373" cy="850910"/>
          </a:xfrm>
        </p:spPr>
        <p:txBody>
          <a:bodyPr/>
          <a:lstStyle/>
          <a:p>
            <a:r>
              <a:rPr lang="en-US" dirty="0" smtClean="0"/>
              <a:t>I-lab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792" y="6170742"/>
            <a:ext cx="5878157" cy="467125"/>
          </a:xfrm>
        </p:spPr>
        <p:txBody>
          <a:bodyPr/>
          <a:lstStyle/>
          <a:p>
            <a:r>
              <a:rPr lang="en-US" dirty="0" err="1" smtClean="0"/>
              <a:t>Waarom</a:t>
            </a:r>
            <a:r>
              <a:rPr lang="en-US" dirty="0" smtClean="0"/>
              <a:t> </a:t>
            </a:r>
            <a:r>
              <a:rPr lang="en-US" dirty="0" err="1" smtClean="0"/>
              <a:t>dit</a:t>
            </a:r>
            <a:r>
              <a:rPr lang="en-US" dirty="0" smtClean="0"/>
              <a:t> project, wat is het, wat is de stand van </a:t>
            </a:r>
            <a:r>
              <a:rPr lang="en-US" dirty="0" err="1" smtClean="0"/>
              <a:t>zaken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wat </a:t>
            </a:r>
            <a:r>
              <a:rPr lang="en-US" dirty="0" err="1" smtClean="0"/>
              <a:t>levert</a:t>
            </a:r>
            <a:r>
              <a:rPr lang="en-US" dirty="0" smtClean="0"/>
              <a:t> het op </a:t>
            </a:r>
            <a:r>
              <a:rPr lang="en-US" dirty="0" err="1" smtClean="0"/>
              <a:t>voor</a:t>
            </a:r>
            <a:r>
              <a:rPr lang="en-US" dirty="0" smtClean="0"/>
              <a:t> de </a:t>
            </a:r>
            <a:r>
              <a:rPr lang="en-US" dirty="0" err="1" smtClean="0"/>
              <a:t>onderzoeker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09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55335" y="1268760"/>
            <a:ext cx="6370841" cy="667529"/>
          </a:xfrm>
        </p:spPr>
        <p:txBody>
          <a:bodyPr/>
          <a:lstStyle/>
          <a:p>
            <a:r>
              <a:rPr lang="nl-NL" dirty="0" smtClean="0"/>
              <a:t>Welke uitdagingen kent I-lab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55335" y="1936289"/>
            <a:ext cx="6370841" cy="3369473"/>
          </a:xfrm>
        </p:spPr>
        <p:txBody>
          <a:bodyPr/>
          <a:lstStyle/>
          <a:p>
            <a:pPr marL="0" indent="0">
              <a:buNone/>
            </a:pPr>
            <a:r>
              <a:rPr lang="nl-NL" sz="1600" b="1" i="1" dirty="0" smtClean="0"/>
              <a:t>Wat betekent interdisciplinair werken in de praktijk: </a:t>
            </a:r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1600" dirty="0" smtClean="0"/>
              <a:t>Binnen de Universiteit kent ieder vakgebied en iedere discipline binnen dat vakgebied zijn eigen theorieën, methodologieën en terminologieën.</a:t>
            </a:r>
            <a:br>
              <a:rPr lang="nl-NL" sz="1600" dirty="0" smtClean="0"/>
            </a:br>
            <a:r>
              <a:rPr lang="nl-NL" sz="1600" dirty="0" smtClean="0"/>
              <a:t/>
            </a:r>
            <a:br>
              <a:rPr lang="nl-NL" sz="1600" dirty="0" smtClean="0"/>
            </a:br>
            <a:r>
              <a:rPr lang="nl-NL" sz="1600" dirty="0" smtClean="0"/>
              <a:t>- </a:t>
            </a:r>
            <a:r>
              <a:rPr lang="nl-NL" sz="1600" u="sng" dirty="0" smtClean="0"/>
              <a:t>Afstemming</a:t>
            </a:r>
            <a:r>
              <a:rPr lang="nl-NL" sz="1600" dirty="0" smtClean="0"/>
              <a:t> over de onderzoeksvraag en methodologieën </a:t>
            </a:r>
          </a:p>
          <a:p>
            <a:pPr>
              <a:buFontTx/>
              <a:buChar char="-"/>
            </a:pPr>
            <a:r>
              <a:rPr lang="nl-NL" sz="1600" dirty="0" smtClean="0"/>
              <a:t> </a:t>
            </a:r>
            <a:r>
              <a:rPr lang="nl-NL" sz="1600" u="sng" dirty="0" smtClean="0"/>
              <a:t>Afspraken</a:t>
            </a:r>
            <a:r>
              <a:rPr lang="nl-NL" sz="1600" dirty="0" smtClean="0"/>
              <a:t> over beschrijving en metadatering van datasets</a:t>
            </a:r>
          </a:p>
          <a:p>
            <a:pPr>
              <a:buFontTx/>
              <a:buChar char="-"/>
            </a:pPr>
            <a:r>
              <a:rPr lang="nl-NL" sz="1600" dirty="0" smtClean="0"/>
              <a:t> </a:t>
            </a:r>
            <a:r>
              <a:rPr lang="nl-NL" sz="1600" u="sng" dirty="0" smtClean="0"/>
              <a:t>Zichtbaarheid</a:t>
            </a:r>
            <a:r>
              <a:rPr lang="nl-NL" sz="1600" dirty="0" smtClean="0"/>
              <a:t> wijze tonen en vinden in een datacatalogus</a:t>
            </a:r>
          </a:p>
          <a:p>
            <a:pPr marL="0" indent="0">
              <a:buNone/>
            </a:pPr>
            <a:endParaRPr lang="nl-NL" sz="1600" dirty="0" smtClean="0"/>
          </a:p>
          <a:p>
            <a:pPr marL="0" indent="0">
              <a:buNone/>
            </a:pPr>
            <a:r>
              <a:rPr lang="nl-NL" sz="1600" dirty="0" smtClean="0"/>
              <a:t>Voorbeeld: Geografische aanduidingen betekenen in de Geowetenschappen iets anders dan in de Geesteswetenschappen. 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1771576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4008" y="1052736"/>
            <a:ext cx="7590440" cy="648072"/>
          </a:xfrm>
        </p:spPr>
        <p:txBody>
          <a:bodyPr/>
          <a:lstStyle/>
          <a:p>
            <a:r>
              <a:rPr lang="nl-NL" sz="2400" b="1" dirty="0" smtClean="0"/>
              <a:t>I-lab pilot interdisciplinair gebruik van data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/>
              <a:t/>
            </a:r>
            <a:br>
              <a:rPr lang="nl-NL" sz="2400" dirty="0"/>
            </a:br>
            <a:endParaRPr lang="nl-NL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008" y="1700808"/>
            <a:ext cx="7374416" cy="4248472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1600" b="1" dirty="0" smtClean="0"/>
              <a:t>I-lab pilot 1 </a:t>
            </a:r>
            <a:endParaRPr lang="en-US" sz="1600" b="1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600" dirty="0" err="1" smtClean="0"/>
              <a:t>Projectleider</a:t>
            </a:r>
            <a:r>
              <a:rPr lang="en-US" sz="1600" dirty="0" smtClean="0"/>
              <a:t>: Dr. </a:t>
            </a:r>
            <a:r>
              <a:rPr lang="en-US" sz="1600" dirty="0" err="1"/>
              <a:t>Gerarda</a:t>
            </a:r>
            <a:r>
              <a:rPr lang="en-US" sz="1600" dirty="0"/>
              <a:t> </a:t>
            </a:r>
            <a:r>
              <a:rPr lang="en-US" sz="1600" dirty="0" err="1"/>
              <a:t>Westerhuis</a:t>
            </a:r>
            <a:r>
              <a:rPr lang="en-US" sz="1600" dirty="0"/>
              <a:t>, </a:t>
            </a:r>
            <a:r>
              <a:rPr lang="en-US" sz="1600" dirty="0" err="1" smtClean="0"/>
              <a:t>economisch</a:t>
            </a:r>
            <a:r>
              <a:rPr lang="en-US" sz="1600" dirty="0" smtClean="0"/>
              <a:t> </a:t>
            </a:r>
            <a:r>
              <a:rPr lang="en-US" sz="1600" dirty="0" err="1" smtClean="0"/>
              <a:t>historica</a:t>
            </a:r>
            <a:r>
              <a:rPr lang="en-US" sz="1600" dirty="0" smtClean="0"/>
              <a:t>. </a:t>
            </a:r>
          </a:p>
          <a:p>
            <a:pPr marL="0" indent="0">
              <a:spcAft>
                <a:spcPts val="600"/>
              </a:spcAft>
              <a:buNone/>
            </a:pPr>
            <a:endParaRPr lang="en-US" sz="1600" dirty="0" smtClean="0"/>
          </a:p>
          <a:p>
            <a:pPr marL="271463" indent="-271463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u="sng" dirty="0" smtClean="0"/>
              <a:t>Het </a:t>
            </a:r>
            <a:r>
              <a:rPr lang="en-US" sz="1600" u="sng" dirty="0" err="1" smtClean="0"/>
              <a:t>onderzoeksproject</a:t>
            </a:r>
            <a:r>
              <a:rPr lang="en-US" sz="1600" dirty="0"/>
              <a:t>: </a:t>
            </a:r>
            <a:r>
              <a:rPr lang="en-US" sz="1600" dirty="0" err="1" smtClean="0"/>
              <a:t>historische</a:t>
            </a:r>
            <a:r>
              <a:rPr lang="en-US" sz="1600" dirty="0" smtClean="0"/>
              <a:t> </a:t>
            </a:r>
            <a:r>
              <a:rPr lang="en-US" sz="1600" dirty="0"/>
              <a:t>data </a:t>
            </a:r>
            <a:r>
              <a:rPr lang="en-US" sz="1600" dirty="0" smtClean="0"/>
              <a:t>van </a:t>
            </a:r>
            <a:r>
              <a:rPr lang="en-US" sz="1600" dirty="0" err="1" smtClean="0"/>
              <a:t>beursgenoteerde</a:t>
            </a:r>
            <a:r>
              <a:rPr lang="en-US" sz="1600" dirty="0" smtClean="0"/>
              <a:t> </a:t>
            </a:r>
            <a:r>
              <a:rPr lang="en-US" sz="1600" dirty="0" err="1" smtClean="0"/>
              <a:t>ondernemingen</a:t>
            </a:r>
            <a:r>
              <a:rPr lang="en-US" sz="1600" dirty="0" smtClean="0"/>
              <a:t> </a:t>
            </a:r>
            <a:r>
              <a:rPr lang="en-US" sz="1600" dirty="0" err="1" smtClean="0"/>
              <a:t>zijn</a:t>
            </a:r>
            <a:r>
              <a:rPr lang="en-US" sz="1600" dirty="0" smtClean="0"/>
              <a:t> </a:t>
            </a:r>
            <a:r>
              <a:rPr lang="en-US" sz="1600" dirty="0" err="1" smtClean="0"/>
              <a:t>gecombineerd</a:t>
            </a:r>
            <a:r>
              <a:rPr lang="en-US" sz="1600" dirty="0" smtClean="0"/>
              <a:t> met business </a:t>
            </a:r>
            <a:r>
              <a:rPr lang="en-US" sz="1600" dirty="0"/>
              <a:t>data and data </a:t>
            </a:r>
            <a:r>
              <a:rPr lang="en-US" sz="1600" dirty="0" smtClean="0"/>
              <a:t>van managers.</a:t>
            </a:r>
          </a:p>
          <a:p>
            <a:pPr marL="271463" indent="-271463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71463" indent="-271463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u="sng" dirty="0" err="1" smtClean="0"/>
              <a:t>Resultaten</a:t>
            </a:r>
            <a:r>
              <a:rPr lang="en-US" sz="1600" u="sng" dirty="0" smtClean="0"/>
              <a:t>:</a:t>
            </a:r>
            <a:r>
              <a:rPr lang="en-US" sz="1600" dirty="0" smtClean="0"/>
              <a:t> het </a:t>
            </a:r>
            <a:r>
              <a:rPr lang="en-US" sz="1600" dirty="0" err="1" smtClean="0"/>
              <a:t>aantonen</a:t>
            </a:r>
            <a:r>
              <a:rPr lang="en-US" sz="1600" dirty="0" smtClean="0"/>
              <a:t> van </a:t>
            </a:r>
            <a:r>
              <a:rPr lang="en-US" sz="1600" dirty="0" err="1" smtClean="0"/>
              <a:t>koppelingen</a:t>
            </a:r>
            <a:r>
              <a:rPr lang="en-US" sz="1600" dirty="0" smtClean="0"/>
              <a:t> </a:t>
            </a:r>
            <a:r>
              <a:rPr lang="en-US" sz="1600" dirty="0" err="1" smtClean="0"/>
              <a:t>tussen</a:t>
            </a:r>
            <a:r>
              <a:rPr lang="en-US" sz="1600" dirty="0" smtClean="0"/>
              <a:t> het success van </a:t>
            </a:r>
            <a:r>
              <a:rPr lang="en-US" sz="1600" dirty="0" err="1" smtClean="0"/>
              <a:t>een</a:t>
            </a:r>
            <a:r>
              <a:rPr lang="en-US" sz="1600" dirty="0" smtClean="0"/>
              <a:t> </a:t>
            </a:r>
            <a:r>
              <a:rPr lang="en-US" sz="1600" dirty="0" err="1" smtClean="0"/>
              <a:t>bedrijf</a:t>
            </a:r>
            <a:r>
              <a:rPr lang="en-US" sz="1600" dirty="0" smtClean="0"/>
              <a:t> </a:t>
            </a:r>
            <a:r>
              <a:rPr lang="en-US" sz="1600" dirty="0" err="1" smtClean="0"/>
              <a:t>en</a:t>
            </a:r>
            <a:r>
              <a:rPr lang="en-US" sz="1600" dirty="0" smtClean="0"/>
              <a:t> de </a:t>
            </a:r>
            <a:r>
              <a:rPr lang="en-US" sz="1600" dirty="0" err="1" smtClean="0"/>
              <a:t>onderliggende</a:t>
            </a:r>
            <a:r>
              <a:rPr lang="en-US" sz="1600" dirty="0" smtClean="0"/>
              <a:t> </a:t>
            </a:r>
            <a:r>
              <a:rPr lang="en-US" sz="1600" dirty="0" err="1" smtClean="0"/>
              <a:t>formele</a:t>
            </a:r>
            <a:r>
              <a:rPr lang="en-US" sz="1600" dirty="0" smtClean="0"/>
              <a:t> </a:t>
            </a:r>
            <a:r>
              <a:rPr lang="en-US" sz="1600" dirty="0" err="1" smtClean="0"/>
              <a:t>en</a:t>
            </a:r>
            <a:r>
              <a:rPr lang="en-US" sz="1600" dirty="0" smtClean="0"/>
              <a:t> </a:t>
            </a:r>
            <a:r>
              <a:rPr lang="en-US" sz="1600" dirty="0" err="1" smtClean="0"/>
              <a:t>informele</a:t>
            </a:r>
            <a:r>
              <a:rPr lang="en-US" sz="1600" dirty="0" smtClean="0"/>
              <a:t> </a:t>
            </a:r>
            <a:r>
              <a:rPr lang="en-US" sz="1600" dirty="0" err="1" smtClean="0"/>
              <a:t>instituties</a:t>
            </a:r>
            <a:r>
              <a:rPr lang="en-US" sz="1600" dirty="0"/>
              <a:t>, </a:t>
            </a:r>
            <a:r>
              <a:rPr lang="en-US" sz="1600" dirty="0" err="1" smtClean="0"/>
              <a:t>zoals</a:t>
            </a:r>
            <a:r>
              <a:rPr lang="en-US" sz="1600" dirty="0" smtClean="0"/>
              <a:t> het management </a:t>
            </a:r>
            <a:r>
              <a:rPr lang="en-US" sz="1600" dirty="0" err="1" smtClean="0"/>
              <a:t>netwerk</a:t>
            </a:r>
            <a:r>
              <a:rPr lang="en-US" sz="1600" dirty="0" smtClean="0"/>
              <a:t> </a:t>
            </a:r>
            <a:r>
              <a:rPr lang="en-US" sz="1600" dirty="0" err="1" smtClean="0"/>
              <a:t>en</a:t>
            </a:r>
            <a:r>
              <a:rPr lang="en-US" sz="1600" dirty="0" smtClean="0"/>
              <a:t> het </a:t>
            </a:r>
            <a:r>
              <a:rPr lang="en-US" sz="1600" dirty="0" err="1" smtClean="0"/>
              <a:t>aantal</a:t>
            </a:r>
            <a:r>
              <a:rPr lang="en-US" sz="1600" dirty="0" smtClean="0"/>
              <a:t> </a:t>
            </a:r>
            <a:r>
              <a:rPr lang="en-US" sz="1600" dirty="0" err="1" smtClean="0"/>
              <a:t>octrooien</a:t>
            </a:r>
            <a:r>
              <a:rPr lang="en-US" sz="1600" dirty="0" smtClean="0"/>
              <a:t>. </a:t>
            </a:r>
          </a:p>
          <a:p>
            <a:pPr marL="271463" indent="-271463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marL="271463" indent="-271463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u="sng" dirty="0" err="1" smtClean="0"/>
              <a:t>Interdisciplinair</a:t>
            </a:r>
            <a:r>
              <a:rPr lang="en-US" sz="1600" dirty="0" smtClean="0"/>
              <a:t>: </a:t>
            </a:r>
            <a:r>
              <a:rPr lang="en-US" sz="1600" dirty="0" err="1" smtClean="0"/>
              <a:t>combineren</a:t>
            </a:r>
            <a:r>
              <a:rPr lang="en-US" sz="1600" dirty="0" smtClean="0"/>
              <a:t> van </a:t>
            </a:r>
            <a:r>
              <a:rPr lang="en-US" sz="1600" dirty="0" err="1" smtClean="0"/>
              <a:t>theorieën</a:t>
            </a:r>
            <a:r>
              <a:rPr lang="en-US" sz="1600" dirty="0" smtClean="0"/>
              <a:t> </a:t>
            </a:r>
            <a:r>
              <a:rPr lang="en-US" sz="1600" dirty="0"/>
              <a:t>and </a:t>
            </a:r>
            <a:r>
              <a:rPr lang="en-US" sz="1600" dirty="0" err="1" smtClean="0"/>
              <a:t>methodologieën</a:t>
            </a:r>
            <a:r>
              <a:rPr lang="en-US" sz="1600" dirty="0" smtClean="0"/>
              <a:t> van </a:t>
            </a:r>
            <a:r>
              <a:rPr lang="en-US" sz="1600" dirty="0" err="1" smtClean="0"/>
              <a:t>economische</a:t>
            </a:r>
            <a:r>
              <a:rPr lang="en-US" sz="1600" dirty="0" smtClean="0"/>
              <a:t> </a:t>
            </a:r>
            <a:r>
              <a:rPr lang="en-US" sz="1600" dirty="0"/>
              <a:t>and </a:t>
            </a:r>
            <a:r>
              <a:rPr lang="en-US" sz="1600" dirty="0" err="1" smtClean="0"/>
              <a:t>sociologische</a:t>
            </a:r>
            <a:r>
              <a:rPr lang="en-US" sz="1600" dirty="0" smtClean="0"/>
              <a:t> </a:t>
            </a:r>
            <a:r>
              <a:rPr lang="en-US" sz="1600" dirty="0" err="1" smtClean="0"/>
              <a:t>wetenschappen</a:t>
            </a:r>
            <a:r>
              <a:rPr lang="en-US" sz="1600" dirty="0" smtClean="0"/>
              <a:t> </a:t>
            </a:r>
            <a:r>
              <a:rPr lang="nl-NL" sz="1600" dirty="0" smtClean="0"/>
              <a:t>vanuit </a:t>
            </a:r>
            <a:r>
              <a:rPr lang="nl-NL" sz="1600" dirty="0"/>
              <a:t>het </a:t>
            </a:r>
            <a:r>
              <a:rPr lang="nl-NL" sz="1600" dirty="0" smtClean="0"/>
              <a:t>lange termijnperspectief </a:t>
            </a:r>
            <a:r>
              <a:rPr lang="nl-NL" sz="1600" dirty="0"/>
              <a:t>van een </a:t>
            </a:r>
            <a:r>
              <a:rPr lang="nl-NL" sz="1600" dirty="0" smtClean="0"/>
              <a:t>historicus.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97752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95162" y="980728"/>
            <a:ext cx="6370841" cy="576064"/>
          </a:xfrm>
        </p:spPr>
        <p:txBody>
          <a:bodyPr/>
          <a:lstStyle/>
          <a:p>
            <a:r>
              <a:rPr lang="nl-NL" b="1" dirty="0" smtClean="0"/>
              <a:t>Hoe ver zijn we met I-lab?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5162" y="1310651"/>
            <a:ext cx="6370841" cy="44644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sz="1600" b="1" dirty="0" smtClean="0"/>
              <a:t>Eerste versie (release) is opgeleverd in april: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sz="1600" dirty="0"/>
              <a:t>S</a:t>
            </a:r>
            <a:r>
              <a:rPr lang="nl-NL" sz="1600" dirty="0" smtClean="0"/>
              <a:t>amenwerkingsomgeving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sz="1600" dirty="0"/>
              <a:t>T</a:t>
            </a:r>
            <a:r>
              <a:rPr lang="nl-NL" sz="1600" dirty="0" smtClean="0"/>
              <a:t>oekennen van rollen en rechten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sz="1600" dirty="0" smtClean="0"/>
              <a:t>Creëren van netwerkdrive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sz="1600" dirty="0" smtClean="0"/>
              <a:t>Toegang vanaf elk device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sz="1600" dirty="0"/>
              <a:t>Opslaan data </a:t>
            </a:r>
            <a:endParaRPr lang="nl-NL" sz="16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nl-NL" sz="1600" dirty="0" smtClean="0"/>
              <a:t>Handleiding </a:t>
            </a:r>
            <a:endParaRPr lang="nl-NL" sz="1600" dirty="0"/>
          </a:p>
          <a:p>
            <a:pPr marL="0" indent="0">
              <a:buNone/>
            </a:pPr>
            <a:endParaRPr lang="nl-N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sz="1600" b="1" dirty="0" smtClean="0"/>
              <a:t>Tweede versie oplevering in juli: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sz="1600" dirty="0" smtClean="0"/>
              <a:t>Metadata “automatisch” kunnen toevoegen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sz="1600" dirty="0" smtClean="0"/>
              <a:t>Versie beheer</a:t>
            </a:r>
            <a:endParaRPr lang="nl-NL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nl-NL" sz="1600" dirty="0" smtClean="0"/>
              <a:t>Eerste versie van de kluis (opslag) is gereed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sz="1600" dirty="0" smtClean="0"/>
              <a:t>Verbeteringen doorgevoerd m.b.t. versie 1</a:t>
            </a:r>
            <a:br>
              <a:rPr lang="nl-NL" sz="1600" dirty="0" smtClean="0"/>
            </a:br>
            <a:endParaRPr lang="nl-NL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sz="1600" b="1" dirty="0" smtClean="0"/>
              <a:t>Op de planning voor derde versie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sz="1600" dirty="0" smtClean="0"/>
              <a:t>I-lab data-catalogus (CKAN)</a:t>
            </a:r>
          </a:p>
          <a:p>
            <a:pPr marL="0" indent="0">
              <a:buNone/>
            </a:pPr>
            <a:endParaRPr lang="nl-NL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sz="1600" b="1" dirty="0" smtClean="0"/>
              <a:t>Planning uitrol I-lab IOS eind oktober 2017</a:t>
            </a:r>
          </a:p>
          <a:p>
            <a:pPr marL="0" indent="0">
              <a:buNone/>
            </a:pPr>
            <a:r>
              <a:rPr lang="nl-NL" sz="1600" dirty="0"/>
              <a:t> </a:t>
            </a:r>
            <a:r>
              <a:rPr lang="nl-NL" sz="1600" dirty="0" smtClean="0"/>
              <a:t> </a:t>
            </a:r>
            <a:br>
              <a:rPr lang="nl-NL" sz="1600" dirty="0" smtClean="0"/>
            </a:br>
            <a:r>
              <a:rPr lang="nl-NL" sz="1600" dirty="0" smtClean="0"/>
              <a:t/>
            </a:r>
            <a:br>
              <a:rPr lang="nl-NL" sz="1600" dirty="0" smtClean="0"/>
            </a:br>
            <a:endParaRPr lang="nl-NL" sz="1600" dirty="0" smtClean="0"/>
          </a:p>
          <a:p>
            <a:pPr marL="0" indent="0">
              <a:buNone/>
            </a:pPr>
            <a:r>
              <a:rPr lang="nl-NL" sz="1600" dirty="0" smtClean="0"/>
              <a:t>  </a:t>
            </a:r>
          </a:p>
          <a:p>
            <a:pPr marL="0" indent="0">
              <a:buNone/>
            </a:pPr>
            <a:r>
              <a:rPr lang="nl-NL" sz="1600" dirty="0"/>
              <a:t> </a:t>
            </a:r>
            <a:r>
              <a:rPr lang="nl-NL" sz="1600" dirty="0" smtClean="0"/>
              <a:t>   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24500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4008" y="1052736"/>
            <a:ext cx="7374416" cy="667529"/>
          </a:xfrm>
        </p:spPr>
        <p:txBody>
          <a:bodyPr/>
          <a:lstStyle/>
          <a:p>
            <a:r>
              <a:rPr lang="en-US" sz="2400" b="1" dirty="0" smtClean="0">
                <a:latin typeface="Verdana" charset="0"/>
                <a:ea typeface="ＭＳ Ｐゴシック" charset="-128"/>
              </a:rPr>
              <a:t>I-lab in </a:t>
            </a:r>
            <a:r>
              <a:rPr lang="en-US" sz="2400" b="1" dirty="0" err="1" smtClean="0">
                <a:latin typeface="Verdana" charset="0"/>
                <a:ea typeface="ＭＳ Ｐゴシック" charset="-128"/>
              </a:rPr>
              <a:t>nauwe</a:t>
            </a:r>
            <a:r>
              <a:rPr lang="en-US" sz="2400" b="1" dirty="0" smtClean="0">
                <a:latin typeface="Verdana" charset="0"/>
                <a:ea typeface="ＭＳ Ｐゴシック" charset="-128"/>
              </a:rPr>
              <a:t> </a:t>
            </a:r>
            <a:r>
              <a:rPr lang="en-US" sz="2400" b="1" dirty="0" err="1" smtClean="0">
                <a:latin typeface="Verdana" charset="0"/>
                <a:ea typeface="ＭＳ Ｐゴシック" charset="-128"/>
              </a:rPr>
              <a:t>samenwerking</a:t>
            </a:r>
            <a:r>
              <a:rPr lang="en-US" sz="2400" b="1" dirty="0" smtClean="0">
                <a:latin typeface="Verdana" charset="0"/>
                <a:ea typeface="ＭＳ Ｐゴシック" charset="-128"/>
              </a:rPr>
              <a:t> met</a:t>
            </a:r>
            <a:endParaRPr lang="nl-NL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008" y="1484784"/>
            <a:ext cx="7374416" cy="4464496"/>
          </a:xfrm>
        </p:spPr>
        <p:txBody>
          <a:bodyPr/>
          <a:lstStyle/>
          <a:p>
            <a:pPr marL="357188" lvl="1" indent="-249238"/>
            <a:endParaRPr lang="nl-NL" sz="1600" dirty="0" smtClean="0"/>
          </a:p>
          <a:p>
            <a:pPr marL="0" indent="0">
              <a:buNone/>
            </a:pPr>
            <a:endParaRPr lang="en-US" sz="1600" b="1" dirty="0"/>
          </a:p>
          <a:p>
            <a:pPr marL="735012" lvl="1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IOS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programma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team</a:t>
            </a:r>
          </a:p>
          <a:p>
            <a:pPr marL="735012" lvl="1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Onderzoekers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,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e.a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. van de 4 IOS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faculteiten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/>
            </a:r>
            <a:br>
              <a:rPr lang="en-US" sz="1600" dirty="0" smtClean="0">
                <a:solidFill>
                  <a:prstClr val="black"/>
                </a:solidFill>
                <a:ea typeface="Verdana" charset="0"/>
              </a:rPr>
            </a:b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Geesteswetenschappen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/>
            </a:r>
            <a:br>
              <a:rPr lang="en-US" sz="1600" dirty="0" smtClean="0">
                <a:solidFill>
                  <a:prstClr val="black"/>
                </a:solidFill>
                <a:ea typeface="Verdana" charset="0"/>
              </a:rPr>
            </a:br>
            <a:r>
              <a:rPr lang="en-US" sz="1600" dirty="0" smtClean="0"/>
              <a:t>REBO</a:t>
            </a:r>
            <a:br>
              <a:rPr lang="en-US" sz="1600" dirty="0" smtClean="0"/>
            </a:br>
            <a:r>
              <a:rPr lang="en-US" sz="1600" dirty="0" err="1" smtClean="0"/>
              <a:t>Sociale</a:t>
            </a:r>
            <a:r>
              <a:rPr lang="en-US" sz="1600" dirty="0" smtClean="0"/>
              <a:t> </a:t>
            </a:r>
            <a:r>
              <a:rPr lang="en-US" sz="1600" dirty="0" err="1" smtClean="0"/>
              <a:t>Wetenschappen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err="1" smtClean="0"/>
              <a:t>Geowetenschappen</a:t>
            </a:r>
            <a:endParaRPr lang="en-US" sz="1600" dirty="0" smtClean="0"/>
          </a:p>
          <a:p>
            <a:pPr marL="735012" lvl="1" indent="-285750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marL="735012" lvl="1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Digital Humanities LAB</a:t>
            </a:r>
          </a:p>
          <a:p>
            <a:pPr marL="735012" lvl="1" indent="-285750">
              <a:buFont typeface="Wingdings" panose="05000000000000000000" pitchFamily="2" charset="2"/>
              <a:buChar char="Ø"/>
            </a:pP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Universiteits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bibliotheek</a:t>
            </a:r>
            <a:endParaRPr lang="en-US" sz="1600" dirty="0" smtClean="0">
              <a:solidFill>
                <a:prstClr val="black"/>
              </a:solidFill>
              <a:ea typeface="Verdana" charset="0"/>
            </a:endParaRPr>
          </a:p>
          <a:p>
            <a:pPr marL="735012" lvl="1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Information and Technology Services –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Programma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Research IT</a:t>
            </a:r>
          </a:p>
          <a:p>
            <a:pPr marL="735012" lvl="1" indent="-285750">
              <a:buFont typeface="Wingdings" panose="05000000000000000000" pitchFamily="2" charset="2"/>
              <a:buChar char="Ø"/>
            </a:pPr>
            <a:endParaRPr lang="en-US" sz="1600" dirty="0">
              <a:solidFill>
                <a:prstClr val="black"/>
              </a:solidFill>
              <a:ea typeface="Verdana" charset="0"/>
            </a:endParaRPr>
          </a:p>
          <a:p>
            <a:pPr marL="449262" lvl="1" indent="0">
              <a:buNone/>
            </a:pPr>
            <a:r>
              <a:rPr lang="en-US" sz="1400" dirty="0" smtClean="0">
                <a:solidFill>
                  <a:prstClr val="black"/>
                </a:solidFill>
                <a:ea typeface="Verdana" charset="0"/>
              </a:rPr>
              <a:t/>
            </a:r>
            <a:br>
              <a:rPr lang="en-US" sz="1400" dirty="0" smtClean="0">
                <a:solidFill>
                  <a:prstClr val="black"/>
                </a:solidFill>
                <a:ea typeface="Verdana" charset="0"/>
              </a:rPr>
            </a:br>
            <a:endParaRPr lang="en-US" sz="1400" dirty="0">
              <a:solidFill>
                <a:prstClr val="black"/>
              </a:solidFill>
              <a:ea typeface="Verdana" charset="0"/>
            </a:endParaRPr>
          </a:p>
          <a:p>
            <a:pPr marL="249188" indent="-249238"/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14473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Contactgegevens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pPr marL="0" indent="0" algn="ctr">
              <a:buNone/>
            </a:pPr>
            <a:r>
              <a:rPr lang="nl-NL" sz="2800" dirty="0" smtClean="0">
                <a:solidFill>
                  <a:srgbClr val="7030A0"/>
                </a:solidFill>
              </a:rPr>
              <a:t>Monic Hodes</a:t>
            </a:r>
          </a:p>
          <a:p>
            <a:pPr marL="0" indent="0" algn="ctr">
              <a:buNone/>
            </a:pPr>
            <a:endParaRPr lang="nl-NL" sz="2800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nl-NL" sz="2800" dirty="0">
              <a:solidFill>
                <a:srgbClr val="7030A0"/>
              </a:solidFill>
              <a:hlinkClick r:id="rId2"/>
            </a:endParaRPr>
          </a:p>
          <a:p>
            <a:pPr marL="0" indent="0" algn="ctr">
              <a:buNone/>
            </a:pPr>
            <a:r>
              <a:rPr lang="nl-NL" sz="2800" dirty="0" smtClean="0">
                <a:solidFill>
                  <a:srgbClr val="7030A0"/>
                </a:solidFill>
                <a:hlinkClick r:id="rId2"/>
              </a:rPr>
              <a:t>m.j.m.hodes@uu.nl</a:t>
            </a:r>
            <a:endParaRPr lang="nl-NL" sz="2800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nl-NL" sz="2800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nl-NL" sz="2800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nl-NL" sz="2800" dirty="0" smtClean="0">
                <a:solidFill>
                  <a:srgbClr val="7030A0"/>
                </a:solidFill>
              </a:rPr>
              <a:t>M: 0655561606</a:t>
            </a:r>
            <a:endParaRPr lang="nl-NL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57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Voorstellen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14008" y="2201932"/>
            <a:ext cx="7590440" cy="3369473"/>
          </a:xfrm>
        </p:spPr>
        <p:txBody>
          <a:bodyPr/>
          <a:lstStyle/>
          <a:p>
            <a:pPr marL="0" indent="0">
              <a:buNone/>
            </a:pPr>
            <a:r>
              <a:rPr lang="nl-NL" sz="1600" dirty="0" smtClean="0"/>
              <a:t> </a:t>
            </a:r>
            <a:endParaRPr lang="nl-NL" sz="1600" b="1" dirty="0" smtClean="0"/>
          </a:p>
          <a:p>
            <a:pPr marL="0" indent="0">
              <a:buNone/>
            </a:pPr>
            <a:r>
              <a:rPr lang="nl-NL" sz="2000" b="1" dirty="0" smtClean="0">
                <a:solidFill>
                  <a:srgbClr val="7030A0"/>
                </a:solidFill>
              </a:rPr>
              <a:t>Monic Hodes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>
                <a:solidFill>
                  <a:srgbClr val="7030A0"/>
                </a:solidFill>
              </a:rPr>
              <a:t>Projectleider Datamanagement </a:t>
            </a:r>
          </a:p>
          <a:p>
            <a:pPr marL="0" indent="0">
              <a:buNone/>
            </a:pPr>
            <a:r>
              <a:rPr lang="nl-NL" sz="2000" dirty="0" smtClean="0">
                <a:solidFill>
                  <a:srgbClr val="7030A0"/>
                </a:solidFill>
              </a:rPr>
              <a:t>Universiteit Utrecht</a:t>
            </a:r>
          </a:p>
          <a:p>
            <a:pPr marL="0" indent="0">
              <a:buNone/>
            </a:pPr>
            <a:endParaRPr lang="nl-NL" sz="24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nl-NL" sz="2000" b="1" dirty="0" smtClean="0">
                <a:solidFill>
                  <a:srgbClr val="7030A0"/>
                </a:solidFill>
              </a:rPr>
              <a:t>Projecten:</a:t>
            </a:r>
            <a:r>
              <a:rPr lang="nl-NL" sz="2000" dirty="0" smtClean="0">
                <a:solidFill>
                  <a:srgbClr val="7030A0"/>
                </a:solidFill>
              </a:rPr>
              <a:t/>
            </a:r>
            <a:br>
              <a:rPr lang="nl-NL" sz="2000" dirty="0" smtClean="0">
                <a:solidFill>
                  <a:srgbClr val="7030A0"/>
                </a:solidFill>
              </a:rPr>
            </a:br>
            <a:r>
              <a:rPr lang="nl-NL" sz="2000" dirty="0" smtClean="0">
                <a:solidFill>
                  <a:srgbClr val="7030A0"/>
                </a:solidFill>
              </a:rPr>
              <a:t/>
            </a:r>
            <a:br>
              <a:rPr lang="nl-NL" sz="2000" dirty="0" smtClean="0">
                <a:solidFill>
                  <a:srgbClr val="7030A0"/>
                </a:solidFill>
              </a:rPr>
            </a:br>
            <a:r>
              <a:rPr lang="nl-NL" sz="2000" dirty="0" smtClean="0">
                <a:solidFill>
                  <a:srgbClr val="7030A0"/>
                </a:solidFill>
              </a:rPr>
              <a:t>I-lab voor Institutions for </a:t>
            </a:r>
            <a:r>
              <a:rPr lang="nl-NL" sz="2000" dirty="0">
                <a:solidFill>
                  <a:srgbClr val="7030A0"/>
                </a:solidFill>
              </a:rPr>
              <a:t>O</a:t>
            </a:r>
            <a:r>
              <a:rPr lang="nl-NL" sz="2000" dirty="0" smtClean="0">
                <a:solidFill>
                  <a:srgbClr val="7030A0"/>
                </a:solidFill>
              </a:rPr>
              <a:t>pen </a:t>
            </a:r>
            <a:r>
              <a:rPr lang="nl-NL" sz="2000" dirty="0">
                <a:solidFill>
                  <a:srgbClr val="7030A0"/>
                </a:solidFill>
              </a:rPr>
              <a:t>S</a:t>
            </a:r>
            <a:r>
              <a:rPr lang="nl-NL" sz="2000" dirty="0" smtClean="0">
                <a:solidFill>
                  <a:srgbClr val="7030A0"/>
                </a:solidFill>
              </a:rPr>
              <a:t>ocieties</a:t>
            </a:r>
          </a:p>
          <a:p>
            <a:pPr marL="0" indent="0">
              <a:buNone/>
            </a:pPr>
            <a:r>
              <a:rPr lang="nl-NL" sz="2000" dirty="0">
                <a:solidFill>
                  <a:srgbClr val="7030A0"/>
                </a:solidFill>
              </a:rPr>
              <a:t/>
            </a:r>
            <a:br>
              <a:rPr lang="nl-NL" sz="2000" dirty="0">
                <a:solidFill>
                  <a:srgbClr val="7030A0"/>
                </a:solidFill>
              </a:rPr>
            </a:br>
            <a:r>
              <a:rPr lang="nl-NL" sz="2000" dirty="0" smtClean="0">
                <a:solidFill>
                  <a:srgbClr val="7030A0"/>
                </a:solidFill>
              </a:rPr>
              <a:t>UU- datacatalogus voor programma Research IT </a:t>
            </a:r>
          </a:p>
        </p:txBody>
      </p:sp>
      <p:pic>
        <p:nvPicPr>
          <p:cNvPr id="4" name="Picture 2" descr="Monic Hod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454846"/>
            <a:ext cx="1435285" cy="1431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7337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4008" y="1565131"/>
            <a:ext cx="6370841" cy="423710"/>
          </a:xfrm>
        </p:spPr>
        <p:txBody>
          <a:bodyPr/>
          <a:lstStyle/>
          <a:p>
            <a:r>
              <a:rPr lang="nl-NL" b="1" dirty="0" smtClean="0"/>
              <a:t>Inhoud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14008" y="1988841"/>
            <a:ext cx="6370841" cy="3369473"/>
          </a:xfrm>
        </p:spPr>
        <p:txBody>
          <a:bodyPr/>
          <a:lstStyle/>
          <a:p>
            <a:endParaRPr lang="nl-NL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 </a:t>
            </a:r>
            <a:r>
              <a:rPr lang="nl-NL" sz="1600" dirty="0" smtClean="0"/>
              <a:t>Universiteit Utrecht Feiten &amp; Cijfers</a:t>
            </a:r>
          </a:p>
          <a:p>
            <a:pPr marL="0" indent="0">
              <a:buNone/>
            </a:pPr>
            <a:endParaRPr lang="nl-NL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sz="1600" dirty="0" smtClean="0"/>
              <a:t> Wat is I-lab en waarom wordt I-lab ontwikkeld?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sz="1600" dirty="0" smtClean="0"/>
              <a:t>Wat levert het de onderzoeker en de universiteit op?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sz="1600" dirty="0"/>
              <a:t> </a:t>
            </a:r>
            <a:r>
              <a:rPr lang="nl-NL" sz="1600" dirty="0" smtClean="0"/>
              <a:t>Rol Datamanager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sz="1600" dirty="0"/>
              <a:t> </a:t>
            </a:r>
            <a:r>
              <a:rPr lang="nl-NL" sz="1600" dirty="0" smtClean="0"/>
              <a:t>Welke uitdagingen kent I-lab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sz="1600" dirty="0"/>
              <a:t> </a:t>
            </a:r>
            <a:r>
              <a:rPr lang="nl-NL" sz="1600" dirty="0" smtClean="0"/>
              <a:t>I-lab pilot interdisciplinair gebruik van data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sz="1600" dirty="0" smtClean="0"/>
              <a:t> Stand van zaken</a:t>
            </a:r>
          </a:p>
          <a:p>
            <a:endParaRPr lang="nl-NL" sz="1600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3907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Universiteit Utrecht – Cijfers en feiten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14008" y="2201932"/>
            <a:ext cx="6870360" cy="3369473"/>
          </a:xfrm>
        </p:spPr>
        <p:txBody>
          <a:bodyPr/>
          <a:lstStyle/>
          <a:p>
            <a:pPr marL="0" indent="0">
              <a:buNone/>
            </a:pPr>
            <a:r>
              <a:rPr lang="nl-NL" sz="1600" b="1" i="1" dirty="0" smtClean="0"/>
              <a:t>Universiteit Utrecht: de grootste universiteit van Nederland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sz="1600" dirty="0" smtClean="0"/>
              <a:t> 7 faculteiten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1600" dirty="0"/>
              <a:t> </a:t>
            </a:r>
            <a:r>
              <a:rPr lang="nl-NL" sz="1600" dirty="0" smtClean="0"/>
              <a:t>6.700 medewerkers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1600" dirty="0" smtClean="0"/>
              <a:t> 600 hoogleraren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1600" dirty="0"/>
              <a:t> </a:t>
            </a:r>
            <a:r>
              <a:rPr lang="nl-NL" sz="1600" dirty="0" smtClean="0"/>
              <a:t>12 </a:t>
            </a:r>
            <a:r>
              <a:rPr lang="nl-NL" sz="1600" dirty="0"/>
              <a:t>N</a:t>
            </a:r>
            <a:r>
              <a:rPr lang="nl-NL" sz="1600" dirty="0" smtClean="0"/>
              <a:t>obelprijswinnaars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1600" dirty="0"/>
              <a:t> </a:t>
            </a:r>
            <a:r>
              <a:rPr lang="nl-NL" sz="1600" dirty="0" smtClean="0"/>
              <a:t>8000 publicaties p.j.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1600" dirty="0" smtClean="0"/>
              <a:t> 550 promoties p.j.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sz="1600" dirty="0" smtClean="0"/>
              <a:t> 30.000 studenten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1600" dirty="0" smtClean="0"/>
              <a:t> 195 opleidingen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sz="1600" dirty="0" smtClean="0"/>
              <a:t>Budget ca. 810 miljoen </a:t>
            </a:r>
            <a:endParaRPr lang="nl-NL" sz="1600" dirty="0"/>
          </a:p>
          <a:p>
            <a:pPr>
              <a:buFont typeface="Wingdings" panose="05000000000000000000" pitchFamily="2" charset="2"/>
              <a:buChar char="Ø"/>
            </a:pPr>
            <a:endParaRPr lang="nl-NL" sz="1600" dirty="0" smtClean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681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4008" y="1052736"/>
            <a:ext cx="7374416" cy="667529"/>
          </a:xfrm>
        </p:spPr>
        <p:txBody>
          <a:bodyPr/>
          <a:lstStyle/>
          <a:p>
            <a:r>
              <a:rPr lang="en-US" sz="2400" b="1" dirty="0" smtClean="0">
                <a:latin typeface="Verdana" charset="0"/>
                <a:ea typeface="ＭＳ Ｐゴシック" charset="-128"/>
                <a:cs typeface="ＭＳ Ｐゴシック" charset="-128"/>
              </a:rPr>
              <a:t>Wat is I-lab?</a:t>
            </a:r>
            <a:endParaRPr lang="nl-NL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008" y="1484784"/>
            <a:ext cx="7518432" cy="4464496"/>
          </a:xfrm>
        </p:spPr>
        <p:txBody>
          <a:bodyPr/>
          <a:lstStyle/>
          <a:p>
            <a:pPr marL="0" indent="0">
              <a:spcAft>
                <a:spcPts val="1000"/>
              </a:spcAft>
              <a:buNone/>
            </a:pPr>
            <a:endParaRPr lang="nl-NL" sz="1600" i="1" dirty="0" smtClean="0"/>
          </a:p>
          <a:p>
            <a:pPr marL="0" indent="0">
              <a:spcAft>
                <a:spcPts val="1000"/>
              </a:spcAft>
              <a:buNone/>
            </a:pPr>
            <a:r>
              <a:rPr lang="nl-NL" sz="1800" b="1" i="1" dirty="0" smtClean="0"/>
              <a:t>I-lab is een platform dóór en vóór onderzoekers! </a:t>
            </a:r>
          </a:p>
          <a:p>
            <a:pPr marL="0" indent="0">
              <a:spcAft>
                <a:spcPts val="600"/>
              </a:spcAft>
              <a:buNone/>
            </a:pPr>
            <a:endParaRPr lang="nl-NL" sz="1600" b="1" dirty="0" smtClean="0"/>
          </a:p>
          <a:p>
            <a:pPr marL="271463" indent="-271463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nl-NL" sz="1600" b="1" dirty="0" smtClean="0"/>
              <a:t>Platform</a:t>
            </a:r>
            <a:r>
              <a:rPr lang="nl-NL" sz="1600" b="1" dirty="0"/>
              <a:t> </a:t>
            </a:r>
            <a:r>
              <a:rPr lang="nl-NL" sz="1600" b="1" dirty="0" smtClean="0"/>
              <a:t>voor samenwerking</a:t>
            </a:r>
            <a:r>
              <a:rPr lang="nl-NL" sz="1600" dirty="0" smtClean="0"/>
              <a:t>–  een veilige en gedeelde omgeving </a:t>
            </a:r>
            <a:endParaRPr lang="nl-NL" sz="1600" b="1" dirty="0" smtClean="0"/>
          </a:p>
          <a:p>
            <a:pPr marL="271463" indent="-271463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nl-NL" sz="1600" b="1" dirty="0" smtClean="0"/>
          </a:p>
          <a:p>
            <a:pPr marL="271463" indent="-271463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nl-NL" sz="1600" b="1" dirty="0" smtClean="0"/>
              <a:t>Data platform </a:t>
            </a:r>
            <a:r>
              <a:rPr lang="nl-NL" sz="1600" dirty="0" smtClean="0"/>
              <a:t>– voor het creëren, opslaan en delen van datasets</a:t>
            </a:r>
          </a:p>
          <a:p>
            <a:pPr marL="271463" indent="-271463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nl-NL" sz="1600" b="1" dirty="0" smtClean="0"/>
          </a:p>
          <a:p>
            <a:pPr marL="249188" indent="-249238">
              <a:spcAft>
                <a:spcPts val="600"/>
              </a:spcAft>
              <a:buFont typeface="Wingdings" pitchFamily="2" charset="2"/>
              <a:buChar char="Ø"/>
            </a:pPr>
            <a:r>
              <a:rPr lang="nl-NL" sz="1600" b="1" dirty="0" smtClean="0"/>
              <a:t>Catalogus (CKAN) – </a:t>
            </a:r>
            <a:r>
              <a:rPr lang="nl-NL" sz="1600" dirty="0" smtClean="0"/>
              <a:t>voor het vinden van datasets</a:t>
            </a:r>
          </a:p>
          <a:p>
            <a:pPr marL="0" indent="0">
              <a:spcAft>
                <a:spcPts val="600"/>
              </a:spcAft>
              <a:buNone/>
            </a:pPr>
            <a:endParaRPr lang="nl-NL" sz="1600" dirty="0"/>
          </a:p>
          <a:p>
            <a:pPr marL="271463" indent="-271463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nl-NL" sz="1600" b="1" dirty="0" smtClean="0"/>
              <a:t>Onderliggend platform </a:t>
            </a:r>
            <a:r>
              <a:rPr lang="nl-NL" sz="1600" dirty="0" smtClean="0"/>
              <a:t>– </a:t>
            </a:r>
            <a:r>
              <a:rPr lang="nl-NL" sz="1600" dirty="0" err="1" smtClean="0"/>
              <a:t>Yoda</a:t>
            </a:r>
            <a:r>
              <a:rPr lang="nl-NL" sz="1600" dirty="0" smtClean="0"/>
              <a:t> op basis van iRODS technologie(open source) </a:t>
            </a:r>
          </a:p>
          <a:p>
            <a:pPr marL="0" indent="0">
              <a:spcAft>
                <a:spcPts val="600"/>
              </a:spcAft>
              <a:buNone/>
            </a:pPr>
            <a:endParaRPr lang="nl-NL" sz="1600" b="1" dirty="0" smtClean="0"/>
          </a:p>
          <a:p>
            <a:pPr marL="0" indent="0">
              <a:spcAft>
                <a:spcPts val="600"/>
              </a:spcAft>
              <a:buNone/>
            </a:pPr>
            <a:endParaRPr lang="nl-NL" sz="600" dirty="0"/>
          </a:p>
        </p:txBody>
      </p:sp>
    </p:spTree>
    <p:extLst>
      <p:ext uri="{BB962C8B-B14F-4D97-AF65-F5344CB8AC3E}">
        <p14:creationId xmlns:p14="http://schemas.microsoft.com/office/powerpoint/2010/main" val="114274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4008" y="1052736"/>
            <a:ext cx="7374416" cy="667529"/>
          </a:xfrm>
        </p:spPr>
        <p:txBody>
          <a:bodyPr/>
          <a:lstStyle/>
          <a:p>
            <a:r>
              <a:rPr lang="en-US" sz="2400" b="1" dirty="0" err="1" smtClean="0">
                <a:latin typeface="Verdana" charset="0"/>
                <a:ea typeface="ＭＳ Ｐゴシック" charset="-128"/>
                <a:cs typeface="ＭＳ Ｐゴシック" charset="-128"/>
              </a:rPr>
              <a:t>Waarom</a:t>
            </a:r>
            <a:r>
              <a:rPr lang="en-US" sz="2400" b="1" dirty="0" smtClean="0">
                <a:latin typeface="Verdana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2400" b="1" i="1" dirty="0" smtClean="0">
                <a:latin typeface="Verdana" charset="0"/>
                <a:ea typeface="ＭＳ Ｐゴシック" charset="-128"/>
                <a:cs typeface="ＭＳ Ｐゴシック" charset="-128"/>
              </a:rPr>
              <a:t>IOS </a:t>
            </a:r>
            <a:r>
              <a:rPr lang="en-US" sz="2400" b="1" dirty="0" smtClean="0">
                <a:latin typeface="Verdana" charset="0"/>
                <a:ea typeface="ＭＳ Ｐゴシック" charset="-128"/>
                <a:cs typeface="ＭＳ Ｐゴシック" charset="-128"/>
              </a:rPr>
              <a:t>het I-lab </a:t>
            </a:r>
            <a:r>
              <a:rPr lang="en-US" sz="2400" b="1" dirty="0" err="1" smtClean="0">
                <a:latin typeface="Verdana" charset="0"/>
                <a:ea typeface="ＭＳ Ｐゴシック" charset="-128"/>
                <a:cs typeface="ＭＳ Ｐゴシック" charset="-128"/>
              </a:rPr>
              <a:t>ontwikkelt</a:t>
            </a:r>
            <a:r>
              <a:rPr lang="en-US" sz="2400" b="1" dirty="0" smtClean="0">
                <a:latin typeface="Verdana" charset="0"/>
                <a:ea typeface="ＭＳ Ｐゴシック" charset="-128"/>
                <a:cs typeface="ＭＳ Ｐゴシック" charset="-128"/>
              </a:rPr>
              <a:t>?</a:t>
            </a:r>
            <a:endParaRPr lang="nl-NL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008" y="1700808"/>
            <a:ext cx="7662448" cy="4104456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1600" b="1" i="1" dirty="0" smtClean="0"/>
              <a:t>Institutions for Open Societies</a:t>
            </a:r>
            <a:r>
              <a:rPr lang="en-US" sz="1600" dirty="0" smtClean="0"/>
              <a:t> (IOS)</a:t>
            </a:r>
            <a:endParaRPr lang="en-US" sz="1600" dirty="0"/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 err="1"/>
              <a:t>É</a:t>
            </a:r>
            <a:r>
              <a:rPr lang="en-US" sz="1600" dirty="0" err="1" smtClean="0"/>
              <a:t>én</a:t>
            </a:r>
            <a:r>
              <a:rPr lang="en-US" sz="1600" dirty="0" smtClean="0"/>
              <a:t> van </a:t>
            </a:r>
            <a:r>
              <a:rPr lang="en-US" sz="1600" dirty="0" err="1" smtClean="0"/>
              <a:t>vier</a:t>
            </a:r>
            <a:r>
              <a:rPr lang="en-US" sz="1600" dirty="0" smtClean="0"/>
              <a:t> de </a:t>
            </a:r>
            <a:r>
              <a:rPr lang="en-US" sz="1600" dirty="0" err="1" smtClean="0"/>
              <a:t>strategische</a:t>
            </a:r>
            <a:r>
              <a:rPr lang="en-US" sz="1600" dirty="0" smtClean="0"/>
              <a:t> </a:t>
            </a:r>
            <a:r>
              <a:rPr lang="en-US" sz="1600" dirty="0" err="1" smtClean="0"/>
              <a:t>thema’s</a:t>
            </a:r>
            <a:r>
              <a:rPr lang="en-US" sz="1600" dirty="0" smtClean="0"/>
              <a:t> van de </a:t>
            </a:r>
            <a:r>
              <a:rPr lang="en-US" sz="1600" dirty="0" err="1" smtClean="0"/>
              <a:t>Universiteit</a:t>
            </a:r>
            <a:r>
              <a:rPr lang="en-US" sz="1600" dirty="0" smtClean="0"/>
              <a:t> Utrecht. </a:t>
            </a:r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 err="1" smtClean="0"/>
              <a:t>Een</a:t>
            </a:r>
            <a:r>
              <a:rPr lang="en-US" sz="1600" dirty="0" smtClean="0"/>
              <a:t> </a:t>
            </a:r>
            <a:r>
              <a:rPr lang="en-US" sz="1600" dirty="0" err="1" smtClean="0"/>
              <a:t>programma</a:t>
            </a:r>
            <a:r>
              <a:rPr lang="en-US" sz="1600" dirty="0" smtClean="0"/>
              <a:t> </a:t>
            </a:r>
            <a:r>
              <a:rPr lang="en-US" sz="1600" dirty="0" err="1" smtClean="0"/>
              <a:t>voor</a:t>
            </a:r>
            <a:r>
              <a:rPr lang="en-US" sz="1600" dirty="0" smtClean="0"/>
              <a:t> het </a:t>
            </a:r>
            <a:r>
              <a:rPr lang="en-US" sz="1600" dirty="0" err="1" smtClean="0"/>
              <a:t>stimuleren</a:t>
            </a:r>
            <a:r>
              <a:rPr lang="en-US" sz="1600" dirty="0" smtClean="0"/>
              <a:t> van </a:t>
            </a:r>
            <a:r>
              <a:rPr lang="en-US" sz="1600" dirty="0" err="1" smtClean="0"/>
              <a:t>interdisciplinair</a:t>
            </a:r>
            <a:r>
              <a:rPr lang="en-US" sz="1600" dirty="0" smtClean="0"/>
              <a:t> </a:t>
            </a:r>
            <a:r>
              <a:rPr lang="en-US" sz="1600" dirty="0" err="1" smtClean="0"/>
              <a:t>onderzoek</a:t>
            </a:r>
            <a:r>
              <a:rPr lang="en-US" sz="1600" dirty="0" smtClean="0"/>
              <a:t>. </a:t>
            </a:r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sz="1600" b="1" dirty="0" smtClean="0"/>
          </a:p>
          <a:p>
            <a:pPr lvl="1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Met </a:t>
            </a:r>
            <a:r>
              <a:rPr lang="en-US" sz="1600" b="1" dirty="0" smtClean="0"/>
              <a:t>I-lab </a:t>
            </a:r>
            <a:r>
              <a:rPr lang="en-US" sz="1600" dirty="0" err="1" smtClean="0"/>
              <a:t>ontwikkelt</a:t>
            </a:r>
            <a:r>
              <a:rPr lang="en-US" sz="1600" dirty="0" smtClean="0"/>
              <a:t> IOS </a:t>
            </a:r>
            <a:r>
              <a:rPr lang="en-US" sz="1600" dirty="0" err="1" smtClean="0"/>
              <a:t>een</a:t>
            </a:r>
            <a:r>
              <a:rPr lang="en-US" sz="1600" dirty="0" smtClean="0"/>
              <a:t> platform om </a:t>
            </a:r>
            <a:r>
              <a:rPr lang="en-US" sz="1600" dirty="0" err="1" smtClean="0"/>
              <a:t>interdisciplinaire</a:t>
            </a:r>
            <a:r>
              <a:rPr lang="en-US" sz="1600" dirty="0" smtClean="0"/>
              <a:t> </a:t>
            </a:r>
            <a:r>
              <a:rPr lang="en-US" sz="1600" dirty="0" err="1" smtClean="0"/>
              <a:t>samenwerking</a:t>
            </a:r>
            <a:r>
              <a:rPr lang="en-US" sz="1600" dirty="0" smtClean="0"/>
              <a:t> </a:t>
            </a:r>
            <a:r>
              <a:rPr lang="en-US" sz="1600" dirty="0" err="1" smtClean="0"/>
              <a:t>te</a:t>
            </a:r>
            <a:r>
              <a:rPr lang="en-US" sz="1600" dirty="0" smtClean="0"/>
              <a:t> </a:t>
            </a:r>
            <a:r>
              <a:rPr lang="en-US" sz="1600" dirty="0" err="1" smtClean="0"/>
              <a:t>stimuleren</a:t>
            </a:r>
            <a:r>
              <a:rPr lang="en-US" sz="1600" dirty="0" smtClean="0"/>
              <a:t> </a:t>
            </a:r>
            <a:r>
              <a:rPr lang="en-US" sz="1600" dirty="0" err="1" smtClean="0"/>
              <a:t>en</a:t>
            </a:r>
            <a:r>
              <a:rPr lang="en-US" sz="1600" dirty="0" smtClean="0"/>
              <a:t> </a:t>
            </a:r>
            <a:r>
              <a:rPr lang="en-US" sz="1600" dirty="0" err="1" smtClean="0"/>
              <a:t>te</a:t>
            </a:r>
            <a:r>
              <a:rPr lang="en-US" sz="1600" dirty="0" smtClean="0"/>
              <a:t> </a:t>
            </a:r>
            <a:r>
              <a:rPr lang="en-US" sz="1600" dirty="0" err="1" smtClean="0"/>
              <a:t>faciliteren</a:t>
            </a:r>
            <a:r>
              <a:rPr lang="en-US" sz="1600" dirty="0" smtClean="0"/>
              <a:t> met </a:t>
            </a:r>
            <a:r>
              <a:rPr lang="en-US" sz="1600" dirty="0" err="1" smtClean="0"/>
              <a:t>bestaande</a:t>
            </a:r>
            <a:r>
              <a:rPr lang="en-US" sz="1600" dirty="0" smtClean="0"/>
              <a:t> </a:t>
            </a:r>
            <a:r>
              <a:rPr lang="en-US" sz="1600" dirty="0" err="1" smtClean="0"/>
              <a:t>en</a:t>
            </a:r>
            <a:r>
              <a:rPr lang="en-US" sz="1600" dirty="0" smtClean="0"/>
              <a:t> </a:t>
            </a:r>
            <a:r>
              <a:rPr lang="en-US" sz="1600" dirty="0" err="1" smtClean="0"/>
              <a:t>nieuwe</a:t>
            </a:r>
            <a:r>
              <a:rPr lang="en-US" sz="1600" dirty="0" smtClean="0"/>
              <a:t> datasets:</a:t>
            </a:r>
          </a:p>
          <a:p>
            <a:pPr lvl="2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1600" dirty="0" err="1" smtClean="0"/>
              <a:t>Voor</a:t>
            </a:r>
            <a:r>
              <a:rPr lang="en-US" sz="1600" dirty="0" smtClean="0"/>
              <a:t> het </a:t>
            </a:r>
            <a:r>
              <a:rPr lang="en-US" sz="1600" dirty="0" err="1" smtClean="0"/>
              <a:t>vinden</a:t>
            </a:r>
            <a:r>
              <a:rPr lang="en-US" sz="1600" dirty="0" smtClean="0"/>
              <a:t> van </a:t>
            </a:r>
            <a:r>
              <a:rPr lang="en-US" sz="1600" dirty="0" err="1"/>
              <a:t>n</a:t>
            </a:r>
            <a:r>
              <a:rPr lang="en-US" sz="1600" dirty="0" err="1" smtClean="0"/>
              <a:t>ieuwe</a:t>
            </a:r>
            <a:r>
              <a:rPr lang="en-US" sz="1600" dirty="0" smtClean="0"/>
              <a:t> </a:t>
            </a:r>
            <a:r>
              <a:rPr lang="en-US" sz="1600" dirty="0" err="1" smtClean="0"/>
              <a:t>antwoorden</a:t>
            </a:r>
            <a:r>
              <a:rPr lang="en-US" sz="1600" dirty="0" smtClean="0"/>
              <a:t> op </a:t>
            </a:r>
            <a:r>
              <a:rPr lang="en-US" sz="1600" dirty="0" err="1" smtClean="0"/>
              <a:t>bestaande</a:t>
            </a:r>
            <a:r>
              <a:rPr lang="en-US" sz="1600" dirty="0" smtClean="0"/>
              <a:t> </a:t>
            </a:r>
            <a:r>
              <a:rPr lang="en-US" sz="1600" dirty="0" err="1" smtClean="0"/>
              <a:t>onderzoeksvragen</a:t>
            </a:r>
            <a:r>
              <a:rPr lang="en-US" sz="1600" dirty="0" smtClean="0"/>
              <a:t>.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600" dirty="0" smtClean="0"/>
              <a:t>Het </a:t>
            </a:r>
            <a:r>
              <a:rPr lang="en-US" sz="1600" dirty="0" err="1" smtClean="0"/>
              <a:t>ontwikkelen</a:t>
            </a:r>
            <a:r>
              <a:rPr lang="en-US" sz="1600" dirty="0" smtClean="0"/>
              <a:t> van </a:t>
            </a:r>
            <a:r>
              <a:rPr lang="en-US" sz="1600" dirty="0" err="1" smtClean="0"/>
              <a:t>nieuwe</a:t>
            </a:r>
            <a:r>
              <a:rPr lang="en-US" sz="1600" dirty="0" smtClean="0"/>
              <a:t> </a:t>
            </a:r>
            <a:r>
              <a:rPr lang="en-US" sz="1600" dirty="0" err="1" smtClean="0"/>
              <a:t>interdisciplinare</a:t>
            </a:r>
            <a:r>
              <a:rPr lang="en-US" sz="1600" dirty="0" smtClean="0"/>
              <a:t> </a:t>
            </a:r>
            <a:r>
              <a:rPr lang="en-US" sz="1600" dirty="0" err="1" smtClean="0"/>
              <a:t>onderzoeksvragen</a:t>
            </a:r>
            <a:r>
              <a:rPr lang="en-US" sz="1600" dirty="0" smtClean="0"/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nl-NL" sz="1600" dirty="0" smtClean="0"/>
          </a:p>
          <a:p>
            <a:pPr marL="0" indent="0">
              <a:buNone/>
            </a:pPr>
            <a:endParaRPr lang="nl-NL" sz="1600" dirty="0" smtClean="0"/>
          </a:p>
        </p:txBody>
      </p:sp>
    </p:spTree>
    <p:extLst>
      <p:ext uri="{BB962C8B-B14F-4D97-AF65-F5344CB8AC3E}">
        <p14:creationId xmlns:p14="http://schemas.microsoft.com/office/powerpoint/2010/main" val="303668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4008" y="908720"/>
            <a:ext cx="7590440" cy="667529"/>
          </a:xfrm>
        </p:spPr>
        <p:txBody>
          <a:bodyPr/>
          <a:lstStyle/>
          <a:p>
            <a:r>
              <a:rPr lang="en-US" sz="2400" dirty="0" smtClean="0">
                <a:latin typeface="Verdana" charset="0"/>
                <a:ea typeface="ＭＳ Ｐゴシック" charset="-128"/>
                <a:cs typeface="ＭＳ Ｐゴシック" charset="-128"/>
              </a:rPr>
              <a:t/>
            </a:r>
            <a:br>
              <a:rPr lang="en-US" sz="2400" dirty="0" smtClean="0">
                <a:latin typeface="Verdana" charset="0"/>
                <a:ea typeface="ＭＳ Ｐゴシック" charset="-128"/>
                <a:cs typeface="ＭＳ Ｐゴシック" charset="-128"/>
              </a:rPr>
            </a:br>
            <a:r>
              <a:rPr lang="en-US" sz="2400" b="1" dirty="0" smtClean="0">
                <a:latin typeface="Verdana" charset="0"/>
                <a:ea typeface="ＭＳ Ｐゴシック" charset="-128"/>
                <a:cs typeface="ＭＳ Ｐゴシック" charset="-128"/>
              </a:rPr>
              <a:t>I-Lab wat </a:t>
            </a:r>
            <a:r>
              <a:rPr lang="en-US" sz="2400" b="1" dirty="0" err="1" smtClean="0">
                <a:latin typeface="Verdana" charset="0"/>
                <a:ea typeface="ＭＳ Ｐゴシック" charset="-128"/>
                <a:cs typeface="ＭＳ Ｐゴシック" charset="-128"/>
              </a:rPr>
              <a:t>levert</a:t>
            </a:r>
            <a:r>
              <a:rPr lang="en-US" sz="2400" b="1" dirty="0" smtClean="0">
                <a:latin typeface="Verdana" charset="0"/>
                <a:ea typeface="ＭＳ Ｐゴシック" charset="-128"/>
                <a:cs typeface="ＭＳ Ｐゴシック" charset="-128"/>
              </a:rPr>
              <a:t> het de </a:t>
            </a:r>
            <a:r>
              <a:rPr lang="en-US" sz="2400" b="1" dirty="0" err="1" smtClean="0">
                <a:latin typeface="Verdana" charset="0"/>
                <a:ea typeface="ＭＳ Ｐゴシック" charset="-128"/>
                <a:cs typeface="ＭＳ Ｐゴシック" charset="-128"/>
              </a:rPr>
              <a:t>onderzoeker</a:t>
            </a:r>
            <a:r>
              <a:rPr lang="en-US" sz="2400" b="1" dirty="0" smtClean="0">
                <a:latin typeface="Verdana" charset="0"/>
                <a:ea typeface="ＭＳ Ｐゴシック" charset="-128"/>
                <a:cs typeface="ＭＳ Ｐゴシック" charset="-128"/>
              </a:rPr>
              <a:t> op?</a:t>
            </a:r>
            <a:endParaRPr lang="nl-NL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008" y="1844824"/>
            <a:ext cx="7374416" cy="4464496"/>
          </a:xfrm>
        </p:spPr>
        <p:txBody>
          <a:bodyPr/>
          <a:lstStyle/>
          <a:p>
            <a:pPr marL="269875" indent="-269875">
              <a:buFont typeface="Wingdings" pitchFamily="2" charset="2"/>
              <a:buChar char="Ø"/>
            </a:pPr>
            <a:r>
              <a:rPr lang="en-US" sz="1600" b="1" dirty="0" err="1" smtClean="0"/>
              <a:t>Automatisch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voldoen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eisen</a:t>
            </a:r>
            <a:r>
              <a:rPr lang="en-US" sz="1600" b="1" dirty="0" smtClean="0"/>
              <a:t>, regels </a:t>
            </a:r>
            <a:r>
              <a:rPr lang="en-US" sz="1600" b="1" dirty="0" err="1" smtClean="0"/>
              <a:t>en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reglementen</a:t>
            </a:r>
            <a:r>
              <a:rPr lang="en-US" sz="1600" b="1" dirty="0" smtClean="0"/>
              <a:t> van  </a:t>
            </a:r>
            <a:r>
              <a:rPr lang="en-US" sz="1600" b="1" dirty="0" err="1" smtClean="0"/>
              <a:t>relevante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partijen</a:t>
            </a:r>
            <a:r>
              <a:rPr lang="en-US" sz="1600" b="1" dirty="0" smtClean="0"/>
              <a:t> m.b.t.  </a:t>
            </a:r>
            <a:r>
              <a:rPr lang="en-US" sz="1600" b="1" dirty="0" err="1" smtClean="0"/>
              <a:t>Datamanagement</a:t>
            </a: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smtClean="0"/>
              <a:t>     - </a:t>
            </a:r>
            <a:r>
              <a:rPr lang="en-US" sz="1600" dirty="0" err="1" smtClean="0"/>
              <a:t>veilige</a:t>
            </a:r>
            <a:r>
              <a:rPr lang="en-US" sz="1600" dirty="0" smtClean="0"/>
              <a:t> </a:t>
            </a:r>
            <a:r>
              <a:rPr lang="en-US" sz="1600" dirty="0" err="1" smtClean="0"/>
              <a:t>opslag</a:t>
            </a:r>
            <a:r>
              <a:rPr lang="en-US" sz="1600" dirty="0" smtClean="0"/>
              <a:t> op YODA platform.</a:t>
            </a:r>
          </a:p>
          <a:p>
            <a:pPr marL="0" indent="0">
              <a:buNone/>
            </a:pPr>
            <a:r>
              <a:rPr lang="en-US" sz="1600" dirty="0" smtClean="0"/>
              <a:t>    </a:t>
            </a:r>
            <a:endParaRPr lang="en-US" sz="1600" b="1" dirty="0" smtClean="0"/>
          </a:p>
          <a:p>
            <a:pPr marL="269875" indent="-269875">
              <a:buFont typeface="Wingdings" pitchFamily="2" charset="2"/>
              <a:buChar char="Ø"/>
            </a:pPr>
            <a:r>
              <a:rPr lang="en-US" sz="1600" b="1" dirty="0" err="1" smtClean="0"/>
              <a:t>Centraal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eenvoudige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en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veilige</a:t>
            </a:r>
            <a:r>
              <a:rPr lang="en-US" sz="1600" b="1" dirty="0" smtClean="0"/>
              <a:t> (</a:t>
            </a:r>
            <a:r>
              <a:rPr lang="en-US" sz="1600" b="1" dirty="0" err="1" smtClean="0"/>
              <a:t>Archief</a:t>
            </a:r>
            <a:r>
              <a:rPr lang="en-US" sz="1600" b="1" dirty="0" smtClean="0"/>
              <a:t>) </a:t>
            </a:r>
            <a:r>
              <a:rPr lang="en-US" sz="1600" b="1" dirty="0" err="1" smtClean="0"/>
              <a:t>opslag</a:t>
            </a:r>
            <a:endParaRPr lang="en-US" sz="1600" dirty="0">
              <a:solidFill>
                <a:prstClr val="black"/>
              </a:solidFill>
              <a:ea typeface="Verdana" charset="0"/>
            </a:endParaRPr>
          </a:p>
          <a:p>
            <a:pPr marL="720725" lvl="1" indent="-271463">
              <a:spcAft>
                <a:spcPts val="600"/>
              </a:spcAft>
            </a:pP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Werkt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als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Cloud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opslag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–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toegang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tot data via elk device.</a:t>
            </a:r>
          </a:p>
          <a:p>
            <a:pPr marL="720725" lvl="1" indent="-271463">
              <a:spcAft>
                <a:spcPts val="600"/>
              </a:spcAft>
            </a:pP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Toegang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geven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aan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anderen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tot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eigen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/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groepsdata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,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en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in control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kunnen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blijven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.</a:t>
            </a:r>
          </a:p>
          <a:p>
            <a:pPr marL="720725" lvl="1" indent="-271463">
              <a:spcAft>
                <a:spcPts val="600"/>
              </a:spcAft>
            </a:pP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Met de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onderzoeksgroep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in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een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eigen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,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gedeelde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omgeving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kunnen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werken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.  </a:t>
            </a:r>
          </a:p>
          <a:p>
            <a:pPr marL="449262" lvl="1" indent="0">
              <a:spcAft>
                <a:spcPts val="600"/>
              </a:spcAft>
              <a:buNone/>
            </a:pPr>
            <a:endParaRPr lang="en-US" sz="1400" dirty="0" smtClean="0">
              <a:solidFill>
                <a:prstClr val="black"/>
              </a:solidFill>
              <a:ea typeface="Verdana" charset="0"/>
            </a:endParaRPr>
          </a:p>
          <a:p>
            <a:pPr marL="249188" indent="-249238">
              <a:buFont typeface="Wingdings" pitchFamily="2" charset="2"/>
              <a:buChar char="Ø"/>
            </a:pPr>
            <a:r>
              <a:rPr lang="en-US" sz="1600" b="1" dirty="0" err="1" smtClean="0"/>
              <a:t>Disseminatie</a:t>
            </a:r>
            <a:r>
              <a:rPr lang="en-US" sz="1600" b="1" dirty="0" smtClean="0"/>
              <a:t> van </a:t>
            </a:r>
            <a:r>
              <a:rPr lang="en-US" sz="1600" b="1" dirty="0"/>
              <a:t>d</a:t>
            </a:r>
            <a:r>
              <a:rPr lang="en-US" sz="1600" b="1" dirty="0" smtClean="0"/>
              <a:t>atasets</a:t>
            </a:r>
          </a:p>
          <a:p>
            <a:pPr marL="742950" lvl="1" indent="-285750" eaLnBrk="0" fontAlgn="base" hangingPunct="0">
              <a:lnSpc>
                <a:spcPct val="100000"/>
              </a:lnSpc>
              <a:spcAft>
                <a:spcPts val="600"/>
              </a:spcAft>
              <a:buFont typeface="Arial" charset="0"/>
              <a:buChar char="–"/>
            </a:pP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Goed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gevonden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kunnen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worden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.</a:t>
            </a:r>
          </a:p>
          <a:p>
            <a:pPr marL="742950" lvl="1" indent="-285750" eaLnBrk="0" fontAlgn="base" hangingPunct="0">
              <a:lnSpc>
                <a:spcPct val="100000"/>
              </a:lnSpc>
              <a:spcAft>
                <a:spcPts val="600"/>
              </a:spcAft>
              <a:buFont typeface="Arial" charset="0"/>
              <a:buChar char="–"/>
            </a:pP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Dataset </a:t>
            </a:r>
            <a:r>
              <a:rPr lang="en-US" sz="1600" dirty="0" err="1" smtClean="0">
                <a:solidFill>
                  <a:prstClr val="black"/>
                </a:solidFill>
                <a:ea typeface="Verdana" charset="0"/>
              </a:rPr>
              <a:t>beschreven</a:t>
            </a:r>
            <a:r>
              <a:rPr lang="en-US" sz="1600" dirty="0" smtClean="0">
                <a:solidFill>
                  <a:prstClr val="black"/>
                </a:solidFill>
                <a:ea typeface="Verdana" charset="0"/>
              </a:rPr>
              <a:t> via metadata.</a:t>
            </a:r>
          </a:p>
          <a:p>
            <a:pPr marL="357188" lvl="1" indent="-249238">
              <a:buNone/>
            </a:pPr>
            <a:endParaRPr lang="nl-NL" sz="1600" dirty="0" smtClean="0"/>
          </a:p>
          <a:p>
            <a:pPr lvl="1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45625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4008" y="1052736"/>
            <a:ext cx="7518432" cy="864096"/>
          </a:xfrm>
        </p:spPr>
        <p:txBody>
          <a:bodyPr/>
          <a:lstStyle/>
          <a:p>
            <a:r>
              <a:rPr lang="en-US" sz="2400" b="1" dirty="0" smtClean="0">
                <a:latin typeface="Verdana" charset="0"/>
                <a:ea typeface="ＭＳ Ｐゴシック" charset="-128"/>
                <a:cs typeface="ＭＳ Ｐゴシック" charset="-128"/>
              </a:rPr>
              <a:t>I-lab wat </a:t>
            </a:r>
            <a:r>
              <a:rPr lang="en-US" sz="2400" b="1" dirty="0" err="1" smtClean="0">
                <a:latin typeface="Verdana" charset="0"/>
                <a:ea typeface="ＭＳ Ｐゴシック" charset="-128"/>
                <a:cs typeface="ＭＳ Ｐゴシック" charset="-128"/>
              </a:rPr>
              <a:t>levert</a:t>
            </a:r>
            <a:r>
              <a:rPr lang="en-US" sz="2400" b="1" dirty="0" smtClean="0">
                <a:latin typeface="Verdana" charset="0"/>
                <a:ea typeface="ＭＳ Ｐゴシック" charset="-128"/>
                <a:cs typeface="ＭＳ Ｐゴシック" charset="-128"/>
              </a:rPr>
              <a:t> het de </a:t>
            </a:r>
            <a:r>
              <a:rPr lang="en-US" sz="2400" b="1" dirty="0" err="1" smtClean="0">
                <a:latin typeface="Verdana" charset="0"/>
                <a:ea typeface="ＭＳ Ｐゴシック" charset="-128"/>
                <a:cs typeface="ＭＳ Ｐゴシック" charset="-128"/>
              </a:rPr>
              <a:t>Universiteit</a:t>
            </a:r>
            <a:r>
              <a:rPr lang="en-US" sz="2400" b="1" dirty="0" smtClean="0">
                <a:latin typeface="Verdana" charset="0"/>
                <a:ea typeface="ＭＳ Ｐゴシック" charset="-128"/>
                <a:cs typeface="ＭＳ Ｐゴシック" charset="-128"/>
              </a:rPr>
              <a:t> op?</a:t>
            </a:r>
            <a:endParaRPr lang="nl-NL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008" y="1916832"/>
            <a:ext cx="7374416" cy="4320480"/>
          </a:xfrm>
        </p:spPr>
        <p:txBody>
          <a:bodyPr/>
          <a:lstStyle/>
          <a:p>
            <a:pPr marL="269875" indent="-269875">
              <a:buNone/>
            </a:pPr>
            <a:r>
              <a:rPr lang="en-US" sz="1600" b="1" i="1" dirty="0" smtClean="0"/>
              <a:t>Met I-lab </a:t>
            </a:r>
            <a:r>
              <a:rPr lang="en-US" sz="1600" b="1" i="1" dirty="0" err="1" smtClean="0"/>
              <a:t>creërt</a:t>
            </a:r>
            <a:r>
              <a:rPr lang="en-US" sz="1600" b="1" i="1" dirty="0" smtClean="0"/>
              <a:t> de </a:t>
            </a:r>
            <a:r>
              <a:rPr lang="en-US" sz="1600" b="1" i="1" dirty="0" err="1" smtClean="0"/>
              <a:t>condities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voor</a:t>
            </a:r>
            <a:endParaRPr lang="en-US" sz="1600" b="1" i="1" dirty="0" smtClean="0"/>
          </a:p>
          <a:p>
            <a:pPr marL="269875" indent="-269875">
              <a:buNone/>
            </a:pPr>
            <a:r>
              <a:rPr lang="en-US" sz="1600" i="1" dirty="0" smtClean="0"/>
              <a:t> </a:t>
            </a:r>
            <a:endParaRPr lang="en-US" sz="1600" b="1" dirty="0" smtClean="0"/>
          </a:p>
          <a:p>
            <a:pPr marL="269875" indent="-269875">
              <a:buFont typeface="Wingdings" pitchFamily="2" charset="2"/>
              <a:buChar char="Ø"/>
            </a:pPr>
            <a:r>
              <a:rPr lang="en-US" sz="1600" dirty="0" err="1" smtClean="0"/>
              <a:t>Academische</a:t>
            </a:r>
            <a:r>
              <a:rPr lang="en-US" sz="1600" dirty="0" smtClean="0"/>
              <a:t> </a:t>
            </a:r>
            <a:r>
              <a:rPr lang="en-US" sz="1600" dirty="0" err="1"/>
              <a:t>i</a:t>
            </a:r>
            <a:r>
              <a:rPr lang="en-US" sz="1600" dirty="0" err="1" smtClean="0"/>
              <a:t>ntegriteit</a:t>
            </a:r>
            <a:endParaRPr lang="en-US" sz="1600" dirty="0" smtClean="0"/>
          </a:p>
          <a:p>
            <a:pPr marL="269875" indent="-269875">
              <a:buFont typeface="Wingdings" pitchFamily="2" charset="2"/>
              <a:buChar char="Ø"/>
            </a:pPr>
            <a:endParaRPr lang="en-US" sz="1600" dirty="0" smtClean="0"/>
          </a:p>
          <a:p>
            <a:pPr marL="269875" indent="-269875">
              <a:buFont typeface="Wingdings" pitchFamily="2" charset="2"/>
              <a:buChar char="Ø"/>
            </a:pPr>
            <a:r>
              <a:rPr lang="en-US" sz="1600" dirty="0" err="1" smtClean="0"/>
              <a:t>Voldoen</a:t>
            </a:r>
            <a:r>
              <a:rPr lang="en-US" sz="1600" dirty="0" smtClean="0"/>
              <a:t> </a:t>
            </a:r>
            <a:r>
              <a:rPr lang="en-US" sz="1600" dirty="0" err="1" smtClean="0"/>
              <a:t>aan</a:t>
            </a:r>
            <a:r>
              <a:rPr lang="en-US" sz="1600" dirty="0" smtClean="0"/>
              <a:t> de </a:t>
            </a:r>
            <a:r>
              <a:rPr lang="en-US" sz="1600" dirty="0" err="1" smtClean="0"/>
              <a:t>vraag</a:t>
            </a:r>
            <a:r>
              <a:rPr lang="en-US" sz="1600" dirty="0" smtClean="0"/>
              <a:t>, regels </a:t>
            </a:r>
            <a:r>
              <a:rPr lang="en-US" sz="1600" dirty="0" err="1" smtClean="0"/>
              <a:t>en</a:t>
            </a:r>
            <a:r>
              <a:rPr lang="en-US" sz="1600" dirty="0" smtClean="0"/>
              <a:t> </a:t>
            </a:r>
            <a:r>
              <a:rPr lang="en-US" sz="1600" dirty="0" err="1" smtClean="0"/>
              <a:t>reglementen</a:t>
            </a:r>
            <a:r>
              <a:rPr lang="en-US" sz="1600" dirty="0" smtClean="0"/>
              <a:t> van </a:t>
            </a:r>
            <a:r>
              <a:rPr lang="en-US" sz="1600" dirty="0" err="1" smtClean="0"/>
              <a:t>belangrijke</a:t>
            </a:r>
            <a:r>
              <a:rPr lang="en-US" sz="1600" dirty="0" smtClean="0"/>
              <a:t> </a:t>
            </a:r>
            <a:r>
              <a:rPr lang="en-US" sz="1600" dirty="0" err="1" smtClean="0"/>
              <a:t>partijen</a:t>
            </a:r>
            <a:r>
              <a:rPr lang="en-US" sz="1600" dirty="0" smtClean="0"/>
              <a:t> m.b.t. </a:t>
            </a:r>
            <a:r>
              <a:rPr lang="en-US" sz="1600" dirty="0" err="1" smtClean="0"/>
              <a:t>datamanagement</a:t>
            </a:r>
            <a:r>
              <a:rPr lang="en-US" sz="1600" dirty="0" smtClean="0"/>
              <a:t> (NWO, H2020, VSNU)</a:t>
            </a:r>
          </a:p>
          <a:p>
            <a:pPr marL="269875" indent="-269875">
              <a:buFont typeface="Wingdings" pitchFamily="2" charset="2"/>
              <a:buChar char="Ø"/>
            </a:pPr>
            <a:endParaRPr lang="en-US" sz="1600" dirty="0" smtClean="0"/>
          </a:p>
          <a:p>
            <a:pPr marL="269875" indent="-269875">
              <a:buFont typeface="Wingdings" pitchFamily="2" charset="2"/>
              <a:buChar char="Ø"/>
            </a:pPr>
            <a:r>
              <a:rPr lang="en-US" sz="1600" dirty="0" err="1" smtClean="0"/>
              <a:t>Zichtbaarheid</a:t>
            </a:r>
            <a:r>
              <a:rPr lang="en-US" sz="1600" dirty="0" smtClean="0"/>
              <a:t>, het in de </a:t>
            </a:r>
            <a:r>
              <a:rPr lang="en-US" sz="1600" dirty="0" err="1" smtClean="0"/>
              <a:t>etalage</a:t>
            </a:r>
            <a:r>
              <a:rPr lang="en-US" sz="1600" dirty="0" smtClean="0"/>
              <a:t> </a:t>
            </a:r>
            <a:r>
              <a:rPr lang="en-US" sz="1600" dirty="0" err="1" smtClean="0"/>
              <a:t>kunnen</a:t>
            </a:r>
            <a:r>
              <a:rPr lang="en-US" sz="1600" dirty="0" smtClean="0"/>
              <a:t> </a:t>
            </a:r>
            <a:r>
              <a:rPr lang="en-US" sz="1600" dirty="0" err="1" smtClean="0"/>
              <a:t>zetten</a:t>
            </a:r>
            <a:r>
              <a:rPr lang="en-US" sz="1600" dirty="0" smtClean="0"/>
              <a:t> </a:t>
            </a:r>
            <a:r>
              <a:rPr lang="en-US" sz="1600" dirty="0" err="1" smtClean="0"/>
              <a:t>onderzoeksresultaten</a:t>
            </a:r>
            <a:r>
              <a:rPr lang="en-US" sz="1600" dirty="0" smtClean="0"/>
              <a:t> </a:t>
            </a:r>
          </a:p>
          <a:p>
            <a:pPr marL="269875" indent="-269875">
              <a:buFont typeface="Wingdings" pitchFamily="2" charset="2"/>
              <a:buChar char="Ø"/>
            </a:pPr>
            <a:endParaRPr lang="en-US" sz="1600" dirty="0" smtClean="0"/>
          </a:p>
          <a:p>
            <a:pPr marL="269875" indent="-269875">
              <a:buFont typeface="Wingdings" pitchFamily="2" charset="2"/>
              <a:buChar char="Ø"/>
            </a:pPr>
            <a:r>
              <a:rPr lang="en-US" sz="1600" dirty="0" err="1" smtClean="0"/>
              <a:t>Hergebruik</a:t>
            </a:r>
            <a:r>
              <a:rPr lang="en-US" sz="1600" dirty="0" smtClean="0"/>
              <a:t> van data</a:t>
            </a:r>
          </a:p>
          <a:p>
            <a:pPr marL="269875" indent="-269875">
              <a:buFont typeface="Wingdings" pitchFamily="2" charset="2"/>
              <a:buChar char="Ø"/>
            </a:pPr>
            <a:endParaRPr lang="en-US" sz="1600" dirty="0" smtClean="0"/>
          </a:p>
          <a:p>
            <a:pPr marL="269875" indent="-269875">
              <a:buFont typeface="Wingdings" pitchFamily="2" charset="2"/>
              <a:buChar char="Ø"/>
            </a:pPr>
            <a:r>
              <a:rPr lang="en-US" sz="1600" dirty="0" err="1" smtClean="0"/>
              <a:t>Interdisciplinair</a:t>
            </a:r>
            <a:r>
              <a:rPr lang="en-US" sz="1600" dirty="0" smtClean="0"/>
              <a:t> </a:t>
            </a:r>
            <a:r>
              <a:rPr lang="en-US" sz="1600" dirty="0" err="1" smtClean="0"/>
              <a:t>onderzoek</a:t>
            </a:r>
            <a:endParaRPr lang="en-US" sz="1600" dirty="0" smtClean="0"/>
          </a:p>
          <a:p>
            <a:pPr marL="269875" indent="-269875">
              <a:buFont typeface="Wingdings" pitchFamily="2" charset="2"/>
              <a:buChar char="Ø"/>
            </a:pPr>
            <a:endParaRPr lang="en-US" sz="1600" dirty="0" smtClean="0"/>
          </a:p>
          <a:p>
            <a:pPr marL="269875" indent="-269875">
              <a:buFont typeface="Wingdings" pitchFamily="2" charset="2"/>
              <a:buChar char="Ø"/>
            </a:pPr>
            <a:r>
              <a:rPr lang="en-US" sz="1600" dirty="0" err="1" smtClean="0"/>
              <a:t>Ondersteuning</a:t>
            </a:r>
            <a:r>
              <a:rPr lang="en-US" sz="1600" dirty="0" smtClean="0"/>
              <a:t> </a:t>
            </a:r>
            <a:r>
              <a:rPr lang="en-US" sz="1600" dirty="0" err="1" smtClean="0"/>
              <a:t>aan</a:t>
            </a:r>
            <a:r>
              <a:rPr lang="en-US" sz="1600" dirty="0" smtClean="0"/>
              <a:t> de </a:t>
            </a:r>
            <a:r>
              <a:rPr lang="en-US" sz="1600" dirty="0" err="1" smtClean="0"/>
              <a:t>onderzoeker</a:t>
            </a:r>
            <a:endParaRPr lang="en-US" sz="1600" dirty="0" smtClean="0"/>
          </a:p>
          <a:p>
            <a:pPr marL="357188" lvl="1" indent="-249238">
              <a:buNone/>
            </a:pPr>
            <a:endParaRPr lang="nl-NL" sz="1600" dirty="0" smtClean="0"/>
          </a:p>
          <a:p>
            <a:pPr lvl="1"/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45625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4008" y="1124744"/>
            <a:ext cx="6370841" cy="739537"/>
          </a:xfrm>
        </p:spPr>
        <p:txBody>
          <a:bodyPr/>
          <a:lstStyle/>
          <a:p>
            <a:r>
              <a:rPr lang="nl-NL" b="1" dirty="0" smtClean="0"/>
              <a:t>Rol Datamanager I-Lab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14007" y="1628800"/>
            <a:ext cx="7590441" cy="403244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De </a:t>
            </a:r>
            <a:r>
              <a:rPr lang="nl-NL" dirty="0"/>
              <a:t>datamanager is de schakel tussen enerzijds de onderzoekers van Instituties die de </a:t>
            </a:r>
            <a:r>
              <a:rPr lang="nl-NL" dirty="0" err="1"/>
              <a:t>onderzoeksdata</a:t>
            </a:r>
            <a:r>
              <a:rPr lang="nl-NL" dirty="0"/>
              <a:t> creëren en anderzijds de </a:t>
            </a:r>
            <a:r>
              <a:rPr lang="nl-NL" dirty="0" smtClean="0"/>
              <a:t>ICT-specialisten  en datastewards.</a:t>
            </a:r>
            <a:endParaRPr lang="nl-NL" dirty="0"/>
          </a:p>
          <a:p>
            <a:pPr marL="0" indent="0">
              <a:buNone/>
            </a:pPr>
            <a:endParaRPr lang="nl-NL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b="1" dirty="0"/>
              <a:t>V</a:t>
            </a:r>
            <a:r>
              <a:rPr lang="nl-NL" b="1" dirty="0" smtClean="0"/>
              <a:t>oor IOS onderzoekers</a:t>
            </a:r>
          </a:p>
          <a:p>
            <a:r>
              <a:rPr lang="nl-NL" dirty="0" smtClean="0"/>
              <a:t>Ondersteunen bij keuze metadatering van interdisciplinair onderzoek</a:t>
            </a:r>
          </a:p>
          <a:p>
            <a:r>
              <a:rPr lang="nl-NL" dirty="0" smtClean="0"/>
              <a:t>Ondersteunen bij gebruik/keuzes tools </a:t>
            </a:r>
            <a:r>
              <a:rPr lang="nl-NL" dirty="0" err="1" smtClean="0"/>
              <a:t>bjv</a:t>
            </a:r>
            <a:r>
              <a:rPr lang="nl-NL" dirty="0" smtClean="0"/>
              <a:t>. </a:t>
            </a:r>
            <a:r>
              <a:rPr lang="nl-NL" dirty="0" err="1" smtClean="0"/>
              <a:t>Textmining</a:t>
            </a:r>
            <a:r>
              <a:rPr lang="nl-NL" dirty="0" smtClean="0"/>
              <a:t> R, </a:t>
            </a:r>
            <a:r>
              <a:rPr lang="nl-NL" dirty="0" err="1" smtClean="0"/>
              <a:t>Matlab</a:t>
            </a:r>
            <a:r>
              <a:rPr lang="nl-NL" dirty="0" smtClean="0"/>
              <a:t> etc.</a:t>
            </a:r>
          </a:p>
          <a:p>
            <a:endParaRPr lang="nl-NL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b="1" dirty="0"/>
              <a:t>B</a:t>
            </a:r>
            <a:r>
              <a:rPr lang="nl-NL" b="1" dirty="0" smtClean="0"/>
              <a:t>ij ontwikkeling I-lab</a:t>
            </a:r>
            <a:endParaRPr lang="nl-NL" dirty="0" smtClean="0"/>
          </a:p>
          <a:p>
            <a:r>
              <a:rPr lang="nl-NL" dirty="0" smtClean="0"/>
              <a:t>Ophalen requirements bij onderzoekers en inbrengen in het scrumteam</a:t>
            </a:r>
          </a:p>
          <a:p>
            <a:r>
              <a:rPr lang="nl-NL" dirty="0" smtClean="0"/>
              <a:t>Continue afstemming  met onderzoekers bij gebruik/testen </a:t>
            </a:r>
          </a:p>
          <a:p>
            <a:r>
              <a:rPr lang="nl-NL" dirty="0" smtClean="0"/>
              <a:t>Schrijven (korte handleiding + helpteksten</a:t>
            </a:r>
          </a:p>
          <a:p>
            <a:r>
              <a:rPr lang="nl-NL" dirty="0" smtClean="0"/>
              <a:t>Zo nodig onderzoekers wegwijs maken in het I-lab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50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60211_Format IOS pres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160211_Format IOS preso</Template>
  <TotalTime>2858</TotalTime>
  <Words>680</Words>
  <Application>Microsoft Office PowerPoint</Application>
  <PresentationFormat>Diavoorstelling (4:3)</PresentationFormat>
  <Paragraphs>163</Paragraphs>
  <Slides>14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0" baseType="lpstr">
      <vt:lpstr>ＭＳ Ｐゴシック</vt:lpstr>
      <vt:lpstr>Arial</vt:lpstr>
      <vt:lpstr>Calibri</vt:lpstr>
      <vt:lpstr>Verdana</vt:lpstr>
      <vt:lpstr>Wingdings</vt:lpstr>
      <vt:lpstr>160211_Format IOS preso</vt:lpstr>
      <vt:lpstr>I-lab</vt:lpstr>
      <vt:lpstr>Voorstellen</vt:lpstr>
      <vt:lpstr>Inhoud</vt:lpstr>
      <vt:lpstr>Universiteit Utrecht – Cijfers en feiten</vt:lpstr>
      <vt:lpstr>Wat is I-lab?</vt:lpstr>
      <vt:lpstr>Waarom IOS het I-lab ontwikkelt?</vt:lpstr>
      <vt:lpstr> I-Lab wat levert het de onderzoeker op?</vt:lpstr>
      <vt:lpstr>I-lab wat levert het de Universiteit op?</vt:lpstr>
      <vt:lpstr>Rol Datamanager I-Lab  </vt:lpstr>
      <vt:lpstr>Welke uitdagingen kent I-lab</vt:lpstr>
      <vt:lpstr>I-lab pilot interdisciplinair gebruik van data   </vt:lpstr>
      <vt:lpstr>Hoe ver zijn we met I-lab?</vt:lpstr>
      <vt:lpstr>I-lab in nauwe samenwerking met</vt:lpstr>
      <vt:lpstr>Contactgegevens </vt:lpstr>
    </vt:vector>
  </TitlesOfParts>
  <Company>Utrecht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I-Lab</dc:title>
  <dc:creator>Monic Hodes</dc:creator>
  <cp:keywords>Gebruikersbijeenkomst Data.overheid.nl</cp:keywords>
  <cp:lastModifiedBy>Monic Hodes</cp:lastModifiedBy>
  <cp:revision>146</cp:revision>
  <cp:lastPrinted>2017-06-30T05:08:34Z</cp:lastPrinted>
  <dcterms:created xsi:type="dcterms:W3CDTF">2016-02-18T10:49:08Z</dcterms:created>
  <dcterms:modified xsi:type="dcterms:W3CDTF">2017-07-18T09:05:53Z</dcterms:modified>
</cp:coreProperties>
</file>