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2"/>
  </p:notesMasterIdLst>
  <p:sldIdLst>
    <p:sldId id="265" r:id="rId2"/>
    <p:sldId id="266" r:id="rId3"/>
    <p:sldId id="267" r:id="rId4"/>
    <p:sldId id="272" r:id="rId5"/>
    <p:sldId id="268" r:id="rId6"/>
    <p:sldId id="273" r:id="rId7"/>
    <p:sldId id="269" r:id="rId8"/>
    <p:sldId id="270" r:id="rId9"/>
    <p:sldId id="274" r:id="rId10"/>
    <p:sldId id="275" r:id="rId11"/>
    <p:sldId id="277" r:id="rId12"/>
    <p:sldId id="278" r:id="rId13"/>
    <p:sldId id="283" r:id="rId14"/>
    <p:sldId id="286" r:id="rId15"/>
    <p:sldId id="284" r:id="rId16"/>
    <p:sldId id="285" r:id="rId17"/>
    <p:sldId id="287" r:id="rId18"/>
    <p:sldId id="282" r:id="rId19"/>
    <p:sldId id="279" r:id="rId20"/>
    <p:sldId id="281"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Oranda BT" panose="020A05060305050A0204"/>
      <p:regular r:id="rId27"/>
      <p:bold r:id="rId28"/>
      <p:italic r:id="rId29"/>
      <p:boldItalic r:id="rId30"/>
    </p:embeddedFont>
    <p:embeddedFont>
      <p:font typeface="Source Sans Pro" panose="020B0503030403020204" pitchFamily="34" charset="0"/>
      <p:regular r:id="rId31"/>
      <p:bold r:id="rId32"/>
      <p:italic r:id="rId33"/>
      <p:boldItalic r:id="rId3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BE5DDD-4A03-4447-A577-05E1BEDE8CA3}" v="26" dt="2019-04-11T15:07:28.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1224" y="48"/>
      </p:cViewPr>
      <p:guideLst>
        <p:guide orient="horz" pos="2160"/>
        <p:guide pos="2880"/>
      </p:guideLst>
    </p:cSldViewPr>
  </p:slideViewPr>
  <p:notesTextViewPr>
    <p:cViewPr>
      <p:scale>
        <a:sx n="1" d="1"/>
        <a:sy n="1" d="1"/>
      </p:scale>
      <p:origin x="0" y="0"/>
    </p:cViewPr>
  </p:notesTextViewPr>
  <p:notesViewPr>
    <p:cSldViewPr snapToGrid="0">
      <p:cViewPr varScale="1">
        <p:scale>
          <a:sx n="45" d="100"/>
          <a:sy n="45" d="100"/>
        </p:scale>
        <p:origin x="-307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CF478-719F-49F0-ADF3-358DCA558F98}" type="datetimeFigureOut">
              <a:rPr lang="nl-NL" smtClean="0"/>
              <a:t>15-4-2019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4FA74-4F6D-4846-A69C-FAF75F1F780C}" type="slidenum">
              <a:rPr lang="nl-NL" smtClean="0"/>
              <a:t>‹nr.›</a:t>
            </a:fld>
            <a:endParaRPr lang="nl-NL"/>
          </a:p>
        </p:txBody>
      </p:sp>
    </p:spTree>
    <p:extLst>
      <p:ext uri="{BB962C8B-B14F-4D97-AF65-F5344CB8AC3E}">
        <p14:creationId xmlns:p14="http://schemas.microsoft.com/office/powerpoint/2010/main" val="66277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met opsomm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8A99B2-DBE3-44CE-AF6A-E936E348F9BF}"/>
              </a:ext>
            </a:extLst>
          </p:cNvPr>
          <p:cNvSpPr>
            <a:spLocks noGrp="1"/>
          </p:cNvSpPr>
          <p:nvPr>
            <p:ph idx="1"/>
          </p:nvPr>
        </p:nvSpPr>
        <p:spPr>
          <a:xfrm>
            <a:off x="628650" y="1825200"/>
            <a:ext cx="7886700" cy="4352400"/>
          </a:xfrm>
        </p:spPr>
        <p:txBody>
          <a:bodyPr>
            <a:normAutofit/>
          </a:bodyPr>
          <a:lstStyle>
            <a:lvl1pPr>
              <a:defRPr sz="2000"/>
            </a:lvl1pPr>
            <a:lvl2pPr>
              <a:defRPr sz="2000"/>
            </a:lvl2pPr>
            <a:lvl3pPr>
              <a:defRPr sz="2000"/>
            </a:lvl3pPr>
            <a:lvl4pPr>
              <a:defRPr sz="2000"/>
            </a:lvl4pPr>
            <a:lvl5pPr>
              <a:defRPr sz="20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6EA3D06A-9607-4F25-8CD9-9BF8F0190D47}"/>
              </a:ext>
            </a:extLst>
          </p:cNvPr>
          <p:cNvSpPr>
            <a:spLocks noGrp="1"/>
          </p:cNvSpPr>
          <p:nvPr>
            <p:ph type="dt" sz="half" idx="10"/>
          </p:nvPr>
        </p:nvSpPr>
        <p:spPr/>
        <p:txBody>
          <a:bodyPr/>
          <a:lstStyle/>
          <a:p>
            <a:fld id="{AFA9E437-68E7-4188-98CD-63A47E2716DD}" type="datetimeFigureOut">
              <a:rPr lang="nl-NL" smtClean="0"/>
              <a:t>15-4-2019</a:t>
            </a:fld>
            <a:endParaRPr lang="nl-NL"/>
          </a:p>
        </p:txBody>
      </p:sp>
      <p:sp>
        <p:nvSpPr>
          <p:cNvPr id="5" name="Tijdelijke aanduiding voor voettekst 4">
            <a:extLst>
              <a:ext uri="{FF2B5EF4-FFF2-40B4-BE49-F238E27FC236}">
                <a16:creationId xmlns:a16="http://schemas.microsoft.com/office/drawing/2014/main" id="{4C34F178-ABDB-4C79-95D7-153C2A581D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743BF7-4030-4CEE-8584-4FDE9D8A3F38}"/>
              </a:ext>
            </a:extLst>
          </p:cNvPr>
          <p:cNvSpPr>
            <a:spLocks noGrp="1"/>
          </p:cNvSpPr>
          <p:nvPr>
            <p:ph type="sldNum" sz="quarter" idx="12"/>
          </p:nvPr>
        </p:nvSpPr>
        <p:spPr/>
        <p:txBody>
          <a:bodyPr/>
          <a:lstStyle/>
          <a:p>
            <a:fld id="{7B00AA42-7E76-4046-8C35-7802D7326F93}" type="slidenum">
              <a:rPr lang="nl-NL" smtClean="0"/>
              <a:t>‹nr.›</a:t>
            </a:fld>
            <a:endParaRPr lang="nl-NL"/>
          </a:p>
        </p:txBody>
      </p:sp>
      <p:sp>
        <p:nvSpPr>
          <p:cNvPr id="11" name="Titel 1">
            <a:extLst>
              <a:ext uri="{FF2B5EF4-FFF2-40B4-BE49-F238E27FC236}">
                <a16:creationId xmlns:a16="http://schemas.microsoft.com/office/drawing/2014/main" id="{30BD4DBE-D1E9-4533-B91F-E0E266F968CA}"/>
              </a:ext>
            </a:extLst>
          </p:cNvPr>
          <p:cNvSpPr>
            <a:spLocks noGrp="1"/>
          </p:cNvSpPr>
          <p:nvPr>
            <p:ph type="title" hasCustomPrompt="1"/>
          </p:nvPr>
        </p:nvSpPr>
        <p:spPr>
          <a:xfrm>
            <a:off x="628650" y="365125"/>
            <a:ext cx="7886700" cy="1324800"/>
          </a:xfrm>
        </p:spPr>
        <p:txBody>
          <a:bodyPr>
            <a:normAutofit/>
          </a:bodyPr>
          <a:lstStyle>
            <a:lvl1pPr>
              <a:defRPr sz="4000">
                <a:latin typeface="Oranda BT" panose="020A0603030505030204" pitchFamily="18" charset="0"/>
              </a:defRPr>
            </a:lvl1pPr>
          </a:lstStyle>
          <a:p>
            <a:r>
              <a:rPr lang="nl-NL" dirty="0"/>
              <a:t>&lt;Titel&gt;</a:t>
            </a:r>
          </a:p>
        </p:txBody>
      </p:sp>
    </p:spTree>
    <p:extLst>
      <p:ext uri="{BB962C8B-B14F-4D97-AF65-F5344CB8AC3E}">
        <p14:creationId xmlns:p14="http://schemas.microsoft.com/office/powerpoint/2010/main" val="182432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4000">
                <a:latin typeface="Oranda BT" panose="020A0603030505030204" pitchFamily="18" charset="0"/>
              </a:defRPr>
            </a:lvl1p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AFA9E437-68E7-4188-98CD-63A47E2716DD}" type="datetimeFigureOut">
              <a:rPr lang="nl-NL" smtClean="0"/>
              <a:t>15-4-2019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B00AA42-7E76-4046-8C35-7802D7326F93}" type="slidenum">
              <a:rPr lang="nl-NL" smtClean="0"/>
              <a:t>‹nr.›</a:t>
            </a:fld>
            <a:endParaRPr lang="nl-NL"/>
          </a:p>
        </p:txBody>
      </p:sp>
    </p:spTree>
    <p:extLst>
      <p:ext uri="{BB962C8B-B14F-4D97-AF65-F5344CB8AC3E}">
        <p14:creationId xmlns:p14="http://schemas.microsoft.com/office/powerpoint/2010/main" val="126828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EA3D06A-9607-4F25-8CD9-9BF8F0190D47}"/>
              </a:ext>
            </a:extLst>
          </p:cNvPr>
          <p:cNvSpPr>
            <a:spLocks noGrp="1"/>
          </p:cNvSpPr>
          <p:nvPr>
            <p:ph type="dt" sz="half" idx="10"/>
          </p:nvPr>
        </p:nvSpPr>
        <p:spPr/>
        <p:txBody>
          <a:bodyPr/>
          <a:lstStyle/>
          <a:p>
            <a:fld id="{AFA9E437-68E7-4188-98CD-63A47E2716DD}" type="datetimeFigureOut">
              <a:rPr lang="nl-NL" smtClean="0"/>
              <a:t>15-4-2019</a:t>
            </a:fld>
            <a:endParaRPr lang="nl-NL"/>
          </a:p>
        </p:txBody>
      </p:sp>
      <p:sp>
        <p:nvSpPr>
          <p:cNvPr id="5" name="Tijdelijke aanduiding voor voettekst 4">
            <a:extLst>
              <a:ext uri="{FF2B5EF4-FFF2-40B4-BE49-F238E27FC236}">
                <a16:creationId xmlns:a16="http://schemas.microsoft.com/office/drawing/2014/main" id="{4C34F178-ABDB-4C79-95D7-153C2A581D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743BF7-4030-4CEE-8584-4FDE9D8A3F38}"/>
              </a:ext>
            </a:extLst>
          </p:cNvPr>
          <p:cNvSpPr>
            <a:spLocks noGrp="1"/>
          </p:cNvSpPr>
          <p:nvPr>
            <p:ph type="sldNum" sz="quarter" idx="12"/>
          </p:nvPr>
        </p:nvSpPr>
        <p:spPr/>
        <p:txBody>
          <a:bodyPr/>
          <a:lstStyle/>
          <a:p>
            <a:fld id="{7B00AA42-7E76-4046-8C35-7802D7326F93}" type="slidenum">
              <a:rPr lang="nl-NL" smtClean="0"/>
              <a:t>‹nr.›</a:t>
            </a:fld>
            <a:endParaRPr lang="nl-NL"/>
          </a:p>
        </p:txBody>
      </p:sp>
      <p:sp>
        <p:nvSpPr>
          <p:cNvPr id="9" name="Tijdelijke aanduiding voor afbeelding 10">
            <a:extLst>
              <a:ext uri="{FF2B5EF4-FFF2-40B4-BE49-F238E27FC236}">
                <a16:creationId xmlns:a16="http://schemas.microsoft.com/office/drawing/2014/main" id="{0BAB7672-6049-4CFD-B7A0-FBF2BA7ED728}"/>
              </a:ext>
            </a:extLst>
          </p:cNvPr>
          <p:cNvSpPr>
            <a:spLocks noGrp="1"/>
          </p:cNvSpPr>
          <p:nvPr>
            <p:ph type="pic" sz="quarter" idx="14"/>
          </p:nvPr>
        </p:nvSpPr>
        <p:spPr>
          <a:xfrm>
            <a:off x="629100" y="1825200"/>
            <a:ext cx="7886700" cy="4352400"/>
          </a:xfrm>
        </p:spPr>
        <p:txBody>
          <a:bodyPr>
            <a:normAutofit/>
          </a:bodyPr>
          <a:lstStyle>
            <a:lvl1pPr>
              <a:defRPr sz="2000"/>
            </a:lvl1pPr>
          </a:lstStyle>
          <a:p>
            <a:r>
              <a:rPr lang="nl-NL"/>
              <a:t>Klik op het pictogram als u een afbeelding wilt toevoegen</a:t>
            </a:r>
            <a:endParaRPr lang="nl-NL" dirty="0"/>
          </a:p>
        </p:txBody>
      </p:sp>
      <p:sp>
        <p:nvSpPr>
          <p:cNvPr id="7" name="Titel 1">
            <a:extLst>
              <a:ext uri="{FF2B5EF4-FFF2-40B4-BE49-F238E27FC236}">
                <a16:creationId xmlns:a16="http://schemas.microsoft.com/office/drawing/2014/main" id="{30BD4DBE-D1E9-4533-B91F-E0E266F968CA}"/>
              </a:ext>
            </a:extLst>
          </p:cNvPr>
          <p:cNvSpPr>
            <a:spLocks noGrp="1"/>
          </p:cNvSpPr>
          <p:nvPr>
            <p:ph type="title" hasCustomPrompt="1"/>
          </p:nvPr>
        </p:nvSpPr>
        <p:spPr>
          <a:xfrm>
            <a:off x="628650" y="365125"/>
            <a:ext cx="7886700" cy="1324800"/>
          </a:xfrm>
        </p:spPr>
        <p:txBody>
          <a:bodyPr>
            <a:normAutofit/>
          </a:bodyPr>
          <a:lstStyle>
            <a:lvl1pPr>
              <a:defRPr sz="4000">
                <a:latin typeface="Oranda BT" panose="020A0603030505030204" pitchFamily="18" charset="0"/>
              </a:defRPr>
            </a:lvl1pPr>
          </a:lstStyle>
          <a:p>
            <a:r>
              <a:rPr lang="nl-NL" dirty="0"/>
              <a:t>&lt;Titel&gt;</a:t>
            </a:r>
          </a:p>
        </p:txBody>
      </p:sp>
    </p:spTree>
    <p:extLst>
      <p:ext uri="{BB962C8B-B14F-4D97-AF65-F5344CB8AC3E}">
        <p14:creationId xmlns:p14="http://schemas.microsoft.com/office/powerpoint/2010/main" val="141299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et afbeeldin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EA3D06A-9607-4F25-8CD9-9BF8F0190D47}"/>
              </a:ext>
            </a:extLst>
          </p:cNvPr>
          <p:cNvSpPr>
            <a:spLocks noGrp="1"/>
          </p:cNvSpPr>
          <p:nvPr>
            <p:ph type="dt" sz="half" idx="10"/>
          </p:nvPr>
        </p:nvSpPr>
        <p:spPr/>
        <p:txBody>
          <a:bodyPr/>
          <a:lstStyle/>
          <a:p>
            <a:fld id="{AFA9E437-68E7-4188-98CD-63A47E2716DD}" type="datetimeFigureOut">
              <a:rPr lang="nl-NL" smtClean="0"/>
              <a:t>15-4-2019</a:t>
            </a:fld>
            <a:endParaRPr lang="nl-NL"/>
          </a:p>
        </p:txBody>
      </p:sp>
      <p:sp>
        <p:nvSpPr>
          <p:cNvPr id="5" name="Tijdelijke aanduiding voor voettekst 4">
            <a:extLst>
              <a:ext uri="{FF2B5EF4-FFF2-40B4-BE49-F238E27FC236}">
                <a16:creationId xmlns:a16="http://schemas.microsoft.com/office/drawing/2014/main" id="{4C34F178-ABDB-4C79-95D7-153C2A581D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743BF7-4030-4CEE-8584-4FDE9D8A3F38}"/>
              </a:ext>
            </a:extLst>
          </p:cNvPr>
          <p:cNvSpPr>
            <a:spLocks noGrp="1"/>
          </p:cNvSpPr>
          <p:nvPr>
            <p:ph type="sldNum" sz="quarter" idx="12"/>
          </p:nvPr>
        </p:nvSpPr>
        <p:spPr/>
        <p:txBody>
          <a:bodyPr/>
          <a:lstStyle/>
          <a:p>
            <a:fld id="{7B00AA42-7E76-4046-8C35-7802D7326F93}" type="slidenum">
              <a:rPr lang="nl-NL" smtClean="0"/>
              <a:t>‹nr.›</a:t>
            </a:fld>
            <a:endParaRPr lang="nl-NL"/>
          </a:p>
        </p:txBody>
      </p:sp>
      <p:sp>
        <p:nvSpPr>
          <p:cNvPr id="9" name="Tijdelijke aanduiding voor afbeelding 10">
            <a:extLst>
              <a:ext uri="{FF2B5EF4-FFF2-40B4-BE49-F238E27FC236}">
                <a16:creationId xmlns:a16="http://schemas.microsoft.com/office/drawing/2014/main" id="{0BAB7672-6049-4CFD-B7A0-FBF2BA7ED728}"/>
              </a:ext>
            </a:extLst>
          </p:cNvPr>
          <p:cNvSpPr>
            <a:spLocks noGrp="1"/>
          </p:cNvSpPr>
          <p:nvPr>
            <p:ph type="pic" sz="quarter" idx="14"/>
          </p:nvPr>
        </p:nvSpPr>
        <p:spPr>
          <a:xfrm>
            <a:off x="629100" y="1825200"/>
            <a:ext cx="7886700" cy="4352400"/>
          </a:xfrm>
        </p:spPr>
        <p:txBody>
          <a:bodyPr>
            <a:normAutofit/>
          </a:bodyPr>
          <a:lstStyle>
            <a:lvl1pPr>
              <a:defRPr sz="2000"/>
            </a:lvl1pPr>
          </a:lstStyle>
          <a:p>
            <a:r>
              <a:rPr lang="nl-NL"/>
              <a:t>Klik op het pictogram als u een afbeelding wilt toevoegen</a:t>
            </a:r>
            <a:endParaRPr lang="nl-NL" dirty="0"/>
          </a:p>
        </p:txBody>
      </p:sp>
      <p:sp>
        <p:nvSpPr>
          <p:cNvPr id="7" name="Titel 1">
            <a:extLst>
              <a:ext uri="{FF2B5EF4-FFF2-40B4-BE49-F238E27FC236}">
                <a16:creationId xmlns:a16="http://schemas.microsoft.com/office/drawing/2014/main" id="{30BD4DBE-D1E9-4533-B91F-E0E266F968CA}"/>
              </a:ext>
            </a:extLst>
          </p:cNvPr>
          <p:cNvSpPr>
            <a:spLocks noGrp="1"/>
          </p:cNvSpPr>
          <p:nvPr>
            <p:ph type="title" hasCustomPrompt="1"/>
          </p:nvPr>
        </p:nvSpPr>
        <p:spPr>
          <a:xfrm>
            <a:off x="628650" y="365125"/>
            <a:ext cx="7886700" cy="1324800"/>
          </a:xfrm>
        </p:spPr>
        <p:txBody>
          <a:bodyPr>
            <a:normAutofit/>
          </a:bodyPr>
          <a:lstStyle>
            <a:lvl1pPr>
              <a:defRPr sz="4000">
                <a:latin typeface="Oranda BT" panose="020A0603030505030204" pitchFamily="18" charset="0"/>
              </a:defRPr>
            </a:lvl1pPr>
          </a:lstStyle>
          <a:p>
            <a:r>
              <a:rPr lang="nl-NL" dirty="0"/>
              <a:t>&lt;Titel&gt;</a:t>
            </a:r>
          </a:p>
        </p:txBody>
      </p:sp>
    </p:spTree>
    <p:extLst>
      <p:ext uri="{BB962C8B-B14F-4D97-AF65-F5344CB8AC3E}">
        <p14:creationId xmlns:p14="http://schemas.microsoft.com/office/powerpoint/2010/main" val="279114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met opsom. &amp; afbeeldin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EA3D06A-9607-4F25-8CD9-9BF8F0190D47}"/>
              </a:ext>
            </a:extLst>
          </p:cNvPr>
          <p:cNvSpPr>
            <a:spLocks noGrp="1"/>
          </p:cNvSpPr>
          <p:nvPr>
            <p:ph type="dt" sz="half" idx="10"/>
          </p:nvPr>
        </p:nvSpPr>
        <p:spPr/>
        <p:txBody>
          <a:bodyPr/>
          <a:lstStyle/>
          <a:p>
            <a:fld id="{AFA9E437-68E7-4188-98CD-63A47E2716DD}" type="datetimeFigureOut">
              <a:rPr lang="nl-NL" smtClean="0"/>
              <a:t>15-4-2019</a:t>
            </a:fld>
            <a:endParaRPr lang="nl-NL"/>
          </a:p>
        </p:txBody>
      </p:sp>
      <p:sp>
        <p:nvSpPr>
          <p:cNvPr id="5" name="Tijdelijke aanduiding voor voettekst 4">
            <a:extLst>
              <a:ext uri="{FF2B5EF4-FFF2-40B4-BE49-F238E27FC236}">
                <a16:creationId xmlns:a16="http://schemas.microsoft.com/office/drawing/2014/main" id="{4C34F178-ABDB-4C79-95D7-153C2A581D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743BF7-4030-4CEE-8584-4FDE9D8A3F38}"/>
              </a:ext>
            </a:extLst>
          </p:cNvPr>
          <p:cNvSpPr>
            <a:spLocks noGrp="1"/>
          </p:cNvSpPr>
          <p:nvPr>
            <p:ph type="sldNum" sz="quarter" idx="12"/>
          </p:nvPr>
        </p:nvSpPr>
        <p:spPr/>
        <p:txBody>
          <a:bodyPr/>
          <a:lstStyle/>
          <a:p>
            <a:fld id="{7B00AA42-7E76-4046-8C35-7802D7326F93}" type="slidenum">
              <a:rPr lang="nl-NL" smtClean="0"/>
              <a:t>‹nr.›</a:t>
            </a:fld>
            <a:endParaRPr lang="nl-NL"/>
          </a:p>
        </p:txBody>
      </p:sp>
      <p:sp>
        <p:nvSpPr>
          <p:cNvPr id="9" name="Tijdelijke aanduiding voor afbeelding 10">
            <a:extLst>
              <a:ext uri="{FF2B5EF4-FFF2-40B4-BE49-F238E27FC236}">
                <a16:creationId xmlns:a16="http://schemas.microsoft.com/office/drawing/2014/main" id="{0BAB7672-6049-4CFD-B7A0-FBF2BA7ED728}"/>
              </a:ext>
            </a:extLst>
          </p:cNvPr>
          <p:cNvSpPr>
            <a:spLocks noGrp="1"/>
          </p:cNvSpPr>
          <p:nvPr>
            <p:ph type="pic" sz="quarter" idx="14"/>
          </p:nvPr>
        </p:nvSpPr>
        <p:spPr>
          <a:xfrm>
            <a:off x="4730400" y="1825200"/>
            <a:ext cx="3785400" cy="4352400"/>
          </a:xfrm>
        </p:spPr>
        <p:txBody>
          <a:bodyPr>
            <a:normAutofit/>
          </a:bodyPr>
          <a:lstStyle>
            <a:lvl1pPr>
              <a:defRPr sz="2000"/>
            </a:lvl1pPr>
          </a:lstStyle>
          <a:p>
            <a:r>
              <a:rPr lang="nl-NL"/>
              <a:t>Klik op het pictogram als u een afbeelding wilt toevoegen</a:t>
            </a:r>
            <a:endParaRPr lang="nl-NL" dirty="0"/>
          </a:p>
        </p:txBody>
      </p:sp>
      <p:sp>
        <p:nvSpPr>
          <p:cNvPr id="7" name="Titel 1">
            <a:extLst>
              <a:ext uri="{FF2B5EF4-FFF2-40B4-BE49-F238E27FC236}">
                <a16:creationId xmlns:a16="http://schemas.microsoft.com/office/drawing/2014/main" id="{30BD4DBE-D1E9-4533-B91F-E0E266F968CA}"/>
              </a:ext>
            </a:extLst>
          </p:cNvPr>
          <p:cNvSpPr>
            <a:spLocks noGrp="1"/>
          </p:cNvSpPr>
          <p:nvPr>
            <p:ph type="title" hasCustomPrompt="1"/>
          </p:nvPr>
        </p:nvSpPr>
        <p:spPr>
          <a:xfrm>
            <a:off x="628650" y="365125"/>
            <a:ext cx="7886700" cy="1324800"/>
          </a:xfrm>
        </p:spPr>
        <p:txBody>
          <a:bodyPr>
            <a:normAutofit/>
          </a:bodyPr>
          <a:lstStyle>
            <a:lvl1pPr>
              <a:defRPr sz="4000">
                <a:latin typeface="Oranda BT" panose="020A0603030505030204" pitchFamily="18" charset="0"/>
              </a:defRPr>
            </a:lvl1pPr>
          </a:lstStyle>
          <a:p>
            <a:r>
              <a:rPr lang="nl-NL" dirty="0"/>
              <a:t>&lt;Titel&gt;</a:t>
            </a:r>
          </a:p>
        </p:txBody>
      </p:sp>
      <p:sp>
        <p:nvSpPr>
          <p:cNvPr id="8" name="Tijdelijke aanduiding voor inhoud 2">
            <a:extLst>
              <a:ext uri="{FF2B5EF4-FFF2-40B4-BE49-F238E27FC236}">
                <a16:creationId xmlns:a16="http://schemas.microsoft.com/office/drawing/2014/main" id="{DB07E152-0939-44B6-A2E3-8C1DB7A80DE9}"/>
              </a:ext>
            </a:extLst>
          </p:cNvPr>
          <p:cNvSpPr>
            <a:spLocks noGrp="1"/>
          </p:cNvSpPr>
          <p:nvPr>
            <p:ph idx="1"/>
          </p:nvPr>
        </p:nvSpPr>
        <p:spPr>
          <a:xfrm>
            <a:off x="628650" y="1825200"/>
            <a:ext cx="3785400" cy="4352400"/>
          </a:xfrm>
        </p:spPr>
        <p:txBody>
          <a:bodyPr>
            <a:normAutofit/>
          </a:bodyPr>
          <a:lstStyle>
            <a:lvl1pPr>
              <a:defRPr sz="2000"/>
            </a:lvl1pPr>
            <a:lvl2pPr>
              <a:defRPr sz="2000"/>
            </a:lvl2pPr>
            <a:lvl3pPr>
              <a:defRPr sz="2000"/>
            </a:lvl3pPr>
            <a:lvl4pPr>
              <a:defRPr sz="2000"/>
            </a:lvl4pPr>
            <a:lvl5pPr>
              <a:defRPr sz="20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74392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et afb. &amp; opsommin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EA3D06A-9607-4F25-8CD9-9BF8F0190D47}"/>
              </a:ext>
            </a:extLst>
          </p:cNvPr>
          <p:cNvSpPr>
            <a:spLocks noGrp="1"/>
          </p:cNvSpPr>
          <p:nvPr>
            <p:ph type="dt" sz="half" idx="10"/>
          </p:nvPr>
        </p:nvSpPr>
        <p:spPr/>
        <p:txBody>
          <a:bodyPr/>
          <a:lstStyle/>
          <a:p>
            <a:fld id="{AFA9E437-68E7-4188-98CD-63A47E2716DD}" type="datetimeFigureOut">
              <a:rPr lang="nl-NL" smtClean="0"/>
              <a:t>15-4-2019</a:t>
            </a:fld>
            <a:endParaRPr lang="nl-NL"/>
          </a:p>
        </p:txBody>
      </p:sp>
      <p:sp>
        <p:nvSpPr>
          <p:cNvPr id="5" name="Tijdelijke aanduiding voor voettekst 4">
            <a:extLst>
              <a:ext uri="{FF2B5EF4-FFF2-40B4-BE49-F238E27FC236}">
                <a16:creationId xmlns:a16="http://schemas.microsoft.com/office/drawing/2014/main" id="{4C34F178-ABDB-4C79-95D7-153C2A581D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743BF7-4030-4CEE-8584-4FDE9D8A3F38}"/>
              </a:ext>
            </a:extLst>
          </p:cNvPr>
          <p:cNvSpPr>
            <a:spLocks noGrp="1"/>
          </p:cNvSpPr>
          <p:nvPr>
            <p:ph type="sldNum" sz="quarter" idx="12"/>
          </p:nvPr>
        </p:nvSpPr>
        <p:spPr/>
        <p:txBody>
          <a:bodyPr/>
          <a:lstStyle/>
          <a:p>
            <a:fld id="{7B00AA42-7E76-4046-8C35-7802D7326F93}" type="slidenum">
              <a:rPr lang="nl-NL" smtClean="0"/>
              <a:t>‹nr.›</a:t>
            </a:fld>
            <a:endParaRPr lang="nl-NL"/>
          </a:p>
        </p:txBody>
      </p:sp>
      <p:sp>
        <p:nvSpPr>
          <p:cNvPr id="9" name="Tijdelijke aanduiding voor afbeelding 10">
            <a:extLst>
              <a:ext uri="{FF2B5EF4-FFF2-40B4-BE49-F238E27FC236}">
                <a16:creationId xmlns:a16="http://schemas.microsoft.com/office/drawing/2014/main" id="{0BAB7672-6049-4CFD-B7A0-FBF2BA7ED728}"/>
              </a:ext>
            </a:extLst>
          </p:cNvPr>
          <p:cNvSpPr>
            <a:spLocks noGrp="1"/>
          </p:cNvSpPr>
          <p:nvPr>
            <p:ph type="pic" sz="quarter" idx="14"/>
          </p:nvPr>
        </p:nvSpPr>
        <p:spPr>
          <a:xfrm>
            <a:off x="629100" y="1825200"/>
            <a:ext cx="3785400" cy="4352400"/>
          </a:xfrm>
        </p:spPr>
        <p:txBody>
          <a:bodyPr>
            <a:normAutofit/>
          </a:bodyPr>
          <a:lstStyle>
            <a:lvl1pPr>
              <a:defRPr sz="2000"/>
            </a:lvl1pPr>
          </a:lstStyle>
          <a:p>
            <a:r>
              <a:rPr lang="nl-NL"/>
              <a:t>Klik op het pictogram als u een afbeelding wilt toevoegen</a:t>
            </a:r>
            <a:endParaRPr lang="nl-NL" dirty="0"/>
          </a:p>
        </p:txBody>
      </p:sp>
      <p:sp>
        <p:nvSpPr>
          <p:cNvPr id="7" name="Titel 1">
            <a:extLst>
              <a:ext uri="{FF2B5EF4-FFF2-40B4-BE49-F238E27FC236}">
                <a16:creationId xmlns:a16="http://schemas.microsoft.com/office/drawing/2014/main" id="{30BD4DBE-D1E9-4533-B91F-E0E266F968CA}"/>
              </a:ext>
            </a:extLst>
          </p:cNvPr>
          <p:cNvSpPr>
            <a:spLocks noGrp="1"/>
          </p:cNvSpPr>
          <p:nvPr>
            <p:ph type="title" hasCustomPrompt="1"/>
          </p:nvPr>
        </p:nvSpPr>
        <p:spPr>
          <a:xfrm>
            <a:off x="628650" y="365125"/>
            <a:ext cx="7886700" cy="1324800"/>
          </a:xfrm>
        </p:spPr>
        <p:txBody>
          <a:bodyPr>
            <a:normAutofit/>
          </a:bodyPr>
          <a:lstStyle>
            <a:lvl1pPr>
              <a:defRPr sz="4000">
                <a:latin typeface="Oranda BT" panose="020A0603030505030204" pitchFamily="18" charset="0"/>
              </a:defRPr>
            </a:lvl1pPr>
          </a:lstStyle>
          <a:p>
            <a:r>
              <a:rPr lang="nl-NL" dirty="0"/>
              <a:t>&lt;Titel&gt;</a:t>
            </a:r>
          </a:p>
        </p:txBody>
      </p:sp>
      <p:sp>
        <p:nvSpPr>
          <p:cNvPr id="8" name="Tijdelijke aanduiding voor inhoud 2">
            <a:extLst>
              <a:ext uri="{FF2B5EF4-FFF2-40B4-BE49-F238E27FC236}">
                <a16:creationId xmlns:a16="http://schemas.microsoft.com/office/drawing/2014/main" id="{DB07E152-0939-44B6-A2E3-8C1DB7A80DE9}"/>
              </a:ext>
            </a:extLst>
          </p:cNvPr>
          <p:cNvSpPr>
            <a:spLocks noGrp="1"/>
          </p:cNvSpPr>
          <p:nvPr>
            <p:ph idx="1"/>
          </p:nvPr>
        </p:nvSpPr>
        <p:spPr>
          <a:xfrm>
            <a:off x="4730400" y="1825200"/>
            <a:ext cx="3785400" cy="4352400"/>
          </a:xfrm>
        </p:spPr>
        <p:txBody>
          <a:bodyPr>
            <a:normAutofit/>
          </a:bodyPr>
          <a:lstStyle>
            <a:lvl1pPr>
              <a:defRPr sz="2000"/>
            </a:lvl1pPr>
            <a:lvl2pPr>
              <a:defRPr sz="2000"/>
            </a:lvl2pPr>
            <a:lvl3pPr>
              <a:defRPr sz="2000"/>
            </a:lvl3pPr>
            <a:lvl4pPr>
              <a:defRPr sz="2000"/>
            </a:lvl4pPr>
            <a:lvl5pPr>
              <a:defRPr sz="20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55078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maximaal 5 woorden">
    <p:spTree>
      <p:nvGrpSpPr>
        <p:cNvPr id="1" name=""/>
        <p:cNvGrpSpPr/>
        <p:nvPr/>
      </p:nvGrpSpPr>
      <p:grpSpPr>
        <a:xfrm>
          <a:off x="0" y="0"/>
          <a:ext cx="0" cy="0"/>
          <a:chOff x="0" y="0"/>
          <a:chExt cx="0" cy="0"/>
        </a:xfrm>
      </p:grpSpPr>
      <p:sp>
        <p:nvSpPr>
          <p:cNvPr id="9" name="Tijdelijke aanduiding voor afbeelding 10">
            <a:extLst>
              <a:ext uri="{FF2B5EF4-FFF2-40B4-BE49-F238E27FC236}">
                <a16:creationId xmlns:a16="http://schemas.microsoft.com/office/drawing/2014/main" id="{0BAB7672-6049-4CFD-B7A0-FBF2BA7ED728}"/>
              </a:ext>
            </a:extLst>
          </p:cNvPr>
          <p:cNvSpPr>
            <a:spLocks noGrp="1"/>
          </p:cNvSpPr>
          <p:nvPr>
            <p:ph type="pic" sz="quarter" idx="14"/>
          </p:nvPr>
        </p:nvSpPr>
        <p:spPr>
          <a:xfrm>
            <a:off x="0" y="0"/>
            <a:ext cx="9144000" cy="6858000"/>
          </a:xfrm>
        </p:spPr>
        <p:txBody>
          <a:bodyPr/>
          <a:lstStyle/>
          <a:p>
            <a:r>
              <a:rPr lang="nl-NL"/>
              <a:t>Klik op het pictogram als u een afbeelding wilt toevoegen</a:t>
            </a:r>
            <a:endParaRPr lang="nl-NL" dirty="0"/>
          </a:p>
        </p:txBody>
      </p:sp>
      <p:sp>
        <p:nvSpPr>
          <p:cNvPr id="4" name="Tijdelijke aanduiding voor datum 3">
            <a:extLst>
              <a:ext uri="{FF2B5EF4-FFF2-40B4-BE49-F238E27FC236}">
                <a16:creationId xmlns:a16="http://schemas.microsoft.com/office/drawing/2014/main" id="{6EA3D06A-9607-4F25-8CD9-9BF8F0190D47}"/>
              </a:ext>
            </a:extLst>
          </p:cNvPr>
          <p:cNvSpPr>
            <a:spLocks noGrp="1"/>
          </p:cNvSpPr>
          <p:nvPr>
            <p:ph type="dt" sz="half" idx="10"/>
          </p:nvPr>
        </p:nvSpPr>
        <p:spPr/>
        <p:txBody>
          <a:bodyPr/>
          <a:lstStyle/>
          <a:p>
            <a:fld id="{AFA9E437-68E7-4188-98CD-63A47E2716DD}" type="datetimeFigureOut">
              <a:rPr lang="nl-NL" smtClean="0"/>
              <a:t>15-4-2019</a:t>
            </a:fld>
            <a:endParaRPr lang="nl-NL"/>
          </a:p>
        </p:txBody>
      </p:sp>
      <p:sp>
        <p:nvSpPr>
          <p:cNvPr id="5" name="Tijdelijke aanduiding voor voettekst 4">
            <a:extLst>
              <a:ext uri="{FF2B5EF4-FFF2-40B4-BE49-F238E27FC236}">
                <a16:creationId xmlns:a16="http://schemas.microsoft.com/office/drawing/2014/main" id="{4C34F178-ABDB-4C79-95D7-153C2A581D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743BF7-4030-4CEE-8584-4FDE9D8A3F38}"/>
              </a:ext>
            </a:extLst>
          </p:cNvPr>
          <p:cNvSpPr>
            <a:spLocks noGrp="1"/>
          </p:cNvSpPr>
          <p:nvPr>
            <p:ph type="sldNum" sz="quarter" idx="12"/>
          </p:nvPr>
        </p:nvSpPr>
        <p:spPr/>
        <p:txBody>
          <a:bodyPr/>
          <a:lstStyle/>
          <a:p>
            <a:fld id="{7B00AA42-7E76-4046-8C35-7802D7326F93}" type="slidenum">
              <a:rPr lang="nl-NL" smtClean="0"/>
              <a:t>‹nr.›</a:t>
            </a:fld>
            <a:endParaRPr lang="nl-NL"/>
          </a:p>
        </p:txBody>
      </p:sp>
      <p:sp>
        <p:nvSpPr>
          <p:cNvPr id="3" name="Tijdelijke aanduiding voor tekst 2">
            <a:extLst>
              <a:ext uri="{FF2B5EF4-FFF2-40B4-BE49-F238E27FC236}">
                <a16:creationId xmlns:a16="http://schemas.microsoft.com/office/drawing/2014/main" id="{EA807667-C969-401F-9F1B-339C16FBA9CB}"/>
              </a:ext>
            </a:extLst>
          </p:cNvPr>
          <p:cNvSpPr>
            <a:spLocks noGrp="1"/>
          </p:cNvSpPr>
          <p:nvPr>
            <p:ph type="body" sz="quarter" idx="15"/>
          </p:nvPr>
        </p:nvSpPr>
        <p:spPr>
          <a:xfrm>
            <a:off x="628650" y="5502276"/>
            <a:ext cx="7886700" cy="728663"/>
          </a:xfrm>
        </p:spPr>
        <p:txBody>
          <a:bodyPr>
            <a:noAutofit/>
          </a:bodyPr>
          <a:lstStyle>
            <a:lvl1pPr>
              <a:defRPr sz="3600" b="0">
                <a:solidFill>
                  <a:srgbClr val="A50931"/>
                </a:solidFill>
              </a:defRPr>
            </a:lvl1pPr>
            <a:lvl2pPr>
              <a:defRPr sz="3600" b="0">
                <a:solidFill>
                  <a:srgbClr val="A50931"/>
                </a:solidFill>
              </a:defRPr>
            </a:lvl2pPr>
            <a:lvl3pPr>
              <a:defRPr sz="3600" b="0">
                <a:solidFill>
                  <a:srgbClr val="A50931"/>
                </a:solidFill>
              </a:defRPr>
            </a:lvl3pPr>
            <a:lvl4pPr>
              <a:defRPr sz="3600" b="0">
                <a:solidFill>
                  <a:srgbClr val="A50931"/>
                </a:solidFill>
              </a:defRPr>
            </a:lvl4pPr>
            <a:lvl5pPr>
              <a:defRPr sz="3600" b="0">
                <a:solidFill>
                  <a:srgbClr val="A5093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69132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Welkom Onderwerp">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4FD0E31C-684F-4F63-9003-DD693302E9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5C3011D0-CBC3-4400-89CD-5DAF1BE968A3}"/>
              </a:ext>
            </a:extLst>
          </p:cNvPr>
          <p:cNvSpPr>
            <a:spLocks noGrp="1"/>
          </p:cNvSpPr>
          <p:nvPr>
            <p:ph type="ctrTitle" hasCustomPrompt="1"/>
          </p:nvPr>
        </p:nvSpPr>
        <p:spPr>
          <a:xfrm>
            <a:off x="1143000" y="1188000"/>
            <a:ext cx="6858000" cy="1728000"/>
          </a:xfrm>
        </p:spPr>
        <p:txBody>
          <a:bodyPr anchor="b"/>
          <a:lstStyle>
            <a:lvl1pPr algn="ctr">
              <a:spcAft>
                <a:spcPts val="0"/>
              </a:spcAft>
              <a:defRPr sz="3000" b="0" i="1" cap="none" baseline="0">
                <a:solidFill>
                  <a:schemeClr val="bg1"/>
                </a:solidFill>
                <a:latin typeface="Source Sans Pro" panose="020B0503030403020204" pitchFamily="34" charset="0"/>
              </a:defRPr>
            </a:lvl1pPr>
          </a:lstStyle>
          <a:p>
            <a:r>
              <a:rPr lang="nl-NL" dirty="0"/>
              <a:t>&lt;Welkom bij&gt;</a:t>
            </a:r>
          </a:p>
        </p:txBody>
      </p:sp>
      <p:sp>
        <p:nvSpPr>
          <p:cNvPr id="3" name="Ondertitel 2">
            <a:extLst>
              <a:ext uri="{FF2B5EF4-FFF2-40B4-BE49-F238E27FC236}">
                <a16:creationId xmlns:a16="http://schemas.microsoft.com/office/drawing/2014/main" id="{9AD462F5-4990-45CF-9E79-8E8AE6F8514A}"/>
              </a:ext>
            </a:extLst>
          </p:cNvPr>
          <p:cNvSpPr>
            <a:spLocks noGrp="1"/>
          </p:cNvSpPr>
          <p:nvPr>
            <p:ph type="subTitle" idx="1" hasCustomPrompt="1"/>
          </p:nvPr>
        </p:nvSpPr>
        <p:spPr>
          <a:xfrm>
            <a:off x="1143000" y="3186000"/>
            <a:ext cx="6858000" cy="2484000"/>
          </a:xfrm>
        </p:spPr>
        <p:txBody>
          <a:bodyPr anchor="t" anchorCtr="0">
            <a:normAutofit/>
          </a:bodyPr>
          <a:lstStyle>
            <a:lvl1pPr marL="0" indent="0" algn="ctr">
              <a:buNone/>
              <a:defRPr sz="3000" b="1" i="0" baseline="0">
                <a:solidFill>
                  <a:schemeClr val="bg1"/>
                </a:solidFill>
                <a:latin typeface="Oranda BT" panose="020A0603030505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&lt;Kopregel onderwerp&gt;</a:t>
            </a:r>
          </a:p>
        </p:txBody>
      </p:sp>
      <p:sp>
        <p:nvSpPr>
          <p:cNvPr id="4" name="Tijdelijke aanduiding voor datum 3">
            <a:extLst>
              <a:ext uri="{FF2B5EF4-FFF2-40B4-BE49-F238E27FC236}">
                <a16:creationId xmlns:a16="http://schemas.microsoft.com/office/drawing/2014/main" id="{29268E06-AD91-4DC5-9ECC-8E404E095189}"/>
              </a:ext>
            </a:extLst>
          </p:cNvPr>
          <p:cNvSpPr>
            <a:spLocks noGrp="1"/>
          </p:cNvSpPr>
          <p:nvPr>
            <p:ph type="dt" sz="half" idx="10"/>
          </p:nvPr>
        </p:nvSpPr>
        <p:spPr/>
        <p:txBody>
          <a:bodyPr/>
          <a:lstStyle/>
          <a:p>
            <a:fld id="{AFA9E437-68E7-4188-98CD-63A47E2716DD}" type="datetimeFigureOut">
              <a:rPr lang="nl-NL" smtClean="0"/>
              <a:t>15-4-2019</a:t>
            </a:fld>
            <a:endParaRPr lang="nl-NL"/>
          </a:p>
        </p:txBody>
      </p:sp>
      <p:sp>
        <p:nvSpPr>
          <p:cNvPr id="5" name="Tijdelijke aanduiding voor voettekst 4">
            <a:extLst>
              <a:ext uri="{FF2B5EF4-FFF2-40B4-BE49-F238E27FC236}">
                <a16:creationId xmlns:a16="http://schemas.microsoft.com/office/drawing/2014/main" id="{EAADB93A-554D-45EA-8659-AB7B9016A2E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E20BF7-365F-4846-A5F6-563F8E2E3BE6}"/>
              </a:ext>
            </a:extLst>
          </p:cNvPr>
          <p:cNvSpPr>
            <a:spLocks noGrp="1"/>
          </p:cNvSpPr>
          <p:nvPr>
            <p:ph type="sldNum" sz="quarter" idx="12"/>
          </p:nvPr>
        </p:nvSpPr>
        <p:spPr/>
        <p:txBody>
          <a:bodyPr/>
          <a:lstStyle/>
          <a:p>
            <a:fld id="{7B00AA42-7E76-4046-8C35-7802D7326F93}" type="slidenum">
              <a:rPr lang="nl-NL" smtClean="0"/>
              <a:t>‹nr.›</a:t>
            </a:fld>
            <a:endParaRPr lang="nl-NL"/>
          </a:p>
        </p:txBody>
      </p:sp>
    </p:spTree>
    <p:extLst>
      <p:ext uri="{BB962C8B-B14F-4D97-AF65-F5344CB8AC3E}">
        <p14:creationId xmlns:p14="http://schemas.microsoft.com/office/powerpoint/2010/main" val="335664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elkom Onderwerp Spre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011D0-CBC3-4400-89CD-5DAF1BE968A3}"/>
              </a:ext>
            </a:extLst>
          </p:cNvPr>
          <p:cNvSpPr>
            <a:spLocks noGrp="1"/>
          </p:cNvSpPr>
          <p:nvPr>
            <p:ph type="ctrTitle" hasCustomPrompt="1"/>
          </p:nvPr>
        </p:nvSpPr>
        <p:spPr>
          <a:xfrm>
            <a:off x="1143000" y="1188000"/>
            <a:ext cx="6858000" cy="1728000"/>
          </a:xfrm>
        </p:spPr>
        <p:txBody>
          <a:bodyPr anchor="b"/>
          <a:lstStyle>
            <a:lvl1pPr algn="ctr">
              <a:spcAft>
                <a:spcPts val="0"/>
              </a:spcAft>
              <a:defRPr sz="3000" baseline="0">
                <a:latin typeface="Oranda BT" panose="020A0603030505030204" pitchFamily="18" charset="0"/>
              </a:defRPr>
            </a:lvl1pPr>
          </a:lstStyle>
          <a:p>
            <a:r>
              <a:rPr lang="nl-NL" dirty="0"/>
              <a:t>&lt;Kopregel onderwerp&gt;</a:t>
            </a:r>
          </a:p>
        </p:txBody>
      </p:sp>
      <p:sp>
        <p:nvSpPr>
          <p:cNvPr id="3" name="Ondertitel 2">
            <a:extLst>
              <a:ext uri="{FF2B5EF4-FFF2-40B4-BE49-F238E27FC236}">
                <a16:creationId xmlns:a16="http://schemas.microsoft.com/office/drawing/2014/main" id="{9AD462F5-4990-45CF-9E79-8E8AE6F8514A}"/>
              </a:ext>
            </a:extLst>
          </p:cNvPr>
          <p:cNvSpPr>
            <a:spLocks noGrp="1"/>
          </p:cNvSpPr>
          <p:nvPr>
            <p:ph type="subTitle" idx="1" hasCustomPrompt="1"/>
          </p:nvPr>
        </p:nvSpPr>
        <p:spPr>
          <a:xfrm>
            <a:off x="1143000" y="3276000"/>
            <a:ext cx="6858000" cy="684000"/>
          </a:xfrm>
        </p:spPr>
        <p:txBody>
          <a:bodyPr anchor="b" anchorCtr="0"/>
          <a:lstStyle>
            <a:lvl1pPr marL="0" indent="0" algn="ctr">
              <a:buNone/>
              <a:defRPr sz="1800">
                <a:solidFill>
                  <a:srgbClr val="A5093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&lt;Spreker&gt;</a:t>
            </a:r>
          </a:p>
        </p:txBody>
      </p:sp>
      <p:sp>
        <p:nvSpPr>
          <p:cNvPr id="4" name="Tijdelijke aanduiding voor datum 3">
            <a:extLst>
              <a:ext uri="{FF2B5EF4-FFF2-40B4-BE49-F238E27FC236}">
                <a16:creationId xmlns:a16="http://schemas.microsoft.com/office/drawing/2014/main" id="{29268E06-AD91-4DC5-9ECC-8E404E095189}"/>
              </a:ext>
            </a:extLst>
          </p:cNvPr>
          <p:cNvSpPr>
            <a:spLocks noGrp="1"/>
          </p:cNvSpPr>
          <p:nvPr>
            <p:ph type="dt" sz="half" idx="10"/>
          </p:nvPr>
        </p:nvSpPr>
        <p:spPr/>
        <p:txBody>
          <a:bodyPr/>
          <a:lstStyle/>
          <a:p>
            <a:fld id="{AFA9E437-68E7-4188-98CD-63A47E2716DD}" type="datetimeFigureOut">
              <a:rPr lang="nl-NL" smtClean="0"/>
              <a:t>15-4-2019</a:t>
            </a:fld>
            <a:endParaRPr lang="nl-NL"/>
          </a:p>
        </p:txBody>
      </p:sp>
      <p:sp>
        <p:nvSpPr>
          <p:cNvPr id="5" name="Tijdelijke aanduiding voor voettekst 4">
            <a:extLst>
              <a:ext uri="{FF2B5EF4-FFF2-40B4-BE49-F238E27FC236}">
                <a16:creationId xmlns:a16="http://schemas.microsoft.com/office/drawing/2014/main" id="{EAADB93A-554D-45EA-8659-AB7B9016A2E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E20BF7-365F-4846-A5F6-563F8E2E3BE6}"/>
              </a:ext>
            </a:extLst>
          </p:cNvPr>
          <p:cNvSpPr>
            <a:spLocks noGrp="1"/>
          </p:cNvSpPr>
          <p:nvPr>
            <p:ph type="sldNum" sz="quarter" idx="12"/>
          </p:nvPr>
        </p:nvSpPr>
        <p:spPr/>
        <p:txBody>
          <a:bodyPr/>
          <a:lstStyle/>
          <a:p>
            <a:fld id="{7B00AA42-7E76-4046-8C35-7802D7326F93}" type="slidenum">
              <a:rPr lang="nl-NL" smtClean="0"/>
              <a:t>‹nr.›</a:t>
            </a:fld>
            <a:endParaRPr lang="nl-NL"/>
          </a:p>
        </p:txBody>
      </p:sp>
      <p:sp>
        <p:nvSpPr>
          <p:cNvPr id="8" name="Tijdelijke aanduiding voor tekst 7">
            <a:extLst>
              <a:ext uri="{FF2B5EF4-FFF2-40B4-BE49-F238E27FC236}">
                <a16:creationId xmlns:a16="http://schemas.microsoft.com/office/drawing/2014/main" id="{02B0F551-592D-499E-B80B-6CCBD29FCE0F}"/>
              </a:ext>
            </a:extLst>
          </p:cNvPr>
          <p:cNvSpPr>
            <a:spLocks noGrp="1"/>
          </p:cNvSpPr>
          <p:nvPr>
            <p:ph type="body" sz="quarter" idx="13" hasCustomPrompt="1"/>
          </p:nvPr>
        </p:nvSpPr>
        <p:spPr>
          <a:xfrm>
            <a:off x="1143000" y="4320000"/>
            <a:ext cx="6858000" cy="576000"/>
          </a:xfrm>
        </p:spPr>
        <p:txBody>
          <a:bodyPr anchor="b" anchorCtr="0"/>
          <a:lstStyle>
            <a:lvl1pPr marL="0" indent="0" algn="ctr">
              <a:buNone/>
              <a:defRPr/>
            </a:lvl1pPr>
          </a:lstStyle>
          <a:p>
            <a:pPr lvl="0"/>
            <a:r>
              <a:rPr lang="nl-NL" dirty="0"/>
              <a:t>&lt;Datum&gt;</a:t>
            </a:r>
          </a:p>
        </p:txBody>
      </p:sp>
      <p:sp>
        <p:nvSpPr>
          <p:cNvPr id="10" name="Tijdelijke aanduiding voor tekst 9">
            <a:extLst>
              <a:ext uri="{FF2B5EF4-FFF2-40B4-BE49-F238E27FC236}">
                <a16:creationId xmlns:a16="http://schemas.microsoft.com/office/drawing/2014/main" id="{5BA1CCC0-57F9-4F25-AB8A-4D3C9CC20C1F}"/>
              </a:ext>
            </a:extLst>
          </p:cNvPr>
          <p:cNvSpPr>
            <a:spLocks noGrp="1"/>
          </p:cNvSpPr>
          <p:nvPr>
            <p:ph type="body" sz="quarter" idx="14" hasCustomPrompt="1"/>
          </p:nvPr>
        </p:nvSpPr>
        <p:spPr>
          <a:xfrm>
            <a:off x="1143000" y="5076000"/>
            <a:ext cx="6858000" cy="594000"/>
          </a:xfrm>
        </p:spPr>
        <p:txBody>
          <a:bodyPr anchor="b" anchorCtr="0"/>
          <a:lstStyle>
            <a:lvl1pPr marL="0" indent="0" algn="ctr">
              <a:buNone/>
              <a:defRPr/>
            </a:lvl1pPr>
          </a:lstStyle>
          <a:p>
            <a:pPr lvl="0"/>
            <a:r>
              <a:rPr lang="nl-NL" dirty="0"/>
              <a:t>&lt;Locatie&gt;</a:t>
            </a:r>
          </a:p>
        </p:txBody>
      </p:sp>
    </p:spTree>
    <p:extLst>
      <p:ext uri="{BB962C8B-B14F-4D97-AF65-F5344CB8AC3E}">
        <p14:creationId xmlns:p14="http://schemas.microsoft.com/office/powerpoint/2010/main" val="12131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A310B41-216F-42D4-8260-96B1466F4A37}"/>
              </a:ext>
            </a:extLst>
          </p:cNvPr>
          <p:cNvSpPr>
            <a:spLocks noGrp="1"/>
          </p:cNvSpPr>
          <p:nvPr>
            <p:ph type="title"/>
          </p:nvPr>
        </p:nvSpPr>
        <p:spPr>
          <a:xfrm>
            <a:off x="628650" y="363600"/>
            <a:ext cx="7886700" cy="13248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a:extLst>
              <a:ext uri="{FF2B5EF4-FFF2-40B4-BE49-F238E27FC236}">
                <a16:creationId xmlns:a16="http://schemas.microsoft.com/office/drawing/2014/main" id="{99BE8EC6-81F5-4026-A5FB-DAFD4FAD3195}"/>
              </a:ext>
            </a:extLst>
          </p:cNvPr>
          <p:cNvSpPr>
            <a:spLocks noGrp="1"/>
          </p:cNvSpPr>
          <p:nvPr>
            <p:ph type="body" idx="1"/>
          </p:nvPr>
        </p:nvSpPr>
        <p:spPr>
          <a:xfrm>
            <a:off x="628650" y="1825200"/>
            <a:ext cx="7886700" cy="4352400"/>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417EC651-EB04-4183-BCF7-8F0DB3D1EA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FA9E437-68E7-4188-98CD-63A47E2716DD}" type="datetimeFigureOut">
              <a:rPr lang="nl-NL" smtClean="0"/>
              <a:t>15-4-2019</a:t>
            </a:fld>
            <a:endParaRPr lang="nl-NL"/>
          </a:p>
        </p:txBody>
      </p:sp>
      <p:sp>
        <p:nvSpPr>
          <p:cNvPr id="5" name="Tijdelijke aanduiding voor voettekst 4">
            <a:extLst>
              <a:ext uri="{FF2B5EF4-FFF2-40B4-BE49-F238E27FC236}">
                <a16:creationId xmlns:a16="http://schemas.microsoft.com/office/drawing/2014/main" id="{7F4B255E-26C9-4495-A430-F808FFDAEAC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9F9C50B-6D48-4F01-BF06-CA596A9D34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00AA42-7E76-4046-8C35-7802D7326F93}" type="slidenum">
              <a:rPr lang="nl-NL" smtClean="0"/>
              <a:t>‹nr.›</a:t>
            </a:fld>
            <a:endParaRPr lang="nl-NL"/>
          </a:p>
        </p:txBody>
      </p:sp>
      <p:pic>
        <p:nvPicPr>
          <p:cNvPr id="8" name="Afbeelding 7">
            <a:extLst>
              <a:ext uri="{FF2B5EF4-FFF2-40B4-BE49-F238E27FC236}">
                <a16:creationId xmlns:a16="http://schemas.microsoft.com/office/drawing/2014/main" id="{76127F5C-1477-4DE8-B202-BC3D882819B7}"/>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1" y="6498000"/>
            <a:ext cx="9153000" cy="360000"/>
          </a:xfrm>
          <a:prstGeom prst="rect">
            <a:avLst/>
          </a:prstGeom>
        </p:spPr>
      </p:pic>
    </p:spTree>
    <p:extLst>
      <p:ext uri="{BB962C8B-B14F-4D97-AF65-F5344CB8AC3E}">
        <p14:creationId xmlns:p14="http://schemas.microsoft.com/office/powerpoint/2010/main" val="1474232584"/>
      </p:ext>
    </p:extLst>
  </p:cSld>
  <p:clrMap bg1="lt1" tx1="dk1" bg2="lt2" tx2="dk2" accent1="accent1" accent2="accent2" accent3="accent3" accent4="accent4" accent5="accent5" accent6="accent6" hlink="hlink" folHlink="folHlink"/>
  <p:sldLayoutIdLst>
    <p:sldLayoutId id="2147483650" r:id="rId1"/>
    <p:sldLayoutId id="2147483669" r:id="rId2"/>
    <p:sldLayoutId id="2147483661" r:id="rId3"/>
    <p:sldLayoutId id="2147483662" r:id="rId4"/>
    <p:sldLayoutId id="2147483666" r:id="rId5"/>
    <p:sldLayoutId id="2147483667" r:id="rId6"/>
    <p:sldLayoutId id="2147483668" r:id="rId7"/>
    <p:sldLayoutId id="2147483670" r:id="rId8"/>
    <p:sldLayoutId id="2147483671" r:id="rId9"/>
  </p:sldLayoutIdLst>
  <p:txStyles>
    <p:titleStyle>
      <a:lvl1pPr algn="l" defTabSz="685800" rtl="0" eaLnBrk="1" latinLnBrk="0" hangingPunct="1">
        <a:lnSpc>
          <a:spcPct val="90000"/>
        </a:lnSpc>
        <a:spcBef>
          <a:spcPct val="0"/>
        </a:spcBef>
        <a:buNone/>
        <a:defRPr sz="4000" b="1" kern="1200">
          <a:solidFill>
            <a:schemeClr val="tx2"/>
          </a:solidFill>
          <a:latin typeface="Oranda BT" panose="020A0603030505030204" pitchFamily="18"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A50931"/>
        </a:buClr>
        <a:buFont typeface="Wingdings" panose="05000000000000000000" pitchFamily="2" charset="2"/>
        <a:buChar char="§"/>
        <a:defRPr sz="2000" kern="1200">
          <a:solidFill>
            <a:schemeClr val="tx1"/>
          </a:solidFill>
          <a:latin typeface="Source Sans Pro" panose="020B0503030403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A50931"/>
        </a:buClr>
        <a:buFont typeface="Wingdings" panose="05000000000000000000" pitchFamily="2" charset="2"/>
        <a:buChar char="§"/>
        <a:defRPr sz="2000" kern="1200">
          <a:solidFill>
            <a:schemeClr val="tx1"/>
          </a:solidFill>
          <a:latin typeface="Source Sans Pro" panose="020B0503030403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A50931"/>
        </a:buClr>
        <a:buFont typeface="Wingdings" panose="05000000000000000000" pitchFamily="2" charset="2"/>
        <a:buChar char="§"/>
        <a:defRPr sz="2000" kern="1200">
          <a:solidFill>
            <a:schemeClr val="tx1"/>
          </a:solidFill>
          <a:latin typeface="Source Sans Pro" panose="020B0503030403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A50931"/>
        </a:buClr>
        <a:buFont typeface="Wingdings" panose="05000000000000000000" pitchFamily="2" charset="2"/>
        <a:buChar char="§"/>
        <a:defRPr sz="2000" kern="1200">
          <a:solidFill>
            <a:schemeClr val="tx1"/>
          </a:solidFill>
          <a:latin typeface="Source Sans Pro" panose="020B0503030403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A50931"/>
        </a:buClr>
        <a:buFont typeface="Wingdings" panose="05000000000000000000" pitchFamily="2" charset="2"/>
        <a:buChar char="§"/>
        <a:defRPr sz="2000" kern="1200">
          <a:solidFill>
            <a:schemeClr val="tx1"/>
          </a:solidFill>
          <a:latin typeface="Source Sans Pro" panose="020B0503030403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AB89528B-349B-4C70-8F98-15DA82D51702}"/>
              </a:ext>
            </a:extLst>
          </p:cNvPr>
          <p:cNvSpPr>
            <a:spLocks noGrp="1"/>
          </p:cNvSpPr>
          <p:nvPr>
            <p:ph type="subTitle" idx="1"/>
          </p:nvPr>
        </p:nvSpPr>
        <p:spPr/>
        <p:txBody>
          <a:bodyPr/>
          <a:lstStyle/>
          <a:p>
            <a:r>
              <a:rPr lang="nl-NL" dirty="0"/>
              <a:t>Open Data gemeente Nijmegen</a:t>
            </a:r>
          </a:p>
        </p:txBody>
      </p:sp>
    </p:spTree>
    <p:extLst>
      <p:ext uri="{BB962C8B-B14F-4D97-AF65-F5344CB8AC3E}">
        <p14:creationId xmlns:p14="http://schemas.microsoft.com/office/powerpoint/2010/main" val="407699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lnSpc>
                <a:spcPct val="70000"/>
              </a:lnSpc>
              <a:buNone/>
            </a:pPr>
            <a:r>
              <a:rPr lang="nl-NL" sz="2200" b="1" dirty="0">
                <a:solidFill>
                  <a:schemeClr val="tx2"/>
                </a:solidFill>
                <a:latin typeface="Oranda BT" panose="020A0603030505030204" pitchFamily="18" charset="0"/>
                <a:ea typeface="+mj-ea"/>
              </a:rPr>
              <a:t>vervolg: </a:t>
            </a:r>
          </a:p>
          <a:p>
            <a:pPr>
              <a:lnSpc>
                <a:spcPct val="70000"/>
              </a:lnSpc>
            </a:pPr>
            <a:r>
              <a:rPr lang="nl-NL" dirty="0"/>
              <a:t>High </a:t>
            </a:r>
            <a:r>
              <a:rPr lang="nl-NL" dirty="0" err="1"/>
              <a:t>value</a:t>
            </a:r>
            <a:r>
              <a:rPr lang="nl-NL" dirty="0"/>
              <a:t> dataset-lijst</a:t>
            </a:r>
          </a:p>
          <a:p>
            <a:pPr>
              <a:lnSpc>
                <a:spcPct val="70000"/>
              </a:lnSpc>
            </a:pPr>
            <a:r>
              <a:rPr lang="nl-NL" dirty="0"/>
              <a:t>Structurele capaciteit</a:t>
            </a:r>
          </a:p>
          <a:p>
            <a:pPr>
              <a:lnSpc>
                <a:spcPct val="70000"/>
              </a:lnSpc>
            </a:pPr>
            <a:r>
              <a:rPr lang="nl-NL" dirty="0"/>
              <a:t>Aansluiting zoeken bij potentiële bronhouders</a:t>
            </a:r>
          </a:p>
          <a:p>
            <a:pPr>
              <a:lnSpc>
                <a:spcPct val="70000"/>
              </a:lnSpc>
            </a:pPr>
            <a:r>
              <a:rPr lang="nl-NL" dirty="0"/>
              <a:t>GIBIT</a:t>
            </a:r>
          </a:p>
        </p:txBody>
      </p:sp>
      <p:sp>
        <p:nvSpPr>
          <p:cNvPr id="3" name="Titel 2"/>
          <p:cNvSpPr>
            <a:spLocks noGrp="1"/>
          </p:cNvSpPr>
          <p:nvPr>
            <p:ph type="title"/>
          </p:nvPr>
        </p:nvSpPr>
        <p:spPr/>
        <p:txBody>
          <a:bodyPr/>
          <a:lstStyle/>
          <a:p>
            <a:r>
              <a:rPr lang="nl-NL" dirty="0"/>
              <a:t>Nijmegen en open data</a:t>
            </a:r>
          </a:p>
        </p:txBody>
      </p:sp>
    </p:spTree>
    <p:extLst>
      <p:ext uri="{BB962C8B-B14F-4D97-AF65-F5344CB8AC3E}">
        <p14:creationId xmlns:p14="http://schemas.microsoft.com/office/powerpoint/2010/main" val="263064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nSpc>
                <a:spcPct val="70000"/>
              </a:lnSpc>
            </a:pPr>
            <a:endParaRPr lang="nl-NL" dirty="0"/>
          </a:p>
          <a:p>
            <a:pPr>
              <a:lnSpc>
                <a:spcPct val="70000"/>
              </a:lnSpc>
            </a:pPr>
            <a:r>
              <a:rPr lang="nl-NL" dirty="0"/>
              <a:t>Dataportaal in nieuw design</a:t>
            </a:r>
          </a:p>
          <a:p>
            <a:pPr>
              <a:lnSpc>
                <a:spcPct val="70000"/>
              </a:lnSpc>
            </a:pPr>
            <a:endParaRPr lang="nl-NL" dirty="0"/>
          </a:p>
          <a:p>
            <a:pPr>
              <a:lnSpc>
                <a:spcPct val="70000"/>
              </a:lnSpc>
            </a:pPr>
            <a:r>
              <a:rPr lang="nl-NL" dirty="0"/>
              <a:t>Nieuwe Nederlandse DCAT standaard geimplementeerd</a:t>
            </a:r>
          </a:p>
          <a:p>
            <a:pPr>
              <a:lnSpc>
                <a:spcPct val="70000"/>
              </a:lnSpc>
            </a:pPr>
            <a:endParaRPr lang="nl-NL" dirty="0"/>
          </a:p>
          <a:p>
            <a:pPr>
              <a:lnSpc>
                <a:spcPct val="70000"/>
              </a:lnSpc>
            </a:pPr>
            <a:r>
              <a:rPr lang="nl-NL" dirty="0"/>
              <a:t>Nu nog zorgen dat er datasets op komen!</a:t>
            </a:r>
          </a:p>
        </p:txBody>
      </p:sp>
      <p:sp>
        <p:nvSpPr>
          <p:cNvPr id="3" name="Titel 2"/>
          <p:cNvSpPr>
            <a:spLocks noGrp="1"/>
          </p:cNvSpPr>
          <p:nvPr>
            <p:ph type="title"/>
          </p:nvPr>
        </p:nvSpPr>
        <p:spPr/>
        <p:txBody>
          <a:bodyPr/>
          <a:lstStyle/>
          <a:p>
            <a:r>
              <a:rPr lang="en-US" dirty="0" err="1"/>
              <a:t>Waar</a:t>
            </a:r>
            <a:r>
              <a:rPr lang="en-US" dirty="0"/>
              <a:t> </a:t>
            </a:r>
            <a:r>
              <a:rPr lang="en-US" dirty="0" err="1"/>
              <a:t>zijn</a:t>
            </a:r>
            <a:r>
              <a:rPr lang="en-US" dirty="0"/>
              <a:t> de datasets?</a:t>
            </a:r>
            <a:endParaRPr lang="nl-NL" dirty="0"/>
          </a:p>
        </p:txBody>
      </p:sp>
      <p:pic>
        <p:nvPicPr>
          <p:cNvPr id="4" name="Picture 3">
            <a:extLst>
              <a:ext uri="{FF2B5EF4-FFF2-40B4-BE49-F238E27FC236}">
                <a16:creationId xmlns:a16="http://schemas.microsoft.com/office/drawing/2014/main" id="{D23F7E3D-F9E2-4029-B69F-6CD55DE2CFEE}"/>
              </a:ext>
            </a:extLst>
          </p:cNvPr>
          <p:cNvPicPr>
            <a:picLocks noChangeAspect="1"/>
          </p:cNvPicPr>
          <p:nvPr/>
        </p:nvPicPr>
        <p:blipFill>
          <a:blip r:embed="rId2"/>
          <a:stretch>
            <a:fillRect/>
          </a:stretch>
        </p:blipFill>
        <p:spPr>
          <a:xfrm>
            <a:off x="1081344" y="4194496"/>
            <a:ext cx="6981311" cy="1579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998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nSpc>
                <a:spcPct val="70000"/>
              </a:lnSpc>
            </a:pPr>
            <a:endParaRPr lang="nl-NL" dirty="0"/>
          </a:p>
          <a:p>
            <a:pPr>
              <a:lnSpc>
                <a:spcPct val="70000"/>
              </a:lnSpc>
            </a:pPr>
            <a:r>
              <a:rPr lang="nl-NL" dirty="0"/>
              <a:t>Nijmegen publiceert al veel data</a:t>
            </a:r>
          </a:p>
          <a:p>
            <a:pPr>
              <a:lnSpc>
                <a:spcPct val="70000"/>
              </a:lnSpc>
            </a:pPr>
            <a:endParaRPr lang="nl-NL" dirty="0"/>
          </a:p>
          <a:p>
            <a:pPr>
              <a:lnSpc>
                <a:spcPct val="70000"/>
              </a:lnSpc>
            </a:pPr>
            <a:r>
              <a:rPr lang="nl-NL" dirty="0"/>
              <a:t>Data verspreid over vele systemen en applicaties</a:t>
            </a:r>
          </a:p>
          <a:p>
            <a:pPr>
              <a:lnSpc>
                <a:spcPct val="70000"/>
              </a:lnSpc>
            </a:pPr>
            <a:endParaRPr lang="nl-NL" dirty="0"/>
          </a:p>
          <a:p>
            <a:pPr>
              <a:lnSpc>
                <a:spcPct val="70000"/>
              </a:lnSpc>
            </a:pPr>
            <a:r>
              <a:rPr lang="nl-NL" dirty="0"/>
              <a:t>Niemand weet waar alles staat</a:t>
            </a:r>
          </a:p>
          <a:p>
            <a:pPr>
              <a:lnSpc>
                <a:spcPct val="70000"/>
              </a:lnSpc>
            </a:pPr>
            <a:endParaRPr lang="nl-NL" dirty="0"/>
          </a:p>
          <a:p>
            <a:pPr>
              <a:lnSpc>
                <a:spcPct val="70000"/>
              </a:lnSpc>
            </a:pPr>
            <a:r>
              <a:rPr lang="nl-NL" dirty="0"/>
              <a:t>Hoe krijgen we deze inhoud op het dataportaal?</a:t>
            </a:r>
          </a:p>
          <a:p>
            <a:pPr marL="0" indent="0">
              <a:lnSpc>
                <a:spcPct val="70000"/>
              </a:lnSpc>
              <a:buNone/>
            </a:pPr>
            <a:endParaRPr lang="nl-NL" dirty="0"/>
          </a:p>
        </p:txBody>
      </p:sp>
      <p:sp>
        <p:nvSpPr>
          <p:cNvPr id="3" name="Titel 2"/>
          <p:cNvSpPr>
            <a:spLocks noGrp="1"/>
          </p:cNvSpPr>
          <p:nvPr>
            <p:ph type="title"/>
          </p:nvPr>
        </p:nvSpPr>
        <p:spPr/>
        <p:txBody>
          <a:bodyPr/>
          <a:lstStyle/>
          <a:p>
            <a:r>
              <a:rPr lang="en-US" dirty="0" err="1"/>
              <a:t>Inventarisatie</a:t>
            </a:r>
            <a:r>
              <a:rPr lang="en-US" dirty="0"/>
              <a:t> van de data</a:t>
            </a:r>
            <a:endParaRPr lang="nl-NL" dirty="0"/>
          </a:p>
        </p:txBody>
      </p:sp>
    </p:spTree>
    <p:extLst>
      <p:ext uri="{BB962C8B-B14F-4D97-AF65-F5344CB8AC3E}">
        <p14:creationId xmlns:p14="http://schemas.microsoft.com/office/powerpoint/2010/main" val="231335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nSpc>
                <a:spcPct val="70000"/>
              </a:lnSpc>
            </a:pPr>
            <a:endParaRPr lang="nl-NL" dirty="0"/>
          </a:p>
          <a:p>
            <a:pPr>
              <a:lnSpc>
                <a:spcPct val="70000"/>
              </a:lnSpc>
            </a:pPr>
            <a:r>
              <a:rPr lang="nl-NL" dirty="0"/>
              <a:t>Zouden we het dataportaal geautomatiseerd kunnen vullen?</a:t>
            </a:r>
          </a:p>
          <a:p>
            <a:pPr>
              <a:lnSpc>
                <a:spcPct val="70000"/>
              </a:lnSpc>
            </a:pPr>
            <a:endParaRPr lang="nl-NL" dirty="0"/>
          </a:p>
          <a:p>
            <a:pPr>
              <a:lnSpc>
                <a:spcPct val="70000"/>
              </a:lnSpc>
            </a:pPr>
            <a:r>
              <a:rPr lang="nl-NL" dirty="0"/>
              <a:t>Liever niet al die datasets handmatig toevoegen!</a:t>
            </a:r>
          </a:p>
          <a:p>
            <a:pPr>
              <a:lnSpc>
                <a:spcPct val="70000"/>
              </a:lnSpc>
            </a:pPr>
            <a:endParaRPr lang="nl-NL" dirty="0"/>
          </a:p>
          <a:p>
            <a:pPr>
              <a:lnSpc>
                <a:spcPct val="70000"/>
              </a:lnSpc>
            </a:pPr>
            <a:r>
              <a:rPr lang="nl-NL" dirty="0"/>
              <a:t>Oplossing die breder inzetbaar is</a:t>
            </a:r>
          </a:p>
          <a:p>
            <a:pPr>
              <a:lnSpc>
                <a:spcPct val="70000"/>
              </a:lnSpc>
            </a:pPr>
            <a:endParaRPr lang="nl-NL" dirty="0"/>
          </a:p>
          <a:p>
            <a:pPr marL="0" indent="0">
              <a:lnSpc>
                <a:spcPct val="70000"/>
              </a:lnSpc>
              <a:buNone/>
            </a:pPr>
            <a:endParaRPr lang="nl-NL" dirty="0"/>
          </a:p>
          <a:p>
            <a:pPr>
              <a:lnSpc>
                <a:spcPct val="70000"/>
              </a:lnSpc>
            </a:pPr>
            <a:endParaRPr lang="nl-NL" dirty="0"/>
          </a:p>
        </p:txBody>
      </p:sp>
      <p:sp>
        <p:nvSpPr>
          <p:cNvPr id="3" name="Titel 2"/>
          <p:cNvSpPr>
            <a:spLocks noGrp="1"/>
          </p:cNvSpPr>
          <p:nvPr>
            <p:ph type="title"/>
          </p:nvPr>
        </p:nvSpPr>
        <p:spPr/>
        <p:txBody>
          <a:bodyPr/>
          <a:lstStyle/>
          <a:p>
            <a:r>
              <a:rPr lang="en-US" dirty="0" err="1"/>
              <a:t>Softwarematige</a:t>
            </a:r>
            <a:r>
              <a:rPr lang="en-US" dirty="0"/>
              <a:t> </a:t>
            </a:r>
            <a:r>
              <a:rPr lang="en-US" dirty="0" err="1"/>
              <a:t>vulling</a:t>
            </a:r>
            <a:r>
              <a:rPr lang="en-US" dirty="0"/>
              <a:t>?</a:t>
            </a:r>
            <a:endParaRPr lang="nl-NL" dirty="0"/>
          </a:p>
        </p:txBody>
      </p:sp>
    </p:spTree>
    <p:extLst>
      <p:ext uri="{BB962C8B-B14F-4D97-AF65-F5344CB8AC3E}">
        <p14:creationId xmlns:p14="http://schemas.microsoft.com/office/powerpoint/2010/main" val="99729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nSpc>
                <a:spcPct val="70000"/>
              </a:lnSpc>
            </a:pPr>
            <a:endParaRPr lang="nl-NL" dirty="0"/>
          </a:p>
          <a:p>
            <a:pPr>
              <a:lnSpc>
                <a:spcPct val="70000"/>
              </a:lnSpc>
            </a:pPr>
            <a:r>
              <a:rPr lang="nl-NL" dirty="0"/>
              <a:t>Bestaande systemen hebben vaak beperkte mogelijkheden tot het opgeven van metadata, hoe ga je hiermee om?</a:t>
            </a:r>
          </a:p>
          <a:p>
            <a:pPr>
              <a:lnSpc>
                <a:spcPct val="70000"/>
              </a:lnSpc>
            </a:pPr>
            <a:endParaRPr lang="nl-NL" dirty="0"/>
          </a:p>
          <a:p>
            <a:pPr lvl="1">
              <a:lnSpc>
                <a:spcPct val="70000"/>
              </a:lnSpc>
            </a:pPr>
            <a:r>
              <a:rPr lang="nl-NL" dirty="0"/>
              <a:t>Zorg dat nieuwe systemen API’s ter beschikking hebben!</a:t>
            </a:r>
          </a:p>
          <a:p>
            <a:pPr>
              <a:lnSpc>
                <a:spcPct val="70000"/>
              </a:lnSpc>
            </a:pPr>
            <a:endParaRPr lang="nl-NL" dirty="0"/>
          </a:p>
          <a:p>
            <a:pPr>
              <a:lnSpc>
                <a:spcPct val="70000"/>
              </a:lnSpc>
            </a:pPr>
            <a:r>
              <a:rPr lang="nl-NL" dirty="0"/>
              <a:t>Hoe herken je open data?</a:t>
            </a:r>
          </a:p>
          <a:p>
            <a:pPr>
              <a:lnSpc>
                <a:spcPct val="70000"/>
              </a:lnSpc>
            </a:pPr>
            <a:endParaRPr lang="nl-NL" dirty="0"/>
          </a:p>
          <a:p>
            <a:pPr lvl="1">
              <a:lnSpc>
                <a:spcPct val="70000"/>
              </a:lnSpc>
            </a:pPr>
            <a:r>
              <a:rPr lang="nl-NL" dirty="0"/>
              <a:t>Is dit herkenbaar op basis van bestaande metadata?</a:t>
            </a:r>
          </a:p>
          <a:p>
            <a:pPr>
              <a:lnSpc>
                <a:spcPct val="70000"/>
              </a:lnSpc>
            </a:pPr>
            <a:endParaRPr lang="nl-NL" dirty="0"/>
          </a:p>
          <a:p>
            <a:pPr>
              <a:lnSpc>
                <a:spcPct val="70000"/>
              </a:lnSpc>
            </a:pPr>
            <a:r>
              <a:rPr lang="nl-NL" dirty="0"/>
              <a:t>Wie is verantwoordelijk voor de dataset?</a:t>
            </a:r>
          </a:p>
          <a:p>
            <a:pPr>
              <a:lnSpc>
                <a:spcPct val="70000"/>
              </a:lnSpc>
            </a:pPr>
            <a:endParaRPr lang="nl-NL" dirty="0"/>
          </a:p>
          <a:p>
            <a:pPr>
              <a:lnSpc>
                <a:spcPct val="70000"/>
              </a:lnSpc>
            </a:pPr>
            <a:endParaRPr lang="nl-NL" dirty="0"/>
          </a:p>
          <a:p>
            <a:pPr>
              <a:lnSpc>
                <a:spcPct val="70000"/>
              </a:lnSpc>
            </a:pPr>
            <a:endParaRPr lang="nl-NL" dirty="0"/>
          </a:p>
          <a:p>
            <a:pPr>
              <a:lnSpc>
                <a:spcPct val="70000"/>
              </a:lnSpc>
            </a:pPr>
            <a:endParaRPr lang="nl-NL" dirty="0"/>
          </a:p>
        </p:txBody>
      </p:sp>
      <p:sp>
        <p:nvSpPr>
          <p:cNvPr id="3" name="Titel 2"/>
          <p:cNvSpPr>
            <a:spLocks noGrp="1"/>
          </p:cNvSpPr>
          <p:nvPr>
            <p:ph type="title"/>
          </p:nvPr>
        </p:nvSpPr>
        <p:spPr/>
        <p:txBody>
          <a:bodyPr/>
          <a:lstStyle/>
          <a:p>
            <a:r>
              <a:rPr lang="en-US" dirty="0" err="1"/>
              <a:t>Vraagstukken</a:t>
            </a:r>
            <a:endParaRPr lang="nl-NL" dirty="0"/>
          </a:p>
        </p:txBody>
      </p:sp>
    </p:spTree>
    <p:extLst>
      <p:ext uri="{BB962C8B-B14F-4D97-AF65-F5344CB8AC3E}">
        <p14:creationId xmlns:p14="http://schemas.microsoft.com/office/powerpoint/2010/main" val="2350273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nSpc>
                <a:spcPct val="70000"/>
              </a:lnSpc>
            </a:pPr>
            <a:endParaRPr lang="nl-NL" dirty="0"/>
          </a:p>
          <a:p>
            <a:pPr>
              <a:lnSpc>
                <a:spcPct val="70000"/>
              </a:lnSpc>
            </a:pPr>
            <a:r>
              <a:rPr lang="nl-NL" dirty="0"/>
              <a:t>Applicatie die dagelijks de diverse bronsystemen van de gemeente uitleest en publiceert op het Nijmeegse dataportaal</a:t>
            </a:r>
          </a:p>
          <a:p>
            <a:pPr>
              <a:lnSpc>
                <a:spcPct val="70000"/>
              </a:lnSpc>
            </a:pPr>
            <a:endParaRPr lang="nl-NL" dirty="0"/>
          </a:p>
          <a:p>
            <a:pPr>
              <a:lnSpc>
                <a:spcPct val="70000"/>
              </a:lnSpc>
            </a:pPr>
            <a:r>
              <a:rPr lang="nl-NL" dirty="0"/>
              <a:t>Volledig open-source</a:t>
            </a:r>
          </a:p>
          <a:p>
            <a:pPr marL="342900" lvl="1" indent="0">
              <a:lnSpc>
                <a:spcPct val="70000"/>
              </a:lnSpc>
              <a:buNone/>
            </a:pPr>
            <a:br>
              <a:rPr lang="nl-NL" dirty="0"/>
            </a:br>
            <a:r>
              <a:rPr lang="nl-NL" sz="2400" b="1" dirty="0">
                <a:solidFill>
                  <a:srgbClr val="A50931"/>
                </a:solidFill>
                <a:latin typeface="Oranda BT" panose="020A05060305050A0204"/>
              </a:rPr>
              <a:t>Github.com/NijmegenSync</a:t>
            </a:r>
          </a:p>
          <a:p>
            <a:pPr>
              <a:lnSpc>
                <a:spcPct val="70000"/>
              </a:lnSpc>
            </a:pPr>
            <a:endParaRPr lang="nl-NL" dirty="0"/>
          </a:p>
          <a:p>
            <a:pPr>
              <a:lnSpc>
                <a:spcPct val="70000"/>
              </a:lnSpc>
            </a:pPr>
            <a:r>
              <a:rPr lang="nl-NL" dirty="0"/>
              <a:t>Genereert metadata die voldoet aan de nieuwe DCAT standaard van data.overheid.nl </a:t>
            </a:r>
          </a:p>
          <a:p>
            <a:pPr>
              <a:lnSpc>
                <a:spcPct val="70000"/>
              </a:lnSpc>
            </a:pPr>
            <a:endParaRPr lang="nl-NL" dirty="0"/>
          </a:p>
          <a:p>
            <a:pPr>
              <a:lnSpc>
                <a:spcPct val="70000"/>
              </a:lnSpc>
            </a:pPr>
            <a:r>
              <a:rPr lang="nl-NL" dirty="0"/>
              <a:t>Metadata afkomstig uit:</a:t>
            </a:r>
          </a:p>
          <a:p>
            <a:pPr>
              <a:lnSpc>
                <a:spcPct val="70000"/>
              </a:lnSpc>
            </a:pPr>
            <a:endParaRPr lang="nl-NL" dirty="0"/>
          </a:p>
          <a:p>
            <a:pPr lvl="1">
              <a:lnSpc>
                <a:spcPct val="70000"/>
              </a:lnSpc>
            </a:pPr>
            <a:r>
              <a:rPr lang="nl-NL" dirty="0"/>
              <a:t>Metadata van de bron</a:t>
            </a:r>
          </a:p>
          <a:p>
            <a:pPr lvl="1">
              <a:lnSpc>
                <a:spcPct val="70000"/>
              </a:lnSpc>
            </a:pPr>
            <a:r>
              <a:rPr lang="nl-NL" dirty="0"/>
              <a:t>Context</a:t>
            </a:r>
          </a:p>
        </p:txBody>
      </p:sp>
      <p:sp>
        <p:nvSpPr>
          <p:cNvPr id="3" name="Titel 2"/>
          <p:cNvSpPr>
            <a:spLocks noGrp="1"/>
          </p:cNvSpPr>
          <p:nvPr>
            <p:ph type="title"/>
          </p:nvPr>
        </p:nvSpPr>
        <p:spPr/>
        <p:txBody>
          <a:bodyPr/>
          <a:lstStyle/>
          <a:p>
            <a:r>
              <a:rPr lang="en-US" dirty="0"/>
              <a:t>NijmegenSync</a:t>
            </a:r>
            <a:endParaRPr lang="nl-NL" dirty="0"/>
          </a:p>
        </p:txBody>
      </p:sp>
    </p:spTree>
    <p:extLst>
      <p:ext uri="{BB962C8B-B14F-4D97-AF65-F5344CB8AC3E}">
        <p14:creationId xmlns:p14="http://schemas.microsoft.com/office/powerpoint/2010/main" val="183760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nSpc>
                <a:spcPct val="70000"/>
              </a:lnSpc>
            </a:pPr>
            <a:endParaRPr lang="nl-NL" dirty="0"/>
          </a:p>
          <a:p>
            <a:pPr>
              <a:lnSpc>
                <a:spcPct val="70000"/>
              </a:lnSpc>
            </a:pPr>
            <a:r>
              <a:rPr lang="nl-NL" dirty="0"/>
              <a:t>Risico van automatisering is dat er data meekomt die niet openbaar zou mogen!</a:t>
            </a:r>
          </a:p>
          <a:p>
            <a:pPr>
              <a:lnSpc>
                <a:spcPct val="70000"/>
              </a:lnSpc>
            </a:pPr>
            <a:endParaRPr lang="nl-NL" dirty="0"/>
          </a:p>
          <a:p>
            <a:pPr>
              <a:lnSpc>
                <a:spcPct val="70000"/>
              </a:lnSpc>
            </a:pPr>
            <a:endParaRPr lang="nl-NL" dirty="0"/>
          </a:p>
          <a:p>
            <a:pPr>
              <a:lnSpc>
                <a:spcPct val="70000"/>
              </a:lnSpc>
            </a:pPr>
            <a:r>
              <a:rPr lang="nl-NL" dirty="0"/>
              <a:t>Controle bij de bron:</a:t>
            </a:r>
            <a:br>
              <a:rPr lang="nl-NL" dirty="0"/>
            </a:br>
            <a:br>
              <a:rPr lang="nl-NL" dirty="0"/>
            </a:br>
            <a:br>
              <a:rPr lang="nl-NL" dirty="0"/>
            </a:br>
            <a:r>
              <a:rPr lang="nl-NL" dirty="0"/>
              <a:t>	</a:t>
            </a:r>
            <a:r>
              <a:rPr lang="nl-NL" i="1" dirty="0"/>
              <a:t>“Is dit open data?”</a:t>
            </a:r>
          </a:p>
          <a:p>
            <a:pPr>
              <a:lnSpc>
                <a:spcPct val="70000"/>
              </a:lnSpc>
            </a:pPr>
            <a:endParaRPr lang="nl-NL" dirty="0"/>
          </a:p>
          <a:p>
            <a:pPr>
              <a:lnSpc>
                <a:spcPct val="70000"/>
              </a:lnSpc>
            </a:pPr>
            <a:r>
              <a:rPr lang="nl-NL" dirty="0"/>
              <a:t>Controle op het dataportaal:</a:t>
            </a:r>
            <a:br>
              <a:rPr lang="nl-NL" dirty="0"/>
            </a:br>
            <a:br>
              <a:rPr lang="nl-NL" dirty="0"/>
            </a:br>
            <a:br>
              <a:rPr lang="nl-NL" dirty="0"/>
            </a:br>
            <a:r>
              <a:rPr lang="nl-NL" dirty="0"/>
              <a:t>	</a:t>
            </a:r>
            <a:r>
              <a:rPr lang="nl-NL" i="1" dirty="0"/>
              <a:t>“Willen we dit publiceren?”</a:t>
            </a:r>
          </a:p>
          <a:p>
            <a:pPr>
              <a:lnSpc>
                <a:spcPct val="70000"/>
              </a:lnSpc>
            </a:pPr>
            <a:endParaRPr lang="nl-NL" dirty="0"/>
          </a:p>
          <a:p>
            <a:pPr>
              <a:lnSpc>
                <a:spcPct val="70000"/>
              </a:lnSpc>
            </a:pPr>
            <a:endParaRPr lang="nl-NL" dirty="0"/>
          </a:p>
          <a:p>
            <a:pPr>
              <a:lnSpc>
                <a:spcPct val="70000"/>
              </a:lnSpc>
            </a:pPr>
            <a:endParaRPr lang="nl-NL" dirty="0"/>
          </a:p>
          <a:p>
            <a:pPr>
              <a:lnSpc>
                <a:spcPct val="70000"/>
              </a:lnSpc>
            </a:pPr>
            <a:endParaRPr lang="nl-NL" dirty="0"/>
          </a:p>
          <a:p>
            <a:pPr marL="0" indent="0">
              <a:lnSpc>
                <a:spcPct val="70000"/>
              </a:lnSpc>
              <a:buNone/>
            </a:pPr>
            <a:endParaRPr lang="nl-NL" dirty="0"/>
          </a:p>
        </p:txBody>
      </p:sp>
      <p:sp>
        <p:nvSpPr>
          <p:cNvPr id="3" name="Titel 2"/>
          <p:cNvSpPr>
            <a:spLocks noGrp="1"/>
          </p:cNvSpPr>
          <p:nvPr>
            <p:ph type="title"/>
          </p:nvPr>
        </p:nvSpPr>
        <p:spPr/>
        <p:txBody>
          <a:bodyPr/>
          <a:lstStyle/>
          <a:p>
            <a:r>
              <a:rPr lang="en-US" dirty="0" err="1"/>
              <a:t>Kwaliteit</a:t>
            </a:r>
            <a:r>
              <a:rPr lang="en-US" dirty="0"/>
              <a:t> </a:t>
            </a:r>
            <a:r>
              <a:rPr lang="en-US" dirty="0" err="1"/>
              <a:t>waarborgen</a:t>
            </a:r>
            <a:endParaRPr lang="nl-NL" dirty="0"/>
          </a:p>
        </p:txBody>
      </p:sp>
      <p:pic>
        <p:nvPicPr>
          <p:cNvPr id="4" name="Picture 3">
            <a:extLst>
              <a:ext uri="{FF2B5EF4-FFF2-40B4-BE49-F238E27FC236}">
                <a16:creationId xmlns:a16="http://schemas.microsoft.com/office/drawing/2014/main" id="{08BD1FFE-85DF-4535-8530-B72E5F1B3052}"/>
              </a:ext>
            </a:extLst>
          </p:cNvPr>
          <p:cNvPicPr>
            <a:picLocks noChangeAspect="1"/>
          </p:cNvPicPr>
          <p:nvPr/>
        </p:nvPicPr>
        <p:blipFill>
          <a:blip r:embed="rId2"/>
          <a:stretch>
            <a:fillRect/>
          </a:stretch>
        </p:blipFill>
        <p:spPr>
          <a:xfrm>
            <a:off x="4379053" y="3514183"/>
            <a:ext cx="4428632" cy="123446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49607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nSpc>
                <a:spcPct val="70000"/>
              </a:lnSpc>
            </a:pPr>
            <a:endParaRPr lang="nl-NL" dirty="0"/>
          </a:p>
          <a:p>
            <a:pPr>
              <a:lnSpc>
                <a:spcPct val="70000"/>
              </a:lnSpc>
            </a:pPr>
            <a:r>
              <a:rPr lang="nl-NL" dirty="0"/>
              <a:t>Door actief te kijken naar bestaande systemen:</a:t>
            </a:r>
          </a:p>
          <a:p>
            <a:pPr>
              <a:lnSpc>
                <a:spcPct val="70000"/>
              </a:lnSpc>
            </a:pPr>
            <a:endParaRPr lang="nl-NL" dirty="0"/>
          </a:p>
          <a:p>
            <a:pPr>
              <a:lnSpc>
                <a:spcPct val="70000"/>
              </a:lnSpc>
            </a:pPr>
            <a:endParaRPr lang="nl-NL" dirty="0"/>
          </a:p>
          <a:p>
            <a:pPr lvl="1">
              <a:lnSpc>
                <a:spcPct val="70000"/>
              </a:lnSpc>
            </a:pPr>
            <a:r>
              <a:rPr lang="nl-NL" dirty="0"/>
              <a:t>Bewustzijn over wat we publiceren</a:t>
            </a:r>
          </a:p>
          <a:p>
            <a:pPr lvl="1">
              <a:lnSpc>
                <a:spcPct val="70000"/>
              </a:lnSpc>
            </a:pPr>
            <a:endParaRPr lang="nl-NL" dirty="0"/>
          </a:p>
          <a:p>
            <a:pPr lvl="1">
              <a:lnSpc>
                <a:spcPct val="70000"/>
              </a:lnSpc>
            </a:pPr>
            <a:endParaRPr lang="nl-NL" dirty="0"/>
          </a:p>
          <a:p>
            <a:pPr lvl="1">
              <a:lnSpc>
                <a:spcPct val="70000"/>
              </a:lnSpc>
            </a:pPr>
            <a:endParaRPr lang="nl-NL" dirty="0"/>
          </a:p>
          <a:p>
            <a:pPr lvl="1">
              <a:lnSpc>
                <a:spcPct val="70000"/>
              </a:lnSpc>
            </a:pPr>
            <a:r>
              <a:rPr lang="nl-NL" dirty="0"/>
              <a:t>Voorkomen dat “niet open data” publiekelijk beschikbaar is</a:t>
            </a:r>
          </a:p>
          <a:p>
            <a:pPr lvl="1">
              <a:lnSpc>
                <a:spcPct val="70000"/>
              </a:lnSpc>
            </a:pPr>
            <a:endParaRPr lang="nl-NL" dirty="0"/>
          </a:p>
          <a:p>
            <a:pPr lvl="1">
              <a:lnSpc>
                <a:spcPct val="70000"/>
              </a:lnSpc>
            </a:pPr>
            <a:endParaRPr lang="nl-NL" dirty="0"/>
          </a:p>
          <a:p>
            <a:pPr>
              <a:lnSpc>
                <a:spcPct val="70000"/>
              </a:lnSpc>
            </a:pPr>
            <a:endParaRPr lang="nl-NL" dirty="0"/>
          </a:p>
          <a:p>
            <a:pPr>
              <a:lnSpc>
                <a:spcPct val="70000"/>
              </a:lnSpc>
            </a:pPr>
            <a:endParaRPr lang="nl-NL" dirty="0"/>
          </a:p>
          <a:p>
            <a:pPr marL="342900" lvl="1" indent="0">
              <a:lnSpc>
                <a:spcPct val="70000"/>
              </a:lnSpc>
              <a:buNone/>
            </a:pPr>
            <a:endParaRPr lang="nl-NL" dirty="0"/>
          </a:p>
          <a:p>
            <a:pPr>
              <a:lnSpc>
                <a:spcPct val="70000"/>
              </a:lnSpc>
            </a:pPr>
            <a:endParaRPr lang="nl-NL" dirty="0"/>
          </a:p>
          <a:p>
            <a:pPr>
              <a:lnSpc>
                <a:spcPct val="70000"/>
              </a:lnSpc>
            </a:pPr>
            <a:endParaRPr lang="nl-NL" dirty="0"/>
          </a:p>
          <a:p>
            <a:pPr>
              <a:lnSpc>
                <a:spcPct val="70000"/>
              </a:lnSpc>
            </a:pPr>
            <a:endParaRPr lang="nl-NL" dirty="0"/>
          </a:p>
          <a:p>
            <a:pPr marL="0" indent="0">
              <a:lnSpc>
                <a:spcPct val="70000"/>
              </a:lnSpc>
              <a:buNone/>
            </a:pPr>
            <a:endParaRPr lang="nl-NL" dirty="0"/>
          </a:p>
        </p:txBody>
      </p:sp>
      <p:sp>
        <p:nvSpPr>
          <p:cNvPr id="3" name="Titel 2"/>
          <p:cNvSpPr>
            <a:spLocks noGrp="1"/>
          </p:cNvSpPr>
          <p:nvPr>
            <p:ph type="title"/>
          </p:nvPr>
        </p:nvSpPr>
        <p:spPr/>
        <p:txBody>
          <a:bodyPr/>
          <a:lstStyle/>
          <a:p>
            <a:r>
              <a:rPr lang="en-US" dirty="0" err="1"/>
              <a:t>Kwaliteit</a:t>
            </a:r>
            <a:r>
              <a:rPr lang="en-US" dirty="0"/>
              <a:t> </a:t>
            </a:r>
            <a:r>
              <a:rPr lang="en-US" dirty="0" err="1"/>
              <a:t>waarborgen</a:t>
            </a:r>
            <a:r>
              <a:rPr lang="en-US" dirty="0"/>
              <a:t> (</a:t>
            </a:r>
            <a:r>
              <a:rPr lang="en-US" dirty="0" err="1"/>
              <a:t>vervolg</a:t>
            </a:r>
            <a:r>
              <a:rPr lang="en-US" dirty="0"/>
              <a:t>)</a:t>
            </a:r>
            <a:endParaRPr lang="nl-NL" dirty="0"/>
          </a:p>
        </p:txBody>
      </p:sp>
    </p:spTree>
    <p:extLst>
      <p:ext uri="{BB962C8B-B14F-4D97-AF65-F5344CB8AC3E}">
        <p14:creationId xmlns:p14="http://schemas.microsoft.com/office/powerpoint/2010/main" val="367701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nSpc>
                <a:spcPct val="70000"/>
              </a:lnSpc>
            </a:pPr>
            <a:endParaRPr lang="nl-NL" dirty="0"/>
          </a:p>
          <a:p>
            <a:pPr>
              <a:lnSpc>
                <a:spcPct val="70000"/>
              </a:lnSpc>
            </a:pPr>
            <a:r>
              <a:rPr lang="nl-NL" dirty="0"/>
              <a:t>Dagelijkse synchronisatie met het Nederlandse dataportaal!</a:t>
            </a:r>
          </a:p>
          <a:p>
            <a:pPr>
              <a:lnSpc>
                <a:spcPct val="70000"/>
              </a:lnSpc>
            </a:pPr>
            <a:endParaRPr lang="nl-NL" dirty="0"/>
          </a:p>
          <a:p>
            <a:pPr>
              <a:lnSpc>
                <a:spcPct val="70000"/>
              </a:lnSpc>
            </a:pPr>
            <a:endParaRPr lang="nl-NL" dirty="0"/>
          </a:p>
          <a:p>
            <a:pPr marL="0" indent="0">
              <a:lnSpc>
                <a:spcPct val="70000"/>
              </a:lnSpc>
              <a:buNone/>
            </a:pPr>
            <a:endParaRPr lang="nl-NL" dirty="0"/>
          </a:p>
        </p:txBody>
      </p:sp>
      <p:sp>
        <p:nvSpPr>
          <p:cNvPr id="3" name="Titel 2"/>
          <p:cNvSpPr>
            <a:spLocks noGrp="1"/>
          </p:cNvSpPr>
          <p:nvPr>
            <p:ph type="title"/>
          </p:nvPr>
        </p:nvSpPr>
        <p:spPr/>
        <p:txBody>
          <a:bodyPr/>
          <a:lstStyle/>
          <a:p>
            <a:r>
              <a:rPr lang="en-US" dirty="0" err="1"/>
              <a:t>Actieve</a:t>
            </a:r>
            <a:r>
              <a:rPr lang="en-US" dirty="0"/>
              <a:t> </a:t>
            </a:r>
            <a:r>
              <a:rPr lang="en-US" dirty="0" err="1"/>
              <a:t>koppeling</a:t>
            </a:r>
            <a:r>
              <a:rPr lang="en-US" dirty="0"/>
              <a:t> data.overheid.nl</a:t>
            </a:r>
            <a:endParaRPr lang="nl-NL" dirty="0"/>
          </a:p>
        </p:txBody>
      </p:sp>
      <p:pic>
        <p:nvPicPr>
          <p:cNvPr id="4" name="Picture 3">
            <a:extLst>
              <a:ext uri="{FF2B5EF4-FFF2-40B4-BE49-F238E27FC236}">
                <a16:creationId xmlns:a16="http://schemas.microsoft.com/office/drawing/2014/main" id="{03106B6F-769C-431D-95E2-19E1303458C8}"/>
              </a:ext>
            </a:extLst>
          </p:cNvPr>
          <p:cNvPicPr>
            <a:picLocks noChangeAspect="1"/>
          </p:cNvPicPr>
          <p:nvPr/>
        </p:nvPicPr>
        <p:blipFill>
          <a:blip r:embed="rId2"/>
          <a:stretch>
            <a:fillRect/>
          </a:stretch>
        </p:blipFill>
        <p:spPr>
          <a:xfrm>
            <a:off x="1837108" y="2622155"/>
            <a:ext cx="5469783" cy="3402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456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nSpc>
                <a:spcPct val="70000"/>
              </a:lnSpc>
            </a:pPr>
            <a:endParaRPr lang="nl-NL" dirty="0"/>
          </a:p>
          <a:p>
            <a:pPr>
              <a:lnSpc>
                <a:spcPct val="70000"/>
              </a:lnSpc>
            </a:pPr>
            <a:r>
              <a:rPr lang="nl-NL" dirty="0"/>
              <a:t>Wat staat er op de planning?</a:t>
            </a:r>
          </a:p>
          <a:p>
            <a:pPr lvl="1">
              <a:lnSpc>
                <a:spcPct val="70000"/>
              </a:lnSpc>
            </a:pPr>
            <a:endParaRPr lang="nl-NL" dirty="0"/>
          </a:p>
          <a:p>
            <a:pPr lvl="1">
              <a:lnSpc>
                <a:spcPct val="70000"/>
              </a:lnSpc>
            </a:pPr>
            <a:r>
              <a:rPr lang="nl-NL" dirty="0"/>
              <a:t>Basisregistratie datasets</a:t>
            </a:r>
          </a:p>
          <a:p>
            <a:pPr lvl="2">
              <a:lnSpc>
                <a:spcPct val="70000"/>
              </a:lnSpc>
            </a:pPr>
            <a:endParaRPr lang="nl-NL" dirty="0"/>
          </a:p>
          <a:p>
            <a:pPr lvl="2">
              <a:lnSpc>
                <a:spcPct val="70000"/>
              </a:lnSpc>
            </a:pPr>
            <a:r>
              <a:rPr lang="nl-NL" dirty="0"/>
              <a:t>BAG, BGT, BRO</a:t>
            </a:r>
          </a:p>
          <a:p>
            <a:pPr lvl="1">
              <a:lnSpc>
                <a:spcPct val="70000"/>
              </a:lnSpc>
            </a:pPr>
            <a:endParaRPr lang="nl-NL" dirty="0"/>
          </a:p>
          <a:p>
            <a:pPr lvl="1">
              <a:lnSpc>
                <a:spcPct val="70000"/>
              </a:lnSpc>
            </a:pPr>
            <a:r>
              <a:rPr lang="nl-NL" dirty="0"/>
              <a:t>Luchtfoto datasets</a:t>
            </a:r>
          </a:p>
          <a:p>
            <a:pPr lvl="1">
              <a:lnSpc>
                <a:spcPct val="70000"/>
              </a:lnSpc>
            </a:pPr>
            <a:endParaRPr lang="nl-NL" dirty="0"/>
          </a:p>
          <a:p>
            <a:pPr lvl="1">
              <a:lnSpc>
                <a:spcPct val="70000"/>
              </a:lnSpc>
            </a:pPr>
            <a:r>
              <a:rPr lang="nl-NL" dirty="0"/>
              <a:t>Datavisualisatie</a:t>
            </a:r>
          </a:p>
          <a:p>
            <a:pPr lvl="1">
              <a:lnSpc>
                <a:spcPct val="70000"/>
              </a:lnSpc>
            </a:pPr>
            <a:endParaRPr lang="nl-NL" dirty="0"/>
          </a:p>
          <a:p>
            <a:pPr lvl="1">
              <a:lnSpc>
                <a:spcPct val="70000"/>
              </a:lnSpc>
            </a:pPr>
            <a:r>
              <a:rPr lang="nl-NL" dirty="0"/>
              <a:t>Bronhouders betrekken bij open data</a:t>
            </a:r>
          </a:p>
        </p:txBody>
      </p:sp>
      <p:sp>
        <p:nvSpPr>
          <p:cNvPr id="3" name="Titel 2"/>
          <p:cNvSpPr>
            <a:spLocks noGrp="1"/>
          </p:cNvSpPr>
          <p:nvPr>
            <p:ph type="title"/>
          </p:nvPr>
        </p:nvSpPr>
        <p:spPr/>
        <p:txBody>
          <a:bodyPr/>
          <a:lstStyle/>
          <a:p>
            <a:r>
              <a:rPr lang="en-US" dirty="0"/>
              <a:t>De </a:t>
            </a:r>
            <a:r>
              <a:rPr lang="en-US" dirty="0" err="1"/>
              <a:t>toekomst</a:t>
            </a:r>
            <a:endParaRPr lang="nl-NL" dirty="0"/>
          </a:p>
        </p:txBody>
      </p:sp>
      <p:pic>
        <p:nvPicPr>
          <p:cNvPr id="4" name="Picture 3">
            <a:extLst>
              <a:ext uri="{FF2B5EF4-FFF2-40B4-BE49-F238E27FC236}">
                <a16:creationId xmlns:a16="http://schemas.microsoft.com/office/drawing/2014/main" id="{7EED83F4-09CC-4682-A761-35E18AE68F9E}"/>
              </a:ext>
            </a:extLst>
          </p:cNvPr>
          <p:cNvPicPr>
            <a:picLocks noChangeAspect="1"/>
          </p:cNvPicPr>
          <p:nvPr/>
        </p:nvPicPr>
        <p:blipFill>
          <a:blip r:embed="rId2"/>
          <a:stretch>
            <a:fillRect/>
          </a:stretch>
        </p:blipFill>
        <p:spPr>
          <a:xfrm>
            <a:off x="4429387" y="2652896"/>
            <a:ext cx="4299932" cy="124917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746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00EDF-10A5-4594-B458-15CBFBE2229C}"/>
              </a:ext>
            </a:extLst>
          </p:cNvPr>
          <p:cNvSpPr>
            <a:spLocks noGrp="1"/>
          </p:cNvSpPr>
          <p:nvPr>
            <p:ph type="ctrTitle"/>
          </p:nvPr>
        </p:nvSpPr>
        <p:spPr/>
        <p:txBody>
          <a:bodyPr/>
          <a:lstStyle/>
          <a:p>
            <a:r>
              <a:rPr lang="nl-NL" dirty="0" err="1"/>
              <a:t>Gebruikersdag</a:t>
            </a:r>
            <a:r>
              <a:rPr lang="nl-NL" dirty="0"/>
              <a:t> KOOP</a:t>
            </a:r>
          </a:p>
        </p:txBody>
      </p:sp>
      <p:sp>
        <p:nvSpPr>
          <p:cNvPr id="3" name="Ondertitel 2">
            <a:extLst>
              <a:ext uri="{FF2B5EF4-FFF2-40B4-BE49-F238E27FC236}">
                <a16:creationId xmlns:a16="http://schemas.microsoft.com/office/drawing/2014/main" id="{E1935D23-4908-4CDA-AB36-4AC4C810659E}"/>
              </a:ext>
            </a:extLst>
          </p:cNvPr>
          <p:cNvSpPr>
            <a:spLocks noGrp="1"/>
          </p:cNvSpPr>
          <p:nvPr>
            <p:ph type="subTitle" idx="1"/>
          </p:nvPr>
        </p:nvSpPr>
        <p:spPr/>
        <p:txBody>
          <a:bodyPr/>
          <a:lstStyle/>
          <a:p>
            <a:r>
              <a:rPr lang="nl-NL" dirty="0"/>
              <a:t>Agethe Derkse en Willem ter Berg</a:t>
            </a:r>
          </a:p>
        </p:txBody>
      </p:sp>
      <p:sp>
        <p:nvSpPr>
          <p:cNvPr id="4" name="Tijdelijke aanduiding voor tekst 3">
            <a:extLst>
              <a:ext uri="{FF2B5EF4-FFF2-40B4-BE49-F238E27FC236}">
                <a16:creationId xmlns:a16="http://schemas.microsoft.com/office/drawing/2014/main" id="{3EB1201A-85FE-4DF9-8130-F6406E135E64}"/>
              </a:ext>
            </a:extLst>
          </p:cNvPr>
          <p:cNvSpPr>
            <a:spLocks noGrp="1"/>
          </p:cNvSpPr>
          <p:nvPr>
            <p:ph type="body" sz="quarter" idx="13"/>
          </p:nvPr>
        </p:nvSpPr>
        <p:spPr/>
        <p:txBody>
          <a:bodyPr/>
          <a:lstStyle/>
          <a:p>
            <a:r>
              <a:rPr lang="nl-NL" dirty="0"/>
              <a:t>12 april 2019</a:t>
            </a:r>
          </a:p>
        </p:txBody>
      </p:sp>
      <p:sp>
        <p:nvSpPr>
          <p:cNvPr id="5" name="Tijdelijke aanduiding voor tekst 4">
            <a:extLst>
              <a:ext uri="{FF2B5EF4-FFF2-40B4-BE49-F238E27FC236}">
                <a16:creationId xmlns:a16="http://schemas.microsoft.com/office/drawing/2014/main" id="{104B43C1-DBF7-4759-B1D2-1472F07F5DE5}"/>
              </a:ext>
            </a:extLst>
          </p:cNvPr>
          <p:cNvSpPr>
            <a:spLocks noGrp="1"/>
          </p:cNvSpPr>
          <p:nvPr>
            <p:ph type="body" sz="quarter" idx="14"/>
          </p:nvPr>
        </p:nvSpPr>
        <p:spPr/>
        <p:txBody>
          <a:bodyPr/>
          <a:lstStyle/>
          <a:p>
            <a:r>
              <a:rPr lang="nl-NL" dirty="0"/>
              <a:t>Den Haag</a:t>
            </a:r>
          </a:p>
        </p:txBody>
      </p:sp>
    </p:spTree>
    <p:extLst>
      <p:ext uri="{BB962C8B-B14F-4D97-AF65-F5344CB8AC3E}">
        <p14:creationId xmlns:p14="http://schemas.microsoft.com/office/powerpoint/2010/main" val="27161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AB89528B-349B-4C70-8F98-15DA82D51702}"/>
              </a:ext>
            </a:extLst>
          </p:cNvPr>
          <p:cNvSpPr>
            <a:spLocks noGrp="1"/>
          </p:cNvSpPr>
          <p:nvPr>
            <p:ph type="subTitle" idx="1"/>
          </p:nvPr>
        </p:nvSpPr>
        <p:spPr/>
        <p:txBody>
          <a:bodyPr/>
          <a:lstStyle/>
          <a:p>
            <a:r>
              <a:rPr lang="nl-NL" dirty="0"/>
              <a:t>opendata.nijmegen.nl</a:t>
            </a:r>
          </a:p>
        </p:txBody>
      </p:sp>
    </p:spTree>
    <p:extLst>
      <p:ext uri="{BB962C8B-B14F-4D97-AF65-F5344CB8AC3E}">
        <p14:creationId xmlns:p14="http://schemas.microsoft.com/office/powerpoint/2010/main" val="81745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buNone/>
            </a:pPr>
            <a:r>
              <a:rPr lang="nl-NL" sz="2400" b="1" dirty="0">
                <a:solidFill>
                  <a:schemeClr val="tx2"/>
                </a:solidFill>
                <a:latin typeface="Oranda BT" panose="020A0603030505030204" pitchFamily="18" charset="0"/>
                <a:ea typeface="+mj-ea"/>
              </a:rPr>
              <a:t>November 2016: Raadsvoorstel</a:t>
            </a:r>
          </a:p>
          <a:p>
            <a:r>
              <a:rPr lang="nl-NL" dirty="0"/>
              <a:t>Uitgangspunt Nijmegen: “open tenzij”, politiek van Nijmegen wil hierop voorloper zijn</a:t>
            </a:r>
          </a:p>
          <a:p>
            <a:r>
              <a:rPr lang="nl-NL" dirty="0"/>
              <a:t>Openbaarheid, toegankelijkheid, transparantie</a:t>
            </a:r>
          </a:p>
          <a:p>
            <a:r>
              <a:rPr lang="nl-NL" dirty="0"/>
              <a:t>Data beschikbaar via open </a:t>
            </a:r>
            <a:r>
              <a:rPr lang="nl-NL" dirty="0" err="1"/>
              <a:t>API’s</a:t>
            </a:r>
            <a:endParaRPr lang="nl-NL" dirty="0"/>
          </a:p>
          <a:p>
            <a:r>
              <a:rPr lang="nl-NL" dirty="0"/>
              <a:t>Alles wat op de website vindbaar is ook als open data beschikbaar stellen</a:t>
            </a:r>
          </a:p>
          <a:p>
            <a:r>
              <a:rPr lang="nl-NL" dirty="0"/>
              <a:t>Maar ook: Wettelijke verplichtingen</a:t>
            </a:r>
          </a:p>
        </p:txBody>
      </p:sp>
      <p:sp>
        <p:nvSpPr>
          <p:cNvPr id="3" name="Titel 2"/>
          <p:cNvSpPr>
            <a:spLocks noGrp="1"/>
          </p:cNvSpPr>
          <p:nvPr>
            <p:ph type="title"/>
          </p:nvPr>
        </p:nvSpPr>
        <p:spPr/>
        <p:txBody>
          <a:bodyPr/>
          <a:lstStyle/>
          <a:p>
            <a:r>
              <a:rPr lang="nl-NL" dirty="0"/>
              <a:t>Nijmegen en open data</a:t>
            </a:r>
          </a:p>
        </p:txBody>
      </p:sp>
    </p:spTree>
    <p:extLst>
      <p:ext uri="{BB962C8B-B14F-4D97-AF65-F5344CB8AC3E}">
        <p14:creationId xmlns:p14="http://schemas.microsoft.com/office/powerpoint/2010/main" val="393179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buNone/>
            </a:pPr>
            <a:r>
              <a:rPr lang="nl-NL" sz="2400" b="1" dirty="0">
                <a:solidFill>
                  <a:schemeClr val="tx2"/>
                </a:solidFill>
                <a:latin typeface="Oranda BT" panose="020A0603030505030204" pitchFamily="18" charset="0"/>
                <a:ea typeface="+mj-ea"/>
              </a:rPr>
              <a:t>November 2016:</a:t>
            </a:r>
          </a:p>
          <a:p>
            <a:r>
              <a:rPr lang="nl-NL" dirty="0"/>
              <a:t>Maand van de Slimme Stad: feestelijke opening van het nieuwe Nijmeegse open data portaal met 20 (GEO) datasets</a:t>
            </a:r>
          </a:p>
          <a:p>
            <a:endParaRPr lang="nl-NL" dirty="0"/>
          </a:p>
        </p:txBody>
      </p:sp>
      <p:sp>
        <p:nvSpPr>
          <p:cNvPr id="3" name="Titel 2"/>
          <p:cNvSpPr>
            <a:spLocks noGrp="1"/>
          </p:cNvSpPr>
          <p:nvPr>
            <p:ph type="title"/>
          </p:nvPr>
        </p:nvSpPr>
        <p:spPr/>
        <p:txBody>
          <a:bodyPr/>
          <a:lstStyle/>
          <a:p>
            <a:r>
              <a:rPr lang="nl-NL" dirty="0"/>
              <a:t>Nijmegen en open data</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9679" y="3119717"/>
            <a:ext cx="4102980" cy="2901877"/>
          </a:xfrm>
          <a:prstGeom prst="rect">
            <a:avLst/>
          </a:prstGeom>
        </p:spPr>
      </p:pic>
    </p:spTree>
    <p:extLst>
      <p:ext uri="{BB962C8B-B14F-4D97-AF65-F5344CB8AC3E}">
        <p14:creationId xmlns:p14="http://schemas.microsoft.com/office/powerpoint/2010/main" val="107222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buNone/>
            </a:pPr>
            <a:r>
              <a:rPr lang="nl-NL" sz="2400" b="1" dirty="0">
                <a:solidFill>
                  <a:schemeClr val="tx2"/>
                </a:solidFill>
                <a:latin typeface="Oranda BT" panose="020A0603030505030204" pitchFamily="18" charset="0"/>
                <a:ea typeface="+mj-ea"/>
              </a:rPr>
              <a:t>2017:</a:t>
            </a:r>
          </a:p>
          <a:p>
            <a:r>
              <a:rPr lang="nl-NL" dirty="0"/>
              <a:t>open data portaal bleef gevuld met 20 datasets</a:t>
            </a:r>
          </a:p>
          <a:p>
            <a:r>
              <a:rPr lang="nl-NL" dirty="0"/>
              <a:t>Geen prioriteit en capaciteit om actief in te zetten op verdere uitbreiding</a:t>
            </a:r>
          </a:p>
          <a:p>
            <a:r>
              <a:rPr lang="nl-NL" dirty="0"/>
              <a:t>Geen vraag vanuit burgers en bedrijven</a:t>
            </a:r>
          </a:p>
          <a:p>
            <a:endParaRPr lang="nl-NL" dirty="0"/>
          </a:p>
        </p:txBody>
      </p:sp>
      <p:sp>
        <p:nvSpPr>
          <p:cNvPr id="3" name="Titel 2"/>
          <p:cNvSpPr>
            <a:spLocks noGrp="1"/>
          </p:cNvSpPr>
          <p:nvPr>
            <p:ph type="title"/>
          </p:nvPr>
        </p:nvSpPr>
        <p:spPr/>
        <p:txBody>
          <a:bodyPr/>
          <a:lstStyle/>
          <a:p>
            <a:r>
              <a:rPr lang="nl-NL" dirty="0"/>
              <a:t>Nijmegen en open data</a:t>
            </a:r>
          </a:p>
        </p:txBody>
      </p:sp>
    </p:spTree>
    <p:extLst>
      <p:ext uri="{BB962C8B-B14F-4D97-AF65-F5344CB8AC3E}">
        <p14:creationId xmlns:p14="http://schemas.microsoft.com/office/powerpoint/2010/main" val="32322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pPr marL="0" indent="0">
              <a:buNone/>
            </a:pPr>
            <a:r>
              <a:rPr lang="nl-NL" sz="2200" b="1" dirty="0">
                <a:solidFill>
                  <a:schemeClr val="tx2"/>
                </a:solidFill>
                <a:latin typeface="Oranda BT" panose="020A0603030505030204" pitchFamily="18" charset="0"/>
                <a:ea typeface="+mj-ea"/>
              </a:rPr>
              <a:t>2018:</a:t>
            </a:r>
          </a:p>
          <a:p>
            <a:r>
              <a:rPr lang="nl-NL" dirty="0"/>
              <a:t>Coalitieakkoord:</a:t>
            </a:r>
          </a:p>
          <a:p>
            <a:pPr marL="0" indent="0">
              <a:buNone/>
            </a:pPr>
            <a:r>
              <a:rPr lang="nl-NL" sz="1900" b="1" i="1" dirty="0"/>
              <a:t>Big data, digitalisering en privacy</a:t>
            </a:r>
            <a:endParaRPr lang="nl-NL" sz="1900" dirty="0"/>
          </a:p>
          <a:p>
            <a:pPr marL="0" indent="0">
              <a:buNone/>
            </a:pPr>
            <a:r>
              <a:rPr lang="nl-NL" sz="1400" i="1" dirty="0"/>
              <a:t>“De rol van digitalisering wordt steeds groter en iedereen moet om kunnen gaan met de transparantie die dit oplevert. Er ligt voor ons een rol om inwoners daarin te ondersteunen en wellicht een soort digitale leefbaarheid te borgen. Het is de vraag welke rol wij exact hebben en daarom hebben we een programma Open en Weerbaar. In het kader van dat programma hebben diverse gesprekken plaatsgevonden over privacy en data. Dit programma geven we een vervolg.</a:t>
            </a:r>
          </a:p>
          <a:p>
            <a:pPr marL="0" indent="0">
              <a:buNone/>
            </a:pPr>
            <a:r>
              <a:rPr lang="nl-NL" sz="1400" i="1" dirty="0"/>
              <a:t>Wij omarmen de oproep van de Open State Foundation, die gemeenten aanspoort om de openbaarheid van bestuur en open data te verankeren in lokaal beleid en ons oproept aan te sluiten bij lopende trajecten op dit gebied (zoals de gemeentelijke high </a:t>
            </a:r>
            <a:r>
              <a:rPr lang="nl-NL" sz="1400" i="1" dirty="0" err="1"/>
              <a:t>value</a:t>
            </a:r>
            <a:r>
              <a:rPr lang="nl-NL" sz="1400" i="1" dirty="0"/>
              <a:t> datalijst). We onderzoeken de impact en kosten hiervan.”</a:t>
            </a:r>
            <a:endParaRPr lang="nl-NL" sz="1400" dirty="0"/>
          </a:p>
          <a:p>
            <a:r>
              <a:rPr lang="nl-NL" dirty="0"/>
              <a:t>High </a:t>
            </a:r>
            <a:r>
              <a:rPr lang="nl-NL" dirty="0" err="1"/>
              <a:t>valuelijst</a:t>
            </a:r>
            <a:endParaRPr lang="nl-NL" dirty="0"/>
          </a:p>
          <a:p>
            <a:r>
              <a:rPr lang="nl-NL" dirty="0"/>
              <a:t>Manier vinden om efficiënt veel data te kunnen publiceren (stagiaire ingeschakeld afstudeeropdracht)</a:t>
            </a:r>
          </a:p>
          <a:p>
            <a:r>
              <a:rPr lang="nl-NL" dirty="0"/>
              <a:t>Samenwerking met leverancier van ons open dataportaal</a:t>
            </a:r>
          </a:p>
          <a:p>
            <a:endParaRPr lang="nl-NL" dirty="0"/>
          </a:p>
        </p:txBody>
      </p:sp>
      <p:sp>
        <p:nvSpPr>
          <p:cNvPr id="3" name="Titel 2"/>
          <p:cNvSpPr>
            <a:spLocks noGrp="1"/>
          </p:cNvSpPr>
          <p:nvPr>
            <p:ph type="title"/>
          </p:nvPr>
        </p:nvSpPr>
        <p:spPr/>
        <p:txBody>
          <a:bodyPr/>
          <a:lstStyle/>
          <a:p>
            <a:r>
              <a:rPr lang="nl-NL" dirty="0"/>
              <a:t>Nijmegen en open data</a:t>
            </a:r>
          </a:p>
        </p:txBody>
      </p:sp>
    </p:spTree>
    <p:extLst>
      <p:ext uri="{BB962C8B-B14F-4D97-AF65-F5344CB8AC3E}">
        <p14:creationId xmlns:p14="http://schemas.microsoft.com/office/powerpoint/2010/main" val="378976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lnSpc>
                <a:spcPct val="70000"/>
              </a:lnSpc>
              <a:buNone/>
            </a:pPr>
            <a:r>
              <a:rPr lang="nl-NL" sz="2200" b="1" dirty="0">
                <a:solidFill>
                  <a:schemeClr val="tx2"/>
                </a:solidFill>
                <a:latin typeface="Oranda BT" panose="020A0603030505030204" pitchFamily="18" charset="0"/>
                <a:ea typeface="+mj-ea"/>
              </a:rPr>
              <a:t>2019: </a:t>
            </a:r>
          </a:p>
          <a:p>
            <a:r>
              <a:rPr lang="nl-NL" dirty="0"/>
              <a:t>Open en weerbaar Nijmegen (college)</a:t>
            </a:r>
          </a:p>
          <a:p>
            <a:pPr marL="342900" lvl="1" indent="0">
              <a:buNone/>
            </a:pPr>
            <a:r>
              <a:rPr lang="nl-NL" sz="1400" i="1" dirty="0"/>
              <a:t>“Onze samenleving wordt steeds meer digitaal, waarmee de afhankelijkheid hiervan toeneemt. We zijn ons bewust dat er voor ons een rol ligt om te zorgen voor de digitale leefbaarheid en de digitale weerbaarheid van de inwoners van onze stad. Open, omdat we aan de samenleving willen laten zien hoe wij omgaan met gegevens, waarvoor we ze gebruiken en hoe we ervoor zorgen dat we niet meer gegevens gebruiken dan echt nodig is. Weerbaar, omdat we zien dat er een nieuwe groep mensen ontstaat die zich onvoldoende bewust is van de mogelijke gevolgen van hun gedrag op internet, zoals identiteits- en internetfraude, schending van de privacy en andere vormen van misbruik van persoonlijke gegevens. We willen onze burgers helpen om weerbaar te worden in hun gedrag binnen de digitale wereld.”</a:t>
            </a:r>
          </a:p>
          <a:p>
            <a:r>
              <a:rPr lang="nl-NL" dirty="0"/>
              <a:t>Lancering vernieuwd open data portaal met meer dan 100 datasets</a:t>
            </a:r>
          </a:p>
        </p:txBody>
      </p:sp>
      <p:sp>
        <p:nvSpPr>
          <p:cNvPr id="3" name="Titel 2"/>
          <p:cNvSpPr>
            <a:spLocks noGrp="1"/>
          </p:cNvSpPr>
          <p:nvPr>
            <p:ph type="title"/>
          </p:nvPr>
        </p:nvSpPr>
        <p:spPr/>
        <p:txBody>
          <a:bodyPr/>
          <a:lstStyle/>
          <a:p>
            <a:r>
              <a:rPr lang="nl-NL" dirty="0"/>
              <a:t>Nijmegen en open data</a:t>
            </a:r>
          </a:p>
        </p:txBody>
      </p:sp>
    </p:spTree>
    <p:extLst>
      <p:ext uri="{BB962C8B-B14F-4D97-AF65-F5344CB8AC3E}">
        <p14:creationId xmlns:p14="http://schemas.microsoft.com/office/powerpoint/2010/main" val="360612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186" y="1546168"/>
            <a:ext cx="3846021" cy="4462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131" y="1876785"/>
            <a:ext cx="3208713" cy="3888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itel 2"/>
          <p:cNvSpPr>
            <a:spLocks noGrp="1"/>
          </p:cNvSpPr>
          <p:nvPr>
            <p:ph type="title"/>
          </p:nvPr>
        </p:nvSpPr>
        <p:spPr>
          <a:xfrm>
            <a:off x="628650" y="365125"/>
            <a:ext cx="7886700" cy="1324800"/>
          </a:xfrm>
        </p:spPr>
        <p:txBody>
          <a:bodyPr/>
          <a:lstStyle/>
          <a:p>
            <a:r>
              <a:rPr lang="nl-NL" dirty="0"/>
              <a:t>Nijmegen en open data</a:t>
            </a: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2808" y="2873695"/>
            <a:ext cx="3178041" cy="3211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50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lnSpc>
                <a:spcPct val="70000"/>
              </a:lnSpc>
              <a:buNone/>
            </a:pPr>
            <a:r>
              <a:rPr lang="nl-NL" sz="2200" b="1" dirty="0">
                <a:solidFill>
                  <a:schemeClr val="tx2"/>
                </a:solidFill>
                <a:latin typeface="Oranda BT" panose="020A0603030505030204" pitchFamily="18" charset="0"/>
                <a:ea typeface="+mj-ea"/>
              </a:rPr>
              <a:t>2019</a:t>
            </a:r>
          </a:p>
          <a:p>
            <a:pPr>
              <a:lnSpc>
                <a:spcPct val="70000"/>
              </a:lnSpc>
            </a:pPr>
            <a:r>
              <a:rPr lang="nl-NL" dirty="0"/>
              <a:t>Nijmegen Sync</a:t>
            </a:r>
          </a:p>
          <a:p>
            <a:r>
              <a:rPr lang="nl-NL" dirty="0"/>
              <a:t>Toegang diverse bronhouders: RAN,  Onderzoek en Statistiek</a:t>
            </a:r>
          </a:p>
          <a:p>
            <a:r>
              <a:rPr lang="nl-NL" dirty="0"/>
              <a:t>Componentenbibliotheek</a:t>
            </a:r>
          </a:p>
          <a:p>
            <a:r>
              <a:rPr lang="nl-NL" dirty="0"/>
              <a:t>DCAT-standaard</a:t>
            </a:r>
          </a:p>
          <a:p>
            <a:r>
              <a:rPr lang="nl-NL" dirty="0"/>
              <a:t>Huidig aantal datasets: 113 datasets (vanaf januari 2019)</a:t>
            </a:r>
          </a:p>
        </p:txBody>
      </p:sp>
      <p:sp>
        <p:nvSpPr>
          <p:cNvPr id="3" name="Titel 2"/>
          <p:cNvSpPr>
            <a:spLocks noGrp="1"/>
          </p:cNvSpPr>
          <p:nvPr>
            <p:ph type="title"/>
          </p:nvPr>
        </p:nvSpPr>
        <p:spPr/>
        <p:txBody>
          <a:bodyPr/>
          <a:lstStyle/>
          <a:p>
            <a:r>
              <a:rPr lang="nl-NL" dirty="0"/>
              <a:t>Nijmegen en open data</a:t>
            </a:r>
          </a:p>
        </p:txBody>
      </p:sp>
    </p:spTree>
    <p:extLst>
      <p:ext uri="{BB962C8B-B14F-4D97-AF65-F5344CB8AC3E}">
        <p14:creationId xmlns:p14="http://schemas.microsoft.com/office/powerpoint/2010/main" val="4018992563"/>
      </p:ext>
    </p:extLst>
  </p:cSld>
  <p:clrMapOvr>
    <a:masterClrMapping/>
  </p:clrMapOvr>
</p:sld>
</file>

<file path=ppt/theme/theme1.xml><?xml version="1.0" encoding="utf-8"?>
<a:theme xmlns:a="http://schemas.openxmlformats.org/drawingml/2006/main" name="GN Powerpoint Standaard">
  <a:themeElements>
    <a:clrScheme name="Huisstijl">
      <a:dk1>
        <a:sysClr val="windowText" lastClr="000000"/>
      </a:dk1>
      <a:lt1>
        <a:sysClr val="window" lastClr="FFFFFF"/>
      </a:lt1>
      <a:dk2>
        <a:srgbClr val="A90A2E"/>
      </a:dk2>
      <a:lt2>
        <a:srgbClr val="DCA09B"/>
      </a:lt2>
      <a:accent1>
        <a:srgbClr val="C76667"/>
      </a:accent1>
      <a:accent2>
        <a:srgbClr val="03A9F4"/>
      </a:accent2>
      <a:accent3>
        <a:srgbClr val="B0D0EF"/>
      </a:accent3>
      <a:accent4>
        <a:srgbClr val="61B5A5"/>
      </a:accent4>
      <a:accent5>
        <a:srgbClr val="B8DAD4"/>
      </a:accent5>
      <a:accent6>
        <a:srgbClr val="F57C00"/>
      </a:accent6>
      <a:hlink>
        <a:srgbClr val="878787"/>
      </a:hlink>
      <a:folHlink>
        <a:srgbClr val="B5B4B4"/>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ard" id="{B3F680CE-E19B-4BD3-A138-BC3BFFEFF4F3}" vid="{A3919A72-D503-497D-AB37-956D993EB59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752</Words>
  <Application>Microsoft Office PowerPoint</Application>
  <PresentationFormat>Diavoorstelling (4:3)</PresentationFormat>
  <Paragraphs>144</Paragraphs>
  <Slides>20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Source Sans Pro</vt:lpstr>
      <vt:lpstr>Arial</vt:lpstr>
      <vt:lpstr>Wingdings</vt:lpstr>
      <vt:lpstr>Oranda BT</vt:lpstr>
      <vt:lpstr>Calibri</vt:lpstr>
      <vt:lpstr>GN Powerpoint Standaard</vt:lpstr>
      <vt:lpstr>PowerPoint-presentatie</vt:lpstr>
      <vt:lpstr>Gebruikersdag KOOP</vt:lpstr>
      <vt:lpstr>Nijmegen en open data</vt:lpstr>
      <vt:lpstr>Nijmegen en open data</vt:lpstr>
      <vt:lpstr>Nijmegen en open data</vt:lpstr>
      <vt:lpstr>Nijmegen en open data</vt:lpstr>
      <vt:lpstr>Nijmegen en open data</vt:lpstr>
      <vt:lpstr>Nijmegen en open data</vt:lpstr>
      <vt:lpstr>Nijmegen en open data</vt:lpstr>
      <vt:lpstr>Nijmegen en open data</vt:lpstr>
      <vt:lpstr>Waar zijn de datasets?</vt:lpstr>
      <vt:lpstr>Inventarisatie van de data</vt:lpstr>
      <vt:lpstr>Softwarematige vulling?</vt:lpstr>
      <vt:lpstr>Vraagstukken</vt:lpstr>
      <vt:lpstr>NijmegenSync</vt:lpstr>
      <vt:lpstr>Kwaliteit waarborgen</vt:lpstr>
      <vt:lpstr>Kwaliteit waarborgen (vervolg)</vt:lpstr>
      <vt:lpstr>Actieve koppeling data.overheid.nl</vt:lpstr>
      <vt:lpstr>De toekomst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2019-03-18T13:49:44Z</dcterms:created>
  <dcterms:modified xsi:type="dcterms:W3CDTF">2019-04-15T11:12:09Z</dcterms:modified>
</cp:coreProperties>
</file>