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2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7cb8b430_0_5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e7cb8b430_0_5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e7cb8b430_0_16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e7cb8b430_0_16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1e7cb8b430_0_18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1e7cb8b430_0_18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e7cb8b430_0_20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1e7cb8b430_0_20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1e85b7cc82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1e85b7cc82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e7cb8b430_0_8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e7cb8b430_0_8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e7cb8b430_0_8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e7cb8b430_0_8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76f395675a69cde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76f395675a69cde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7cb8b430_0_19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e7cb8b430_0_19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e85b7cc82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e85b7cc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e7cb8b430_0_87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e7cb8b430_0_8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e7e1259dd_0_6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e7e1259dd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1e7cb8b430_0_151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1e7cb8b430_0_15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-688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4574900" y="-150"/>
            <a:ext cx="185400" cy="5143500"/>
          </a:xfrm>
          <a:prstGeom prst="rect">
            <a:avLst/>
          </a:prstGeom>
          <a:gradFill>
            <a:gsLst>
              <a:gs pos="0">
                <a:srgbClr val="000014">
                  <a:alpha val="49803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11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1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3062200" y="575500"/>
            <a:ext cx="27300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600"/>
              </a:spcBef>
              <a:spcAft>
                <a:spcPts val="0"/>
              </a:spcAft>
              <a:buSzPts val="1100"/>
              <a:buChar char="▪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5956701" y="575500"/>
            <a:ext cx="27300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600"/>
              </a:spcBef>
              <a:spcAft>
                <a:spcPts val="0"/>
              </a:spcAft>
              <a:buSzPts val="1100"/>
              <a:buChar char="▪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2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2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3069325" y="575500"/>
            <a:ext cx="17898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85750" lvl="0" marL="457200" rtl="0">
              <a:spcBef>
                <a:spcPts val="600"/>
              </a:spcBef>
              <a:spcAft>
                <a:spcPts val="0"/>
              </a:spcAft>
              <a:buSzPts val="900"/>
              <a:buChar char="▪"/>
              <a:defRPr sz="900"/>
            </a:lvl1pPr>
            <a:lvl2pPr indent="-285750" lvl="1" marL="914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2pPr>
            <a:lvl3pPr indent="-285750" lvl="2" marL="1371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3pPr>
            <a:lvl4pPr indent="-285750" lvl="3" marL="1828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4pPr>
            <a:lvl5pPr indent="-285750" lvl="4" marL="22860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5pPr>
            <a:lvl6pPr indent="-285750" lvl="5" marL="27432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6pPr>
            <a:lvl7pPr indent="-285750" lvl="6" marL="3200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7pPr>
            <a:lvl8pPr indent="-285750" lvl="7" marL="3657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8pPr>
            <a:lvl9pPr indent="-285750" lvl="8" marL="4114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9pPr>
          </a:lstStyle>
          <a:p/>
        </p:txBody>
      </p:sp>
      <p:sp>
        <p:nvSpPr>
          <p:cNvPr id="77" name="Google Shape;77;p12"/>
          <p:cNvSpPr txBox="1"/>
          <p:nvPr>
            <p:ph idx="2" type="body"/>
          </p:nvPr>
        </p:nvSpPr>
        <p:spPr>
          <a:xfrm>
            <a:off x="4951006" y="575500"/>
            <a:ext cx="17898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85750" lvl="0" marL="457200" rtl="0">
              <a:spcBef>
                <a:spcPts val="600"/>
              </a:spcBef>
              <a:spcAft>
                <a:spcPts val="0"/>
              </a:spcAft>
              <a:buSzPts val="900"/>
              <a:buChar char="▪"/>
              <a:defRPr sz="900"/>
            </a:lvl1pPr>
            <a:lvl2pPr indent="-285750" lvl="1" marL="914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2pPr>
            <a:lvl3pPr indent="-285750" lvl="2" marL="1371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3pPr>
            <a:lvl4pPr indent="-285750" lvl="3" marL="1828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4pPr>
            <a:lvl5pPr indent="-285750" lvl="4" marL="22860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5pPr>
            <a:lvl6pPr indent="-285750" lvl="5" marL="27432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6pPr>
            <a:lvl7pPr indent="-285750" lvl="6" marL="3200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7pPr>
            <a:lvl8pPr indent="-285750" lvl="7" marL="3657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8pPr>
            <a:lvl9pPr indent="-285750" lvl="8" marL="4114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9pPr>
          </a:lstStyle>
          <a:p/>
        </p:txBody>
      </p:sp>
      <p:sp>
        <p:nvSpPr>
          <p:cNvPr id="78" name="Google Shape;78;p12"/>
          <p:cNvSpPr txBox="1"/>
          <p:nvPr>
            <p:ph idx="3" type="body"/>
          </p:nvPr>
        </p:nvSpPr>
        <p:spPr>
          <a:xfrm>
            <a:off x="6832686" y="575500"/>
            <a:ext cx="17898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85750" lvl="0" marL="457200" rtl="0">
              <a:spcBef>
                <a:spcPts val="600"/>
              </a:spcBef>
              <a:spcAft>
                <a:spcPts val="0"/>
              </a:spcAft>
              <a:buSzPts val="900"/>
              <a:buChar char="▪"/>
              <a:defRPr sz="900"/>
            </a:lvl1pPr>
            <a:lvl2pPr indent="-285750" lvl="1" marL="914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2pPr>
            <a:lvl3pPr indent="-285750" lvl="2" marL="1371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3pPr>
            <a:lvl4pPr indent="-285750" lvl="3" marL="1828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4pPr>
            <a:lvl5pPr indent="-285750" lvl="4" marL="22860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5pPr>
            <a:lvl6pPr indent="-285750" lvl="5" marL="27432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6pPr>
            <a:lvl7pPr indent="-285750" lvl="6" marL="32004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7pPr>
            <a:lvl8pPr indent="-285750" lvl="7" marL="36576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8pPr>
            <a:lvl9pPr indent="-285750" lvl="8" marL="4114800" rtl="0">
              <a:spcBef>
                <a:spcPts val="0"/>
              </a:spcBef>
              <a:spcAft>
                <a:spcPts val="0"/>
              </a:spcAft>
              <a:buSzPts val="900"/>
              <a:buChar char="-"/>
              <a:defRPr sz="900"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13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3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1">
  <p:cSld name="TITLE_3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5"/>
          <p:cNvSpPr/>
          <p:nvPr/>
        </p:nvSpPr>
        <p:spPr>
          <a:xfrm flipH="1">
            <a:off x="-688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5"/>
          <p:cNvSpPr txBox="1"/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b="1" sz="3000">
                <a:solidFill>
                  <a:srgbClr val="F67031"/>
                </a:solidFill>
              </a:defRPr>
            </a:lvl9pPr>
          </a:lstStyle>
          <a:p/>
        </p:txBody>
      </p:sp>
      <p:sp>
        <p:nvSpPr>
          <p:cNvPr id="90" name="Google Shape;90;p15"/>
          <p:cNvSpPr/>
          <p:nvPr/>
        </p:nvSpPr>
        <p:spPr>
          <a:xfrm>
            <a:off x="4574900" y="-150"/>
            <a:ext cx="185400" cy="5143500"/>
          </a:xfrm>
          <a:prstGeom prst="rect">
            <a:avLst/>
          </a:prstGeom>
          <a:gradFill>
            <a:gsLst>
              <a:gs pos="0">
                <a:srgbClr val="000014">
                  <a:alpha val="49803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 flipH="1">
            <a:off x="-7125" y="0"/>
            <a:ext cx="2592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3"/>
          <p:cNvSpPr/>
          <p:nvPr/>
        </p:nvSpPr>
        <p:spPr>
          <a:xfrm>
            <a:off x="2585478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 txBox="1"/>
          <p:nvPr>
            <p:ph type="ctrTitle"/>
          </p:nvPr>
        </p:nvSpPr>
        <p:spPr>
          <a:xfrm>
            <a:off x="277100" y="284200"/>
            <a:ext cx="2024100" cy="36780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277100" y="3983050"/>
            <a:ext cx="20241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Georgia"/>
              <a:buNone/>
              <a:defRPr i="1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3000"/>
              <a:buFont typeface="Georgia"/>
              <a:buNone/>
              <a:defRPr i="1" sz="3000">
                <a:solidFill>
                  <a:srgbClr val="999999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able of contents">
  <p:cSld name="TITLE_1_2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4568412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idx="1" type="subTitle"/>
          </p:nvPr>
        </p:nvSpPr>
        <p:spPr>
          <a:xfrm>
            <a:off x="646550" y="1989500"/>
            <a:ext cx="3246900" cy="212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i="1" sz="30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23" name="Google Shape;23;p4"/>
          <p:cNvSpPr/>
          <p:nvPr/>
        </p:nvSpPr>
        <p:spPr>
          <a:xfrm flipH="1">
            <a:off x="4455300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5130225" y="1016000"/>
            <a:ext cx="34707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800"/>
              <a:buAutoNum type="arabicPeriod"/>
              <a:defRPr sz="1800"/>
            </a:lvl1pPr>
            <a:lvl2pPr indent="-317500" lvl="1" marL="914400" rtl="0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  <a:defRPr>
                <a:solidFill>
                  <a:srgbClr val="999999"/>
                </a:solidFill>
              </a:defRPr>
            </a:lvl2pPr>
            <a:lvl3pPr indent="-317500" lvl="2" marL="1371600" rtl="0">
              <a:spcBef>
                <a:spcPts val="1000"/>
              </a:spcBef>
              <a:spcAft>
                <a:spcPts val="0"/>
              </a:spcAft>
              <a:buSzPts val="1400"/>
              <a:buAutoNum type="romanLcPeriod"/>
              <a:defRPr>
                <a:solidFill>
                  <a:srgbClr val="999999"/>
                </a:solidFill>
              </a:defRPr>
            </a:lvl3pPr>
            <a:lvl4pPr indent="-317500" lvl="3" marL="1828800" rtl="0">
              <a:spcBef>
                <a:spcPts val="1000"/>
              </a:spcBef>
              <a:spcAft>
                <a:spcPts val="0"/>
              </a:spcAft>
              <a:buSzPts val="1400"/>
              <a:buAutoNum type="arabicPeriod"/>
              <a:defRPr>
                <a:solidFill>
                  <a:srgbClr val="999999"/>
                </a:solidFill>
              </a:defRPr>
            </a:lvl4pPr>
            <a:lvl5pPr indent="-317500" lvl="4" marL="2286000" rtl="0"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5pPr>
            <a:lvl6pPr indent="-317500" lvl="5" marL="2743200" rtl="0"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6pPr>
            <a:lvl7pPr indent="-317500" lvl="6" marL="3200400" rtl="0"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rabicPeriod"/>
              <a:defRPr>
                <a:solidFill>
                  <a:srgbClr val="999999"/>
                </a:solidFill>
              </a:defRPr>
            </a:lvl7pPr>
            <a:lvl8pPr indent="-317500" lvl="7" marL="3657600" rtl="0">
              <a:spcBef>
                <a:spcPts val="1000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8pPr>
            <a:lvl9pPr indent="-317500" lvl="8" marL="4114800" rtl="0">
              <a:spcBef>
                <a:spcPts val="1000"/>
              </a:spcBef>
              <a:spcAft>
                <a:spcPts val="100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type="title"/>
          </p:nvPr>
        </p:nvSpPr>
        <p:spPr>
          <a:xfrm>
            <a:off x="646573" y="1016000"/>
            <a:ext cx="3246900" cy="97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 flipH="1" rot="5400000">
            <a:off x="4518950" y="-3360875"/>
            <a:ext cx="113100" cy="91512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5"/>
          <p:cNvSpPr/>
          <p:nvPr/>
        </p:nvSpPr>
        <p:spPr>
          <a:xfrm>
            <a:off x="-7125" y="1271275"/>
            <a:ext cx="9151200" cy="3872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1847275" y="1704600"/>
            <a:ext cx="5449500" cy="271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Font typeface="Georgia"/>
              <a:buChar char="▪"/>
              <a:defRPr i="1" sz="2400">
                <a:latin typeface="Georgia"/>
                <a:ea typeface="Georgia"/>
                <a:cs typeface="Georgia"/>
                <a:sym typeface="Georgia"/>
              </a:defRPr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Font typeface="Georgia"/>
              <a:buChar char="-"/>
              <a:defRPr i="1" sz="2400"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30" name="Google Shape;30;p5"/>
          <p:cNvSpPr txBox="1"/>
          <p:nvPr/>
        </p:nvSpPr>
        <p:spPr>
          <a:xfrm>
            <a:off x="3593400" y="227724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7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“</a:t>
            </a:r>
            <a:endParaRPr sz="720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6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6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3090625" y="575500"/>
            <a:ext cx="55962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600"/>
              </a:spcBef>
              <a:spcAft>
                <a:spcPts val="0"/>
              </a:spcAft>
              <a:buSzPts val="1400"/>
              <a:buChar char="▪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with intro text">
  <p:cSld name="TITLE_AND_BODY_1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7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7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090625" y="575500"/>
            <a:ext cx="5596200" cy="12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▪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3090625" y="2004313"/>
            <a:ext cx="5596200" cy="255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▪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-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 with intro text">
  <p:cSld name="TITLE_AND_BODY_1_2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/>
          <p:nvPr/>
        </p:nvSpPr>
        <p:spPr>
          <a:xfrm flipH="1">
            <a:off x="2472375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8"/>
          <p:cNvSpPr/>
          <p:nvPr/>
        </p:nvSpPr>
        <p:spPr>
          <a:xfrm>
            <a:off x="2585475" y="0"/>
            <a:ext cx="6558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8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3090625" y="575500"/>
            <a:ext cx="5596200" cy="1207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▪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600"/>
              <a:buFont typeface="Georgia"/>
              <a:buChar char="-"/>
              <a:defRPr i="1" sz="1600">
                <a:solidFill>
                  <a:srgbClr val="F6703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50" name="Google Shape;50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51" name="Google Shape;51;p8"/>
          <p:cNvSpPr txBox="1"/>
          <p:nvPr>
            <p:ph idx="2" type="body"/>
          </p:nvPr>
        </p:nvSpPr>
        <p:spPr>
          <a:xfrm>
            <a:off x="3090625" y="2004325"/>
            <a:ext cx="2727000" cy="255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▪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9pPr>
          </a:lstStyle>
          <a:p/>
        </p:txBody>
      </p:sp>
      <p:sp>
        <p:nvSpPr>
          <p:cNvPr id="52" name="Google Shape;52;p8"/>
          <p:cNvSpPr txBox="1"/>
          <p:nvPr>
            <p:ph idx="3" type="body"/>
          </p:nvPr>
        </p:nvSpPr>
        <p:spPr>
          <a:xfrm>
            <a:off x="5959744" y="2004325"/>
            <a:ext cx="2727000" cy="255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98450" lvl="0" marL="457200" rtl="0">
              <a:spcBef>
                <a:spcPts val="600"/>
              </a:spcBef>
              <a:spcAft>
                <a:spcPts val="0"/>
              </a:spcAft>
              <a:buSzPts val="1100"/>
              <a:buChar char="▪"/>
              <a:defRPr sz="1100"/>
            </a:lvl1pPr>
            <a:lvl2pPr indent="-298450" lvl="1" marL="9144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2pPr>
            <a:lvl3pPr indent="-298450" lvl="2" marL="13716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3pPr>
            <a:lvl4pPr indent="-298450" lvl="3" marL="18288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4pPr>
            <a:lvl5pPr indent="-298450" lvl="4" marL="22860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5pPr>
            <a:lvl6pPr indent="-298450" lvl="5" marL="27432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6pPr>
            <a:lvl7pPr indent="-298450" lvl="6" marL="32004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7pPr>
            <a:lvl8pPr indent="-298450" lvl="7" marL="36576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8pPr>
            <a:lvl9pPr indent="-298450" lvl="8" marL="4114800" rtl="0">
              <a:spcBef>
                <a:spcPts val="0"/>
              </a:spcBef>
              <a:spcAft>
                <a:spcPts val="0"/>
              </a:spcAft>
              <a:buSzPts val="1100"/>
              <a:buChar char="-"/>
              <a:defRPr sz="11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left">
  <p:cSld name="TITLE_AND_BODY_1_1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/>
          <p:nvPr/>
        </p:nvSpPr>
        <p:spPr>
          <a:xfrm flipH="1">
            <a:off x="-7125" y="0"/>
            <a:ext cx="2592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"/>
          <p:cNvSpPr/>
          <p:nvPr/>
        </p:nvSpPr>
        <p:spPr>
          <a:xfrm>
            <a:off x="2585478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9"/>
          <p:cNvSpPr txBox="1"/>
          <p:nvPr>
            <p:ph type="title"/>
          </p:nvPr>
        </p:nvSpPr>
        <p:spPr>
          <a:xfrm>
            <a:off x="234450" y="575500"/>
            <a:ext cx="2046300" cy="1364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234450" y="2004325"/>
            <a:ext cx="2046300" cy="2552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600"/>
              </a:spcBef>
              <a:spcAft>
                <a:spcPts val="0"/>
              </a:spcAft>
              <a:buSzPts val="1200"/>
              <a:buChar char="▪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 half">
  <p:cSld name="TITLE_AND_BODY_1_1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 flipH="1">
            <a:off x="-688" y="0"/>
            <a:ext cx="45756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4574903" y="0"/>
            <a:ext cx="113100" cy="5143500"/>
          </a:xfrm>
          <a:prstGeom prst="rect">
            <a:avLst/>
          </a:prstGeom>
          <a:gradFill>
            <a:gsLst>
              <a:gs pos="0">
                <a:srgbClr val="000014">
                  <a:alpha val="20000"/>
                </a:srgbClr>
              </a:gs>
              <a:gs pos="100000">
                <a:srgbClr val="000014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0"/>
          <p:cNvSpPr txBox="1"/>
          <p:nvPr>
            <p:ph type="title"/>
          </p:nvPr>
        </p:nvSpPr>
        <p:spPr>
          <a:xfrm>
            <a:off x="511425" y="575500"/>
            <a:ext cx="3517200" cy="97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2400"/>
              <a:buNone/>
              <a:defRPr>
                <a:solidFill>
                  <a:srgbClr val="F67031"/>
                </a:solidFill>
              </a:defRPr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511425" y="1598600"/>
            <a:ext cx="3517200" cy="295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600"/>
              </a:spcBef>
              <a:spcAft>
                <a:spcPts val="0"/>
              </a:spcAft>
              <a:buSzPts val="1200"/>
              <a:buChar char="▪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-"/>
              <a:defRPr sz="12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6703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unito Sans"/>
              <a:buNone/>
              <a:defRPr sz="24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090625" y="575500"/>
            <a:ext cx="5596200" cy="39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▪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CCCCCC"/>
              </a:buClr>
              <a:buSzPts val="1400"/>
              <a:buFont typeface="Nunito Sans"/>
              <a:buChar char="-"/>
              <a:defRPr>
                <a:solidFill>
                  <a:srgbClr val="666666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2pPr>
            <a:lvl3pPr lvl="2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3pPr>
            <a:lvl4pPr lvl="3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4pPr>
            <a:lvl5pPr lvl="4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5pPr>
            <a:lvl6pPr lvl="5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6pPr>
            <a:lvl7pPr lvl="6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7pPr>
            <a:lvl8pPr lvl="7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8pPr>
            <a:lvl9pPr lvl="8" algn="r">
              <a:buNone/>
              <a:defRPr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hyperlink" Target="https://github.com/dataoverheid/DCAT-AP-NL" TargetMode="External"/><Relationship Id="rId5" Type="http://schemas.openxmlformats.org/officeDocument/2006/relationships/image" Target="../media/image5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dcat-nl.info" TargetMode="External"/><Relationship Id="rId4" Type="http://schemas.openxmlformats.org/officeDocument/2006/relationships/hyperlink" Target="https://data.overheid.nl/technische-informatie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jpg"/><Relationship Id="rId4" Type="http://schemas.openxmlformats.org/officeDocument/2006/relationships/hyperlink" Target="mailto:info@jcid.n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6"/>
          <p:cNvSpPr txBox="1"/>
          <p:nvPr>
            <p:ph type="ctrTitle"/>
          </p:nvPr>
        </p:nvSpPr>
        <p:spPr>
          <a:xfrm>
            <a:off x="717625" y="521777"/>
            <a:ext cx="2878200" cy="120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7200">
                <a:solidFill>
                  <a:srgbClr val="EE7E29"/>
                </a:solidFill>
              </a:rPr>
              <a:t>DCAT</a:t>
            </a:r>
            <a:endParaRPr sz="7200">
              <a:solidFill>
                <a:srgbClr val="EE7E29"/>
              </a:solidFill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286850" y="1578685"/>
            <a:ext cx="4101900" cy="66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 sz="2400">
                <a:solidFill>
                  <a:schemeClr val="dk2"/>
                </a:solidFill>
                <a:latin typeface="Nunito Sans"/>
                <a:ea typeface="Nunito Sans"/>
                <a:cs typeface="Nunito Sans"/>
                <a:sym typeface="Nunito Sans"/>
              </a:rPr>
              <a:t>e</a:t>
            </a:r>
            <a:r>
              <a:rPr lang="nl" sz="2400">
                <a:solidFill>
                  <a:schemeClr val="dk2"/>
                </a:solidFill>
                <a:latin typeface="Nunito Sans"/>
                <a:ea typeface="Nunito Sans"/>
                <a:cs typeface="Nunito Sans"/>
                <a:sym typeface="Nunito Sans"/>
              </a:rPr>
              <a:t>n uiteraard DCAT-AP-NL ...</a:t>
            </a:r>
            <a:endParaRPr sz="2400">
              <a:solidFill>
                <a:schemeClr val="dk2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pic>
        <p:nvPicPr>
          <p:cNvPr descr="jcid-logo-groot.png" id="97" name="Google Shape;9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9599" y="2314950"/>
            <a:ext cx="4224000" cy="25576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 txBox="1"/>
          <p:nvPr>
            <p:ph idx="2" type="body"/>
          </p:nvPr>
        </p:nvSpPr>
        <p:spPr>
          <a:xfrm>
            <a:off x="4951002" y="328285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Open Source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De beschikbaar gestelde informatie is in zijn volledigheid Open Source, ideeën en of suggesties? Voor ze dan eenvoudig door op Github.</a:t>
            </a:r>
            <a:endParaRPr/>
          </a:p>
        </p:txBody>
      </p:sp>
      <p:sp>
        <p:nvSpPr>
          <p:cNvPr id="199" name="Google Shape;199;p25"/>
          <p:cNvSpPr txBox="1"/>
          <p:nvPr>
            <p:ph idx="3" type="body"/>
          </p:nvPr>
        </p:nvSpPr>
        <p:spPr>
          <a:xfrm>
            <a:off x="6832679" y="328285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Support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Voor alle partijen die ondersteuning kunnen gebruiken bij de theorie en/of technische implementatie.</a:t>
            </a:r>
            <a:endParaRPr/>
          </a:p>
        </p:txBody>
      </p:sp>
      <p:sp>
        <p:nvSpPr>
          <p:cNvPr id="200" name="Google Shape;200;p25"/>
          <p:cNvSpPr txBox="1"/>
          <p:nvPr>
            <p:ph idx="1" type="body"/>
          </p:nvPr>
        </p:nvSpPr>
        <p:spPr>
          <a:xfrm>
            <a:off x="3069325" y="328285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Showcases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Welke Nederlandse organisaties / Gemeente hebben reeds een DCAT ondersteuning?</a:t>
            </a:r>
            <a:endParaRPr/>
          </a:p>
        </p:txBody>
      </p:sp>
      <p:sp>
        <p:nvSpPr>
          <p:cNvPr id="201" name="Google Shape;201;p25"/>
          <p:cNvSpPr txBox="1"/>
          <p:nvPr>
            <p:ph idx="3" type="body"/>
          </p:nvPr>
        </p:nvSpPr>
        <p:spPr>
          <a:xfrm>
            <a:off x="6832679" y="123420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Verhoudingen DCAT-AP-EU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Hoe verhoudt DCAT-AP-NL zich tot DCAT-AP-EU? Waarom zijn welke keuzes gemaakt?</a:t>
            </a:r>
            <a:endParaRPr/>
          </a:p>
        </p:txBody>
      </p:sp>
      <p:sp>
        <p:nvSpPr>
          <p:cNvPr id="202" name="Google Shape;202;p25"/>
          <p:cNvSpPr txBox="1"/>
          <p:nvPr>
            <p:ph idx="1" type="body"/>
          </p:nvPr>
        </p:nvSpPr>
        <p:spPr>
          <a:xfrm>
            <a:off x="3069325" y="123420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Achtergrond informatie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Waarom maken we gebruik van DCAT? Waar komen de verschillende standaarden vandaan?</a:t>
            </a:r>
            <a:endParaRPr/>
          </a:p>
        </p:txBody>
      </p:sp>
      <p:sp>
        <p:nvSpPr>
          <p:cNvPr id="203" name="Google Shape;203;p25"/>
          <p:cNvSpPr/>
          <p:nvPr/>
        </p:nvSpPr>
        <p:spPr>
          <a:xfrm>
            <a:off x="5183313" y="632610"/>
            <a:ext cx="472800" cy="472800"/>
          </a:xfrm>
          <a:prstGeom prst="ellipse">
            <a:avLst/>
          </a:prstGeom>
          <a:solidFill>
            <a:srgbClr val="FFA4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5"/>
          <p:cNvSpPr/>
          <p:nvPr/>
        </p:nvSpPr>
        <p:spPr>
          <a:xfrm>
            <a:off x="7063350" y="632610"/>
            <a:ext cx="472800" cy="472800"/>
          </a:xfrm>
          <a:prstGeom prst="ellipse">
            <a:avLst/>
          </a:prstGeom>
          <a:solidFill>
            <a:srgbClr val="F670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5"/>
          <p:cNvSpPr/>
          <p:nvPr/>
        </p:nvSpPr>
        <p:spPr>
          <a:xfrm>
            <a:off x="3303275" y="2719263"/>
            <a:ext cx="472800" cy="472800"/>
          </a:xfrm>
          <a:prstGeom prst="ellipse">
            <a:avLst/>
          </a:prstGeom>
          <a:solidFill>
            <a:srgbClr val="DD7E6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5"/>
          <p:cNvSpPr/>
          <p:nvPr/>
        </p:nvSpPr>
        <p:spPr>
          <a:xfrm>
            <a:off x="5183313" y="2719263"/>
            <a:ext cx="472800" cy="472800"/>
          </a:xfrm>
          <a:prstGeom prst="ellipse">
            <a:avLst/>
          </a:prstGeom>
          <a:solidFill>
            <a:srgbClr val="E066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25"/>
          <p:cNvSpPr/>
          <p:nvPr/>
        </p:nvSpPr>
        <p:spPr>
          <a:xfrm>
            <a:off x="7063350" y="2719263"/>
            <a:ext cx="472800" cy="472800"/>
          </a:xfrm>
          <a:prstGeom prst="ellipse">
            <a:avLst/>
          </a:prstGeom>
          <a:solidFill>
            <a:srgbClr val="ED0036">
              <a:alpha val="7154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5"/>
          <p:cNvSpPr/>
          <p:nvPr/>
        </p:nvSpPr>
        <p:spPr>
          <a:xfrm>
            <a:off x="3303275" y="632610"/>
            <a:ext cx="472800" cy="472800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5"/>
          <p:cNvSpPr txBox="1"/>
          <p:nvPr>
            <p:ph type="title"/>
          </p:nvPr>
        </p:nvSpPr>
        <p:spPr>
          <a:xfrm>
            <a:off x="234450" y="575500"/>
            <a:ext cx="21651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DCAT-NL.info</a:t>
            </a:r>
            <a:endParaRPr/>
          </a:p>
        </p:txBody>
      </p:sp>
      <p:sp>
        <p:nvSpPr>
          <p:cNvPr id="210" name="Google Shape;210;p25"/>
          <p:cNvSpPr txBox="1"/>
          <p:nvPr>
            <p:ph idx="2" type="body"/>
          </p:nvPr>
        </p:nvSpPr>
        <p:spPr>
          <a:xfrm>
            <a:off x="4951002" y="1234200"/>
            <a:ext cx="1789800" cy="132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nl"/>
              <a:t>Waardelijsten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Welke waardelijsten dienen we te hanteren? Welke type data voeren we in onze applicaties</a:t>
            </a:r>
            <a:endParaRPr/>
          </a:p>
        </p:txBody>
      </p:sp>
      <p:sp>
        <p:nvSpPr>
          <p:cNvPr id="211" name="Google Shape;211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grpSp>
        <p:nvGrpSpPr>
          <p:cNvPr id="212" name="Google Shape;212;p25"/>
          <p:cNvGrpSpPr/>
          <p:nvPr/>
        </p:nvGrpSpPr>
        <p:grpSpPr>
          <a:xfrm>
            <a:off x="6893724" y="901728"/>
            <a:ext cx="342882" cy="418128"/>
            <a:chOff x="596350" y="929175"/>
            <a:chExt cx="407950" cy="497475"/>
          </a:xfrm>
        </p:grpSpPr>
        <p:sp>
          <p:nvSpPr>
            <p:cNvPr id="213" name="Google Shape;213;p25"/>
            <p:cNvSpPr/>
            <p:nvPr/>
          </p:nvSpPr>
          <p:spPr>
            <a:xfrm>
              <a:off x="596350" y="953550"/>
              <a:ext cx="387250" cy="473100"/>
            </a:xfrm>
            <a:custGeom>
              <a:rect b="b" l="l" r="r" t="t"/>
              <a:pathLst>
                <a:path extrusionOk="0" fill="none" h="18924" w="1549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5"/>
            <p:cNvSpPr/>
            <p:nvPr/>
          </p:nvSpPr>
          <p:spPr>
            <a:xfrm>
              <a:off x="626775" y="9291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5"/>
            <p:cNvSpPr/>
            <p:nvPr/>
          </p:nvSpPr>
          <p:spPr>
            <a:xfrm>
              <a:off x="688900" y="12561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5"/>
            <p:cNvSpPr/>
            <p:nvPr/>
          </p:nvSpPr>
          <p:spPr>
            <a:xfrm>
              <a:off x="688900" y="12013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5"/>
            <p:cNvSpPr/>
            <p:nvPr/>
          </p:nvSpPr>
          <p:spPr>
            <a:xfrm>
              <a:off x="688900" y="11459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25"/>
            <p:cNvSpPr/>
            <p:nvPr/>
          </p:nvSpPr>
          <p:spPr>
            <a:xfrm>
              <a:off x="688900" y="10905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25"/>
            <p:cNvSpPr/>
            <p:nvPr/>
          </p:nvSpPr>
          <p:spPr>
            <a:xfrm>
              <a:off x="920250" y="929175"/>
              <a:ext cx="84050" cy="84050"/>
            </a:xfrm>
            <a:custGeom>
              <a:rect b="b" l="l" r="r" t="t"/>
              <a:pathLst>
                <a:path extrusionOk="0" fill="none" h="3362" w="3362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solidFill>
              <a:schemeClr val="dk2"/>
            </a:solidFill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0" name="Google Shape;220;p25"/>
          <p:cNvGrpSpPr/>
          <p:nvPr/>
        </p:nvGrpSpPr>
        <p:grpSpPr>
          <a:xfrm>
            <a:off x="3137400" y="901727"/>
            <a:ext cx="387933" cy="367467"/>
            <a:chOff x="2583100" y="2973775"/>
            <a:chExt cx="461550" cy="437200"/>
          </a:xfrm>
        </p:grpSpPr>
        <p:sp>
          <p:nvSpPr>
            <p:cNvPr id="221" name="Google Shape;221;p25"/>
            <p:cNvSpPr/>
            <p:nvPr/>
          </p:nvSpPr>
          <p:spPr>
            <a:xfrm>
              <a:off x="2701225" y="3315975"/>
              <a:ext cx="225300" cy="95000"/>
            </a:xfrm>
            <a:custGeom>
              <a:rect b="b" l="l" r="r" t="t"/>
              <a:pathLst>
                <a:path extrusionOk="0" fill="none" h="3800" w="9012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25"/>
            <p:cNvSpPr/>
            <p:nvPr/>
          </p:nvSpPr>
          <p:spPr>
            <a:xfrm>
              <a:off x="2583100" y="2973775"/>
              <a:ext cx="461550" cy="336125"/>
            </a:xfrm>
            <a:custGeom>
              <a:rect b="b" l="l" r="r" t="t"/>
              <a:pathLst>
                <a:path extrusionOk="0" fill="none" h="13445" w="18462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3" name="Google Shape;223;p25"/>
          <p:cNvGrpSpPr/>
          <p:nvPr/>
        </p:nvGrpSpPr>
        <p:grpSpPr>
          <a:xfrm>
            <a:off x="5065113" y="2972720"/>
            <a:ext cx="393060" cy="393060"/>
            <a:chOff x="5941025" y="3634400"/>
            <a:chExt cx="467650" cy="467650"/>
          </a:xfrm>
        </p:grpSpPr>
        <p:sp>
          <p:nvSpPr>
            <p:cNvPr id="224" name="Google Shape;224;p25"/>
            <p:cNvSpPr/>
            <p:nvPr/>
          </p:nvSpPr>
          <p:spPr>
            <a:xfrm>
              <a:off x="5941025" y="3634400"/>
              <a:ext cx="467650" cy="467650"/>
            </a:xfrm>
            <a:custGeom>
              <a:rect b="b" l="l" r="r" t="t"/>
              <a:pathLst>
                <a:path extrusionOk="0" fill="none" h="18706" w="18706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25"/>
            <p:cNvSpPr/>
            <p:nvPr/>
          </p:nvSpPr>
          <p:spPr>
            <a:xfrm>
              <a:off x="6211975" y="3753150"/>
              <a:ext cx="19525" cy="18900"/>
            </a:xfrm>
            <a:custGeom>
              <a:rect b="b" l="l" r="r" t="t"/>
              <a:pathLst>
                <a:path extrusionOk="0" fill="none" h="756" w="781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25"/>
            <p:cNvSpPr/>
            <p:nvPr/>
          </p:nvSpPr>
          <p:spPr>
            <a:xfrm>
              <a:off x="5943475" y="3695900"/>
              <a:ext cx="177800" cy="351350"/>
            </a:xfrm>
            <a:custGeom>
              <a:rect b="b" l="l" r="r" t="t"/>
              <a:pathLst>
                <a:path extrusionOk="0" fill="none" h="14054" w="7112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25"/>
            <p:cNvSpPr/>
            <p:nvPr/>
          </p:nvSpPr>
          <p:spPr>
            <a:xfrm>
              <a:off x="6128575" y="3695900"/>
              <a:ext cx="86475" cy="47525"/>
            </a:xfrm>
            <a:custGeom>
              <a:rect b="b" l="l" r="r" t="t"/>
              <a:pathLst>
                <a:path extrusionOk="0" fill="none" h="1901" w="3459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5"/>
            <p:cNvSpPr/>
            <p:nvPr/>
          </p:nvSpPr>
          <p:spPr>
            <a:xfrm>
              <a:off x="6357500" y="3940075"/>
              <a:ext cx="18900" cy="34725"/>
            </a:xfrm>
            <a:custGeom>
              <a:rect b="b" l="l" r="r" t="t"/>
              <a:pathLst>
                <a:path extrusionOk="0" fill="none" h="1389" w="756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5"/>
            <p:cNvSpPr/>
            <p:nvPr/>
          </p:nvSpPr>
          <p:spPr>
            <a:xfrm>
              <a:off x="6202850" y="3720875"/>
              <a:ext cx="204000" cy="278875"/>
            </a:xfrm>
            <a:custGeom>
              <a:rect b="b" l="l" r="r" t="t"/>
              <a:pathLst>
                <a:path extrusionOk="0" fill="none" h="11155" w="816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30" name="Google Shape;230;p25"/>
          <p:cNvGrpSpPr/>
          <p:nvPr/>
        </p:nvGrpSpPr>
        <p:grpSpPr>
          <a:xfrm>
            <a:off x="6871193" y="2995192"/>
            <a:ext cx="387933" cy="345971"/>
            <a:chOff x="3927500" y="301425"/>
            <a:chExt cx="461550" cy="411625"/>
          </a:xfrm>
        </p:grpSpPr>
        <p:sp>
          <p:nvSpPr>
            <p:cNvPr id="231" name="Google Shape;231;p25"/>
            <p:cNvSpPr/>
            <p:nvPr/>
          </p:nvSpPr>
          <p:spPr>
            <a:xfrm>
              <a:off x="4080925" y="302050"/>
              <a:ext cx="154075" cy="411000"/>
            </a:xfrm>
            <a:custGeom>
              <a:rect b="b" l="l" r="r" t="t"/>
              <a:pathLst>
                <a:path extrusionOk="0" fill="none" h="16440" w="6163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25"/>
            <p:cNvSpPr/>
            <p:nvPr/>
          </p:nvSpPr>
          <p:spPr>
            <a:xfrm>
              <a:off x="3927500" y="301425"/>
              <a:ext cx="153450" cy="406150"/>
            </a:xfrm>
            <a:custGeom>
              <a:rect b="b" l="l" r="r" t="t"/>
              <a:pathLst>
                <a:path extrusionOk="0" fill="none" h="16246" w="6138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25"/>
            <p:cNvSpPr/>
            <p:nvPr/>
          </p:nvSpPr>
          <p:spPr>
            <a:xfrm>
              <a:off x="4234975" y="306925"/>
              <a:ext cx="154075" cy="405525"/>
            </a:xfrm>
            <a:custGeom>
              <a:rect b="b" l="l" r="r" t="t"/>
              <a:pathLst>
                <a:path extrusionOk="0" fill="none" h="16221" w="6163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25"/>
            <p:cNvSpPr/>
            <p:nvPr/>
          </p:nvSpPr>
          <p:spPr>
            <a:xfrm>
              <a:off x="4295850" y="442075"/>
              <a:ext cx="46300" cy="26225"/>
            </a:xfrm>
            <a:custGeom>
              <a:rect b="b" l="l" r="r" t="t"/>
              <a:pathLst>
                <a:path extrusionOk="0" fill="none" h="1049" w="1852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25"/>
            <p:cNvSpPr/>
            <p:nvPr/>
          </p:nvSpPr>
          <p:spPr>
            <a:xfrm>
              <a:off x="4296475" y="415900"/>
              <a:ext cx="45075" cy="78575"/>
            </a:xfrm>
            <a:custGeom>
              <a:rect b="b" l="l" r="r" t="t"/>
              <a:pathLst>
                <a:path extrusionOk="0" fill="none" h="3143" w="1803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25"/>
            <p:cNvSpPr/>
            <p:nvPr/>
          </p:nvSpPr>
          <p:spPr>
            <a:xfrm>
              <a:off x="3968275" y="590050"/>
              <a:ext cx="25" cy="6100"/>
            </a:xfrm>
            <a:custGeom>
              <a:rect b="b" l="l" r="r" t="t"/>
              <a:pathLst>
                <a:path extrusionOk="0" fill="none" h="244" w="1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25"/>
            <p:cNvSpPr/>
            <p:nvPr/>
          </p:nvSpPr>
          <p:spPr>
            <a:xfrm>
              <a:off x="3970725" y="558375"/>
              <a:ext cx="1850" cy="12200"/>
            </a:xfrm>
            <a:custGeom>
              <a:rect b="b" l="l" r="r" t="t"/>
              <a:pathLst>
                <a:path extrusionOk="0" fill="none" h="488" w="74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25"/>
            <p:cNvSpPr/>
            <p:nvPr/>
          </p:nvSpPr>
          <p:spPr>
            <a:xfrm>
              <a:off x="3976200" y="527325"/>
              <a:ext cx="3675" cy="12200"/>
            </a:xfrm>
            <a:custGeom>
              <a:rect b="b" l="l" r="r" t="t"/>
              <a:pathLst>
                <a:path extrusionOk="0" fill="none" h="488" w="147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5"/>
            <p:cNvSpPr/>
            <p:nvPr/>
          </p:nvSpPr>
          <p:spPr>
            <a:xfrm>
              <a:off x="3985950" y="498100"/>
              <a:ext cx="4875" cy="10975"/>
            </a:xfrm>
            <a:custGeom>
              <a:rect b="b" l="l" r="r" t="t"/>
              <a:pathLst>
                <a:path extrusionOk="0" fill="none" h="439" w="195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5"/>
            <p:cNvSpPr/>
            <p:nvPr/>
          </p:nvSpPr>
          <p:spPr>
            <a:xfrm>
              <a:off x="4000550" y="471300"/>
              <a:ext cx="7325" cy="9775"/>
            </a:xfrm>
            <a:custGeom>
              <a:rect b="b" l="l" r="r" t="t"/>
              <a:pathLst>
                <a:path extrusionOk="0" fill="none" h="391" w="293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5"/>
            <p:cNvSpPr/>
            <p:nvPr/>
          </p:nvSpPr>
          <p:spPr>
            <a:xfrm>
              <a:off x="4021250" y="450600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5"/>
            <p:cNvSpPr/>
            <p:nvPr/>
          </p:nvSpPr>
          <p:spPr>
            <a:xfrm>
              <a:off x="4049250" y="440250"/>
              <a:ext cx="11600" cy="2475"/>
            </a:xfrm>
            <a:custGeom>
              <a:rect b="b" l="l" r="r" t="t"/>
              <a:pathLst>
                <a:path extrusionOk="0" fill="none" h="99" w="464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5"/>
            <p:cNvSpPr/>
            <p:nvPr/>
          </p:nvSpPr>
          <p:spPr>
            <a:xfrm>
              <a:off x="4080325" y="439650"/>
              <a:ext cx="12200" cy="1850"/>
            </a:xfrm>
            <a:custGeom>
              <a:rect b="b" l="l" r="r" t="t"/>
              <a:pathLst>
                <a:path extrusionOk="0" fill="none" h="74" w="488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5"/>
            <p:cNvSpPr/>
            <p:nvPr/>
          </p:nvSpPr>
          <p:spPr>
            <a:xfrm>
              <a:off x="4110150" y="450000"/>
              <a:ext cx="9150" cy="7950"/>
            </a:xfrm>
            <a:custGeom>
              <a:rect b="b" l="l" r="r" t="t"/>
              <a:pathLst>
                <a:path extrusionOk="0" fill="none" h="318" w="366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5"/>
            <p:cNvSpPr/>
            <p:nvPr/>
          </p:nvSpPr>
          <p:spPr>
            <a:xfrm>
              <a:off x="4130250" y="473750"/>
              <a:ext cx="4900" cy="10975"/>
            </a:xfrm>
            <a:custGeom>
              <a:rect b="b" l="l" r="r" t="t"/>
              <a:pathLst>
                <a:path extrusionOk="0" fill="none" h="439" w="196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25"/>
            <p:cNvSpPr/>
            <p:nvPr/>
          </p:nvSpPr>
          <p:spPr>
            <a:xfrm>
              <a:off x="4141800" y="502975"/>
              <a:ext cx="3700" cy="11600"/>
            </a:xfrm>
            <a:custGeom>
              <a:rect b="b" l="l" r="r" t="t"/>
              <a:pathLst>
                <a:path extrusionOk="0" fill="none" h="464" w="148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5"/>
            <p:cNvSpPr/>
            <p:nvPr/>
          </p:nvSpPr>
          <p:spPr>
            <a:xfrm>
              <a:off x="4150950" y="533425"/>
              <a:ext cx="3675" cy="11575"/>
            </a:xfrm>
            <a:custGeom>
              <a:rect b="b" l="l" r="r" t="t"/>
              <a:pathLst>
                <a:path extrusionOk="0" fill="none" h="463" w="147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5"/>
            <p:cNvSpPr/>
            <p:nvPr/>
          </p:nvSpPr>
          <p:spPr>
            <a:xfrm>
              <a:off x="4160675" y="563850"/>
              <a:ext cx="4900" cy="11000"/>
            </a:xfrm>
            <a:custGeom>
              <a:rect b="b" l="l" r="r" t="t"/>
              <a:pathLst>
                <a:path extrusionOk="0" fill="none" h="440" w="196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5"/>
            <p:cNvSpPr/>
            <p:nvPr/>
          </p:nvSpPr>
          <p:spPr>
            <a:xfrm>
              <a:off x="4175300" y="591875"/>
              <a:ext cx="7325" cy="9150"/>
            </a:xfrm>
            <a:custGeom>
              <a:rect b="b" l="l" r="r" t="t"/>
              <a:pathLst>
                <a:path extrusionOk="0" fill="none" h="366" w="293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25"/>
            <p:cNvSpPr/>
            <p:nvPr/>
          </p:nvSpPr>
          <p:spPr>
            <a:xfrm>
              <a:off x="4198425" y="613175"/>
              <a:ext cx="11000" cy="4900"/>
            </a:xfrm>
            <a:custGeom>
              <a:rect b="b" l="l" r="r" t="t"/>
              <a:pathLst>
                <a:path extrusionOk="0" fill="none" h="196" w="44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5"/>
            <p:cNvSpPr/>
            <p:nvPr/>
          </p:nvSpPr>
          <p:spPr>
            <a:xfrm>
              <a:off x="4228275" y="621100"/>
              <a:ext cx="12200" cy="625"/>
            </a:xfrm>
            <a:custGeom>
              <a:rect b="b" l="l" r="r" t="t"/>
              <a:pathLst>
                <a:path extrusionOk="0" fill="none" h="25" w="488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5"/>
            <p:cNvSpPr/>
            <p:nvPr/>
          </p:nvSpPr>
          <p:spPr>
            <a:xfrm>
              <a:off x="4259925" y="616225"/>
              <a:ext cx="11600" cy="3075"/>
            </a:xfrm>
            <a:custGeom>
              <a:rect b="b" l="l" r="r" t="t"/>
              <a:pathLst>
                <a:path extrusionOk="0" fill="none" h="123" w="464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5"/>
            <p:cNvSpPr/>
            <p:nvPr/>
          </p:nvSpPr>
          <p:spPr>
            <a:xfrm>
              <a:off x="4289775" y="602225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25"/>
            <p:cNvSpPr/>
            <p:nvPr/>
          </p:nvSpPr>
          <p:spPr>
            <a:xfrm>
              <a:off x="4313525" y="577875"/>
              <a:ext cx="6100" cy="10375"/>
            </a:xfrm>
            <a:custGeom>
              <a:rect b="b" l="l" r="r" t="t"/>
              <a:pathLst>
                <a:path extrusionOk="0" fill="none" h="415" w="244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5"/>
            <p:cNvSpPr/>
            <p:nvPr/>
          </p:nvSpPr>
          <p:spPr>
            <a:xfrm>
              <a:off x="4326300" y="547425"/>
              <a:ext cx="2450" cy="12200"/>
            </a:xfrm>
            <a:custGeom>
              <a:rect b="b" l="l" r="r" t="t"/>
              <a:pathLst>
                <a:path extrusionOk="0" fill="none" h="488" w="98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5"/>
            <p:cNvSpPr/>
            <p:nvPr/>
          </p:nvSpPr>
          <p:spPr>
            <a:xfrm>
              <a:off x="4329350" y="515750"/>
              <a:ext cx="625" cy="12200"/>
            </a:xfrm>
            <a:custGeom>
              <a:rect b="b" l="l" r="r" t="t"/>
              <a:pathLst>
                <a:path extrusionOk="0" fill="none" h="488" w="25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5"/>
            <p:cNvSpPr/>
            <p:nvPr/>
          </p:nvSpPr>
          <p:spPr>
            <a:xfrm>
              <a:off x="4325075" y="488975"/>
              <a:ext cx="1250" cy="6100"/>
            </a:xfrm>
            <a:custGeom>
              <a:rect b="b" l="l" r="r" t="t"/>
              <a:pathLst>
                <a:path extrusionOk="0" fill="none" h="244" w="5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8" name="Google Shape;258;p25"/>
          <p:cNvGrpSpPr/>
          <p:nvPr/>
        </p:nvGrpSpPr>
        <p:grpSpPr>
          <a:xfrm>
            <a:off x="3154801" y="3012381"/>
            <a:ext cx="353136" cy="313738"/>
            <a:chOff x="5292575" y="3681900"/>
            <a:chExt cx="420150" cy="373275"/>
          </a:xfrm>
        </p:grpSpPr>
        <p:sp>
          <p:nvSpPr>
            <p:cNvPr id="259" name="Google Shape;259;p25"/>
            <p:cNvSpPr/>
            <p:nvPr/>
          </p:nvSpPr>
          <p:spPr>
            <a:xfrm>
              <a:off x="5292575" y="3706875"/>
              <a:ext cx="420150" cy="266700"/>
            </a:xfrm>
            <a:custGeom>
              <a:rect b="b" l="l" r="r" t="t"/>
              <a:pathLst>
                <a:path extrusionOk="0" fill="none" h="10668" w="16806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5"/>
            <p:cNvSpPr/>
            <p:nvPr/>
          </p:nvSpPr>
          <p:spPr>
            <a:xfrm>
              <a:off x="5490475" y="3681900"/>
              <a:ext cx="24375" cy="25000"/>
            </a:xfrm>
            <a:custGeom>
              <a:rect b="b" l="l" r="r" t="t"/>
              <a:pathLst>
                <a:path extrusionOk="0" fill="none" h="1000" w="975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5"/>
            <p:cNvSpPr/>
            <p:nvPr/>
          </p:nvSpPr>
          <p:spPr>
            <a:xfrm>
              <a:off x="5358350" y="3973550"/>
              <a:ext cx="60900" cy="81625"/>
            </a:xfrm>
            <a:custGeom>
              <a:rect b="b" l="l" r="r" t="t"/>
              <a:pathLst>
                <a:path extrusionOk="0" fill="none" h="3265" w="2436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25"/>
            <p:cNvSpPr/>
            <p:nvPr/>
          </p:nvSpPr>
          <p:spPr>
            <a:xfrm>
              <a:off x="5586050" y="3973550"/>
              <a:ext cx="60925" cy="81625"/>
            </a:xfrm>
            <a:custGeom>
              <a:rect b="b" l="l" r="r" t="t"/>
              <a:pathLst>
                <a:path extrusionOk="0" fill="none" h="3265" w="2437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25"/>
            <p:cNvSpPr/>
            <p:nvPr/>
          </p:nvSpPr>
          <p:spPr>
            <a:xfrm>
              <a:off x="5316925" y="3731225"/>
              <a:ext cx="371450" cy="218000"/>
            </a:xfrm>
            <a:custGeom>
              <a:rect b="b" l="l" r="r" t="t"/>
              <a:pathLst>
                <a:path extrusionOk="0" fill="none" h="8720" w="14858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25"/>
            <p:cNvSpPr/>
            <p:nvPr/>
          </p:nvSpPr>
          <p:spPr>
            <a:xfrm>
              <a:off x="5380250" y="3784800"/>
              <a:ext cx="230200" cy="115725"/>
            </a:xfrm>
            <a:custGeom>
              <a:rect b="b" l="l" r="r" t="t"/>
              <a:pathLst>
                <a:path extrusionOk="0" fill="none" h="4629" w="9208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25"/>
            <p:cNvSpPr/>
            <p:nvPr/>
          </p:nvSpPr>
          <p:spPr>
            <a:xfrm>
              <a:off x="5547700" y="3779925"/>
              <a:ext cx="68825" cy="68825"/>
            </a:xfrm>
            <a:custGeom>
              <a:rect b="b" l="l" r="r" t="t"/>
              <a:pathLst>
                <a:path extrusionOk="0" fill="none" h="2753" w="2753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6" name="Google Shape;266;p25"/>
          <p:cNvGrpSpPr/>
          <p:nvPr/>
        </p:nvGrpSpPr>
        <p:grpSpPr>
          <a:xfrm>
            <a:off x="5090197" y="901719"/>
            <a:ext cx="342903" cy="447293"/>
            <a:chOff x="590250" y="244200"/>
            <a:chExt cx="407975" cy="532175"/>
          </a:xfrm>
        </p:grpSpPr>
        <p:sp>
          <p:nvSpPr>
            <p:cNvPr id="267" name="Google Shape;267;p25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25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25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5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25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5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25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5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25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25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25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25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25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25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ithub-Octocat.png" id="285" name="Google Shape;28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1725" y="304800"/>
            <a:ext cx="3819098" cy="3174625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26"/>
          <p:cNvSpPr txBox="1"/>
          <p:nvPr>
            <p:ph type="ctrTitle"/>
          </p:nvPr>
        </p:nvSpPr>
        <p:spPr>
          <a:xfrm>
            <a:off x="5126685" y="2387250"/>
            <a:ext cx="3636600" cy="22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solidFill>
                  <a:schemeClr val="lt1"/>
                </a:solidFill>
              </a:rPr>
              <a:t>Github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nl" sz="1200">
                <a:solidFill>
                  <a:schemeClr val="lt1"/>
                </a:solidFill>
                <a:uFill>
                  <a:noFill/>
                </a:uFill>
                <a:hlinkClick r:id="rId4"/>
              </a:rPr>
              <a:t>https://github.com/dataoverheid/DCAT-AP-NL</a:t>
            </a:r>
            <a:endParaRPr b="0" sz="1200">
              <a:solidFill>
                <a:schemeClr val="lt1"/>
              </a:solidFill>
            </a:endParaRPr>
          </a:p>
        </p:txBody>
      </p:sp>
      <p:pic>
        <p:nvPicPr>
          <p:cNvPr descr="github-Logo.png" id="287" name="Google Shape;28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0050" y="3708025"/>
            <a:ext cx="3636600" cy="950059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26"/>
          <p:cNvSpPr txBox="1"/>
          <p:nvPr>
            <p:ph idx="4294967295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7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>
                <a:solidFill>
                  <a:schemeClr val="lt1"/>
                </a:solidFill>
              </a:rPr>
              <a:t>What’s next?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7"/>
          <p:cNvSpPr txBox="1"/>
          <p:nvPr>
            <p:ph idx="1" type="body"/>
          </p:nvPr>
        </p:nvSpPr>
        <p:spPr>
          <a:xfrm>
            <a:off x="3090625" y="575500"/>
            <a:ext cx="57624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 u="sng"/>
              <a:t>Procedure(s)</a:t>
            </a:r>
            <a:endParaRPr u="sng"/>
          </a:p>
          <a:p>
            <a:pPr indent="-317500" lvl="0" marL="457200" rtl="0" algn="l">
              <a:spcBef>
                <a:spcPts val="60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Laatste check door Hans Overbeek op de waardelijsten.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DCAT-AP-NL toepassen binnen data.overheid.nl.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Data.overheid.nl imports valideren volgens DCAT-AP-NL.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 u="sng"/>
              <a:t>Technisch</a:t>
            </a:r>
            <a:endParaRPr u="sng"/>
          </a:p>
          <a:p>
            <a:pPr indent="-3175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DCAT-AP-NL beschikbaar stellen in RDF / Turtle / Notation3.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Definitieve waardelijsten publiceren op data.overheid.nl / Github.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nl" u="sng"/>
              <a:t>Documentatie data.overheid.nl</a:t>
            </a:r>
            <a:endParaRPr u="sng"/>
          </a:p>
          <a:p>
            <a:pPr indent="-3175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AutoNum type="arabicPeriod"/>
            </a:pPr>
            <a:r>
              <a:rPr lang="nl"/>
              <a:t>Data.overheid.nl de nieuwe informatie van </a:t>
            </a:r>
            <a:r>
              <a:rPr lang="nl">
                <a:uFill>
                  <a:noFill/>
                </a:uFill>
                <a:hlinkClick r:id="rId3"/>
              </a:rPr>
              <a:t>dcat-nl.info</a:t>
            </a:r>
            <a:r>
              <a:rPr lang="nl"/>
              <a:t> laten opnemen in de </a:t>
            </a:r>
            <a:r>
              <a:rPr lang="nl">
                <a:uFill>
                  <a:noFill/>
                </a:uFill>
                <a:hlinkClick r:id="rId4"/>
              </a:rPr>
              <a:t>technische informatie</a:t>
            </a:r>
            <a:r>
              <a:rPr lang="nl"/>
              <a:t> sectie.</a:t>
            </a:r>
            <a:endParaRPr/>
          </a:p>
        </p:txBody>
      </p:sp>
      <p:sp>
        <p:nvSpPr>
          <p:cNvPr id="295" name="Google Shape;295;p27"/>
          <p:cNvSpPr txBox="1"/>
          <p:nvPr/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rPr>
              <a:t>‹#›</a:t>
            </a:fld>
            <a:endParaRPr sz="1000">
              <a:solidFill>
                <a:srgbClr val="CCCCCC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nions-dance.jpg" id="300" name="Google Shape;30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61500" y="1363625"/>
            <a:ext cx="2219775" cy="2404756"/>
          </a:xfrm>
          <a:prstGeom prst="rect">
            <a:avLst/>
          </a:prstGeom>
          <a:noFill/>
          <a:ln>
            <a:noFill/>
          </a:ln>
        </p:spPr>
      </p:pic>
      <p:sp>
        <p:nvSpPr>
          <p:cNvPr id="301" name="Google Shape;301;p28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Bedankt </a:t>
            </a:r>
            <a:endParaRPr/>
          </a:p>
        </p:txBody>
      </p:sp>
      <p:sp>
        <p:nvSpPr>
          <p:cNvPr id="302" name="Google Shape;302;p28"/>
          <p:cNvSpPr txBox="1"/>
          <p:nvPr>
            <p:ph type="title"/>
          </p:nvPr>
        </p:nvSpPr>
        <p:spPr>
          <a:xfrm>
            <a:off x="3102225" y="1168400"/>
            <a:ext cx="4574700" cy="9735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>
                <a:solidFill>
                  <a:srgbClr val="F67031"/>
                </a:solidFill>
              </a:rPr>
              <a:t>B</a:t>
            </a:r>
            <a:r>
              <a:rPr lang="nl">
                <a:solidFill>
                  <a:srgbClr val="F67031"/>
                </a:solidFill>
              </a:rPr>
              <a:t>edankt voor jullie aandacht</a:t>
            </a:r>
            <a:endParaRPr>
              <a:solidFill>
                <a:srgbClr val="F67031"/>
              </a:solidFill>
            </a:endParaRPr>
          </a:p>
        </p:txBody>
      </p:sp>
      <p:sp>
        <p:nvSpPr>
          <p:cNvPr id="303" name="Google Shape;303;p28"/>
          <p:cNvSpPr txBox="1"/>
          <p:nvPr>
            <p:ph idx="4294967295" type="body"/>
          </p:nvPr>
        </p:nvSpPr>
        <p:spPr>
          <a:xfrm>
            <a:off x="3102225" y="1886700"/>
            <a:ext cx="3517200" cy="178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/>
              <a:t>Mochten jullie vragen hebben, schroom dan niet om contact op te nemen: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400"/>
              <a:buChar char="▪"/>
            </a:pPr>
            <a:r>
              <a:rPr lang="nl"/>
              <a:t>www.jcid.nl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400"/>
              <a:buChar char="▪"/>
            </a:pPr>
            <a:r>
              <a:rPr lang="nl">
                <a:uFill>
                  <a:noFill/>
                </a:uFill>
                <a:hlinkClick r:id="rId4"/>
              </a:rPr>
              <a:t>info@jcid.nl</a:t>
            </a:r>
            <a:endParaRPr/>
          </a:p>
          <a:p>
            <a:pPr indent="-3175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1400"/>
              <a:buChar char="▪"/>
            </a:pPr>
            <a:r>
              <a:rPr lang="nl"/>
              <a:t>@jcid</a:t>
            </a:r>
            <a:endParaRPr/>
          </a:p>
        </p:txBody>
      </p:sp>
      <p:grpSp>
        <p:nvGrpSpPr>
          <p:cNvPr id="304" name="Google Shape;304;p28"/>
          <p:cNvGrpSpPr/>
          <p:nvPr/>
        </p:nvGrpSpPr>
        <p:grpSpPr>
          <a:xfrm>
            <a:off x="1602923" y="525143"/>
            <a:ext cx="542234" cy="510157"/>
            <a:chOff x="5972700" y="2330200"/>
            <a:chExt cx="411625" cy="387275"/>
          </a:xfrm>
        </p:grpSpPr>
        <p:sp>
          <p:nvSpPr>
            <p:cNvPr id="305" name="Google Shape;305;p28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  <p:sp>
          <p:nvSpPr>
            <p:cNvPr id="306" name="Google Shape;306;p28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</a:endParaRPr>
            </a:p>
          </p:txBody>
        </p:sp>
      </p:grpSp>
      <p:sp>
        <p:nvSpPr>
          <p:cNvPr id="307" name="Google Shape;307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Wie ben ik?</a:t>
            </a:r>
            <a:endParaRPr/>
          </a:p>
        </p:txBody>
      </p:sp>
      <p:sp>
        <p:nvSpPr>
          <p:cNvPr id="103" name="Google Shape;103;p17"/>
          <p:cNvSpPr txBox="1"/>
          <p:nvPr>
            <p:ph idx="1" type="body"/>
          </p:nvPr>
        </p:nvSpPr>
        <p:spPr>
          <a:xfrm>
            <a:off x="5305150" y="342475"/>
            <a:ext cx="3454800" cy="432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" sz="1200"/>
              <a:t>Verantwoordelijk voor de (open) data portalen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Gemeente Rotterdam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Universiteit Utrecht</a:t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" sz="1200"/>
              <a:t>(Mede)verantwoordelijk voor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Gemeente Nijmegen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Schiphol</a:t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" sz="1200"/>
              <a:t>Data.overheid.nl aansluitingen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RDW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DUO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Tweede kamer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Gemeente Amsterdam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nl" sz="1200"/>
              <a:t>NGR</a:t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nl" sz="1200"/>
              <a:t>DCAT-AP-NL waardelijsten standaardisatie</a:t>
            </a:r>
            <a:endParaRPr sz="1200"/>
          </a:p>
        </p:txBody>
      </p:sp>
      <p:pic>
        <p:nvPicPr>
          <p:cNvPr descr="cartoon.png" id="104" name="Google Shape;1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4200" y="1102958"/>
            <a:ext cx="2146091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7"/>
          <p:cNvSpPr txBox="1"/>
          <p:nvPr/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rPr>
              <a:t>‹#›</a:t>
            </a:fld>
            <a:endParaRPr sz="1000">
              <a:solidFill>
                <a:srgbClr val="CCCCCC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inions.jpg" id="110" name="Google Shape;11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3000" y="1004899"/>
            <a:ext cx="2405075" cy="2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8"/>
          <p:cNvSpPr txBox="1"/>
          <p:nvPr>
            <p:ph type="title"/>
          </p:nvPr>
        </p:nvSpPr>
        <p:spPr>
          <a:xfrm>
            <a:off x="234450" y="575500"/>
            <a:ext cx="2046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Aanwezige</a:t>
            </a:r>
            <a:endParaRPr/>
          </a:p>
        </p:txBody>
      </p:sp>
      <p:sp>
        <p:nvSpPr>
          <p:cNvPr id="112" name="Google Shape;112;p18"/>
          <p:cNvSpPr txBox="1"/>
          <p:nvPr>
            <p:ph idx="1" type="body"/>
          </p:nvPr>
        </p:nvSpPr>
        <p:spPr>
          <a:xfrm>
            <a:off x="3090625" y="575500"/>
            <a:ext cx="35253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800" lvl="0" marL="457200" marR="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CBS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Civity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De Loos Monitoring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Gemeente Harderwijk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Gemeente Hollands Kroon (2x)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Gemeente Nieuwegein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Gemeente Purmerend (2x)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Intellegunt (3x)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KNMP</a:t>
            </a:r>
            <a:endParaRPr sz="1200"/>
          </a:p>
          <a:p>
            <a:pPr indent="-3048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lphaLcPeriod"/>
            </a:pPr>
            <a:r>
              <a:rPr lang="nl" sz="1200"/>
              <a:t>De Koninklijke Nederlandse Maatschappij ter bevordering der Pharmacie)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Ministerie van Infrastructuur en Milieu (2x)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Onderwijsinspectie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Onderzoeksjournalist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Ordina</a:t>
            </a:r>
            <a:endParaRPr sz="1200"/>
          </a:p>
          <a:p>
            <a:pPr indent="-3048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</a:pPr>
            <a:r>
              <a:rPr lang="nl" sz="1200"/>
              <a:t>Universiteit Utrecht (2x)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13" name="Google Shape;113;p18"/>
          <p:cNvSpPr txBox="1"/>
          <p:nvPr/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rPr>
              <a:t>‹#›</a:t>
            </a:fld>
            <a:endParaRPr sz="1000">
              <a:solidFill>
                <a:srgbClr val="CCCCCC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57488" y="152400"/>
            <a:ext cx="3629025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>
            <p:ph type="title"/>
          </p:nvPr>
        </p:nvSpPr>
        <p:spPr>
          <a:xfrm>
            <a:off x="646573" y="1397000"/>
            <a:ext cx="3246900" cy="9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Agenda</a:t>
            </a:r>
            <a:endParaRPr/>
          </a:p>
        </p:txBody>
      </p:sp>
      <p:sp>
        <p:nvSpPr>
          <p:cNvPr id="124" name="Google Shape;124;p20"/>
          <p:cNvSpPr txBox="1"/>
          <p:nvPr>
            <p:ph idx="2" type="body"/>
          </p:nvPr>
        </p:nvSpPr>
        <p:spPr>
          <a:xfrm>
            <a:off x="5130225" y="330200"/>
            <a:ext cx="3470700" cy="451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DCAT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Achtergrond informatie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Namespaces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CKAN ♥ DCAT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DCAT-AP-EU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De hoe en waar?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nl"/>
              <a:t>DCAT-AP-NL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Waardelijsten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Keuzes</a:t>
            </a:r>
            <a:endParaRPr/>
          </a:p>
          <a:p>
            <a:pPr indent="-317500" lvl="1" marL="914400" rtl="0" algn="l">
              <a:spcBef>
                <a:spcPts val="1000"/>
              </a:spcBef>
              <a:spcAft>
                <a:spcPts val="0"/>
              </a:spcAft>
              <a:buSzPts val="1400"/>
              <a:buAutoNum type="alphaLcPeriod"/>
            </a:pPr>
            <a:r>
              <a:rPr lang="nl"/>
              <a:t>Vervolgstappen</a:t>
            </a:r>
            <a:endParaRPr/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SzPts val="1800"/>
              <a:buAutoNum type="arabicPeriod"/>
            </a:pPr>
            <a:r>
              <a:rPr lang="nl"/>
              <a:t>Hoe nu verder?!</a:t>
            </a:r>
            <a:endParaRPr/>
          </a:p>
        </p:txBody>
      </p:sp>
      <p:sp>
        <p:nvSpPr>
          <p:cNvPr id="125" name="Google Shape;125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126" name="Google Shape;126;p20"/>
          <p:cNvSpPr txBox="1"/>
          <p:nvPr>
            <p:ph idx="1" type="subTitle"/>
          </p:nvPr>
        </p:nvSpPr>
        <p:spPr>
          <a:xfrm>
            <a:off x="646550" y="2065700"/>
            <a:ext cx="3246900" cy="21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De verschillende onderwerpen die vandaag aanbod zullen komen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idx="4294967295" type="ctrTitle"/>
          </p:nvPr>
        </p:nvSpPr>
        <p:spPr>
          <a:xfrm>
            <a:off x="685800" y="2802542"/>
            <a:ext cx="77724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7200"/>
              <a:t>DCAT</a:t>
            </a:r>
            <a:endParaRPr b="1" sz="7200"/>
          </a:p>
        </p:txBody>
      </p:sp>
      <p:sp>
        <p:nvSpPr>
          <p:cNvPr id="132" name="Google Shape;132;p21"/>
          <p:cNvSpPr txBox="1"/>
          <p:nvPr>
            <p:ph idx="4294967295" type="subTitle"/>
          </p:nvPr>
        </p:nvSpPr>
        <p:spPr>
          <a:xfrm>
            <a:off x="685800" y="3868754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>
                <a:solidFill>
                  <a:srgbClr val="FFFFFF"/>
                </a:solidFill>
              </a:rPr>
              <a:t>Data Catalog Vocabulary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133" name="Google Shape;133;p21"/>
          <p:cNvGrpSpPr/>
          <p:nvPr/>
        </p:nvGrpSpPr>
        <p:grpSpPr>
          <a:xfrm>
            <a:off x="6791059" y="345962"/>
            <a:ext cx="1590883" cy="1590858"/>
            <a:chOff x="6643075" y="3664250"/>
            <a:chExt cx="407950" cy="407975"/>
          </a:xfrm>
        </p:grpSpPr>
        <p:sp>
          <p:nvSpPr>
            <p:cNvPr id="134" name="Google Shape;134;p21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1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6" name="Google Shape;136;p21"/>
          <p:cNvGrpSpPr/>
          <p:nvPr/>
        </p:nvGrpSpPr>
        <p:grpSpPr>
          <a:xfrm rot="1508271">
            <a:off x="798753" y="1851401"/>
            <a:ext cx="654063" cy="654026"/>
            <a:chOff x="576250" y="4319400"/>
            <a:chExt cx="442075" cy="442050"/>
          </a:xfrm>
        </p:grpSpPr>
        <p:sp>
          <p:nvSpPr>
            <p:cNvPr id="137" name="Google Shape;137;p21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21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1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21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1" name="Google Shape;141;p21"/>
          <p:cNvSpPr/>
          <p:nvPr/>
        </p:nvSpPr>
        <p:spPr>
          <a:xfrm>
            <a:off x="6410281" y="713293"/>
            <a:ext cx="248676" cy="237445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1"/>
          <p:cNvSpPr/>
          <p:nvPr/>
        </p:nvSpPr>
        <p:spPr>
          <a:xfrm rot="2697569">
            <a:off x="8048925" y="1928866"/>
            <a:ext cx="377468" cy="360421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8347545" y="1723093"/>
            <a:ext cx="151199" cy="144406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1"/>
          <p:cNvSpPr/>
          <p:nvPr/>
        </p:nvSpPr>
        <p:spPr>
          <a:xfrm rot="1280187">
            <a:off x="6238008" y="1429475"/>
            <a:ext cx="151179" cy="144398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146" name="Google Shape;146;p21"/>
          <p:cNvSpPr/>
          <p:nvPr/>
        </p:nvSpPr>
        <p:spPr>
          <a:xfrm>
            <a:off x="1635350" y="1665933"/>
            <a:ext cx="5956025" cy="1074500"/>
          </a:xfrm>
          <a:custGeom>
            <a:rect b="b" l="l" r="r" t="t"/>
            <a:pathLst>
              <a:path extrusionOk="0" h="42980" w="238241">
                <a:moveTo>
                  <a:pt x="0" y="14049"/>
                </a:moveTo>
                <a:cubicBezTo>
                  <a:pt x="5476" y="8573"/>
                  <a:pt x="13935" y="7254"/>
                  <a:pt x="21126" y="4377"/>
                </a:cubicBezTo>
                <a:cubicBezTo>
                  <a:pt x="34915" y="-1140"/>
                  <a:pt x="51579" y="-1336"/>
                  <a:pt x="65669" y="3359"/>
                </a:cubicBezTo>
                <a:cubicBezTo>
                  <a:pt x="71835" y="5414"/>
                  <a:pt x="79874" y="8507"/>
                  <a:pt x="81450" y="14813"/>
                </a:cubicBezTo>
                <a:cubicBezTo>
                  <a:pt x="82973" y="20904"/>
                  <a:pt x="84783" y="28176"/>
                  <a:pt x="81704" y="33648"/>
                </a:cubicBezTo>
                <a:cubicBezTo>
                  <a:pt x="77323" y="41435"/>
                  <a:pt x="64779" y="44711"/>
                  <a:pt x="56251" y="42047"/>
                </a:cubicBezTo>
                <a:cubicBezTo>
                  <a:pt x="49198" y="39844"/>
                  <a:pt x="46785" y="28700"/>
                  <a:pt x="48107" y="21430"/>
                </a:cubicBezTo>
                <a:cubicBezTo>
                  <a:pt x="48970" y="16684"/>
                  <a:pt x="53054" y="12574"/>
                  <a:pt x="57270" y="10231"/>
                </a:cubicBezTo>
                <a:cubicBezTo>
                  <a:pt x="87007" y="-6292"/>
                  <a:pt x="121672" y="33365"/>
                  <a:pt x="155264" y="38739"/>
                </a:cubicBezTo>
                <a:cubicBezTo>
                  <a:pt x="174115" y="41755"/>
                  <a:pt x="194150" y="44396"/>
                  <a:pt x="212533" y="39248"/>
                </a:cubicBezTo>
                <a:cubicBezTo>
                  <a:pt x="225473" y="35624"/>
                  <a:pt x="238241" y="21633"/>
                  <a:pt x="238241" y="8195"/>
                </a:cubicBezTo>
              </a:path>
            </a:pathLst>
          </a:custGeom>
          <a:noFill/>
          <a:ln cap="flat" cmpd="sng" w="9525">
            <a:solidFill>
              <a:srgbClr val="FFFFFF"/>
            </a:solidFill>
            <a:prstDash val="dash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type="title"/>
          </p:nvPr>
        </p:nvSpPr>
        <p:spPr>
          <a:xfrm>
            <a:off x="234450" y="575500"/>
            <a:ext cx="2151600" cy="39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DCAT-AP-EU</a:t>
            </a:r>
            <a:endParaRPr/>
          </a:p>
        </p:txBody>
      </p:sp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3090625" y="575500"/>
            <a:ext cx="5596200" cy="9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1000"/>
              </a:spcAft>
              <a:buNone/>
            </a:pPr>
            <a:r>
              <a:rPr lang="nl"/>
              <a:t>Hoe zit dat nou eigenlijk?</a:t>
            </a:r>
            <a:endParaRPr/>
          </a:p>
        </p:txBody>
      </p:sp>
      <p:sp>
        <p:nvSpPr>
          <p:cNvPr id="153" name="Google Shape;153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154" name="Google Shape;154;p22"/>
          <p:cNvSpPr/>
          <p:nvPr/>
        </p:nvSpPr>
        <p:spPr>
          <a:xfrm>
            <a:off x="5031488" y="1949375"/>
            <a:ext cx="1660800" cy="1660800"/>
          </a:xfrm>
          <a:prstGeom prst="ellipse">
            <a:avLst/>
          </a:prstGeom>
          <a:solidFill>
            <a:srgbClr val="F6703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DCAT-AP-EU</a:t>
            </a:r>
            <a:endParaRPr b="1" sz="120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155" name="Google Shape;155;p22"/>
          <p:cNvSpPr/>
          <p:nvPr/>
        </p:nvSpPr>
        <p:spPr>
          <a:xfrm>
            <a:off x="6895975" y="1949375"/>
            <a:ext cx="1660800" cy="1660800"/>
          </a:xfrm>
          <a:prstGeom prst="ellipse">
            <a:avLst/>
          </a:prstGeom>
          <a:solidFill>
            <a:srgbClr val="ED003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DCAT-AP-NL</a:t>
            </a:r>
            <a:endParaRPr b="1" sz="120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sp>
        <p:nvSpPr>
          <p:cNvPr id="156" name="Google Shape;156;p22"/>
          <p:cNvSpPr/>
          <p:nvPr/>
        </p:nvSpPr>
        <p:spPr>
          <a:xfrm>
            <a:off x="3167000" y="1949375"/>
            <a:ext cx="1660800" cy="1660800"/>
          </a:xfrm>
          <a:prstGeom prst="ellipse">
            <a:avLst/>
          </a:prstGeom>
          <a:solidFill>
            <a:srgbClr val="FFA4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1200">
                <a:solidFill>
                  <a:srgbClr val="FFFFFF"/>
                </a:solidFill>
                <a:latin typeface="Nunito Sans"/>
                <a:ea typeface="Nunito Sans"/>
                <a:cs typeface="Nunito Sans"/>
                <a:sym typeface="Nunito Sans"/>
              </a:rPr>
              <a:t>DCAT</a:t>
            </a:r>
            <a:endParaRPr b="1" sz="1200">
              <a:solidFill>
                <a:srgbClr val="FFFFFF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cxnSp>
        <p:nvCxnSpPr>
          <p:cNvPr id="157" name="Google Shape;157;p22"/>
          <p:cNvCxnSpPr/>
          <p:nvPr/>
        </p:nvCxnSpPr>
        <p:spPr>
          <a:xfrm>
            <a:off x="4473377" y="2789325"/>
            <a:ext cx="804000" cy="63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oval"/>
            <a:tailEnd len="sm" w="sm" type="triangle"/>
          </a:ln>
        </p:spPr>
      </p:cxnSp>
      <p:cxnSp>
        <p:nvCxnSpPr>
          <p:cNvPr id="158" name="Google Shape;158;p22"/>
          <p:cNvCxnSpPr/>
          <p:nvPr/>
        </p:nvCxnSpPr>
        <p:spPr>
          <a:xfrm flipH="1" rot="10800000">
            <a:off x="6453275" y="2786025"/>
            <a:ext cx="669300" cy="330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oval"/>
            <a:tailEnd len="sm" w="sm" type="triangle"/>
          </a:ln>
        </p:spPr>
      </p:cxnSp>
      <p:sp>
        <p:nvSpPr>
          <p:cNvPr id="159" name="Google Shape;159;p22"/>
          <p:cNvSpPr txBox="1"/>
          <p:nvPr/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 sz="1000">
                <a:solidFill>
                  <a:srgbClr val="CCCCCC"/>
                </a:solidFill>
                <a:latin typeface="Nunito Sans"/>
                <a:ea typeface="Nunito Sans"/>
                <a:cs typeface="Nunito Sans"/>
                <a:sym typeface="Nunito Sans"/>
              </a:rPr>
              <a:t>‹#›</a:t>
            </a:fld>
            <a:endParaRPr sz="1000">
              <a:solidFill>
                <a:srgbClr val="CCCCCC"/>
              </a:solidFill>
              <a:latin typeface="Nunito Sans"/>
              <a:ea typeface="Nunito Sans"/>
              <a:cs typeface="Nunito Sans"/>
              <a:sym typeface="Nunito Sans"/>
            </a:endParaRPr>
          </a:p>
        </p:txBody>
      </p:sp>
      <p:grpSp>
        <p:nvGrpSpPr>
          <p:cNvPr id="160" name="Google Shape;160;p22"/>
          <p:cNvGrpSpPr/>
          <p:nvPr/>
        </p:nvGrpSpPr>
        <p:grpSpPr>
          <a:xfrm>
            <a:off x="5280953" y="620335"/>
            <a:ext cx="336767" cy="383835"/>
            <a:chOff x="4630125" y="278900"/>
            <a:chExt cx="400675" cy="456675"/>
          </a:xfrm>
        </p:grpSpPr>
        <p:sp>
          <p:nvSpPr>
            <p:cNvPr id="161" name="Google Shape;161;p22"/>
            <p:cNvSpPr/>
            <p:nvPr/>
          </p:nvSpPr>
          <p:spPr>
            <a:xfrm>
              <a:off x="4659350" y="3288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22"/>
            <p:cNvSpPr/>
            <p:nvPr/>
          </p:nvSpPr>
          <p:spPr>
            <a:xfrm>
              <a:off x="4630125" y="4524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22"/>
            <p:cNvSpPr/>
            <p:nvPr/>
          </p:nvSpPr>
          <p:spPr>
            <a:xfrm>
              <a:off x="4808525" y="278900"/>
              <a:ext cx="43875" cy="49950"/>
            </a:xfrm>
            <a:custGeom>
              <a:rect b="b" l="l" r="r" t="t"/>
              <a:pathLst>
                <a:path extrusionOk="0" fill="none" h="1998" w="1755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22"/>
            <p:cNvSpPr/>
            <p:nvPr/>
          </p:nvSpPr>
          <p:spPr>
            <a:xfrm>
              <a:off x="4808525" y="549250"/>
              <a:ext cx="43875" cy="186325"/>
            </a:xfrm>
            <a:custGeom>
              <a:rect b="b" l="l" r="r" t="t"/>
              <a:pathLst>
                <a:path extrusionOk="0" fill="none" h="7453" w="1755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1217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3"/>
          <p:cNvSpPr txBox="1"/>
          <p:nvPr>
            <p:ph idx="4294967295" type="ctrTitle"/>
          </p:nvPr>
        </p:nvSpPr>
        <p:spPr>
          <a:xfrm>
            <a:off x="685800" y="2802542"/>
            <a:ext cx="7772400" cy="115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nl" sz="7200"/>
              <a:t>DCAT-AP-NL</a:t>
            </a:r>
            <a:endParaRPr b="1" sz="7200"/>
          </a:p>
        </p:txBody>
      </p:sp>
      <p:sp>
        <p:nvSpPr>
          <p:cNvPr id="170" name="Google Shape;170;p23"/>
          <p:cNvSpPr txBox="1"/>
          <p:nvPr>
            <p:ph idx="4294967295" type="subTitle"/>
          </p:nvPr>
        </p:nvSpPr>
        <p:spPr>
          <a:xfrm>
            <a:off x="685800" y="3868754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>
                <a:solidFill>
                  <a:srgbClr val="FFFFFF"/>
                </a:solidFill>
              </a:rPr>
              <a:t>Data Catalog Vocabulary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171" name="Google Shape;171;p23"/>
          <p:cNvGrpSpPr/>
          <p:nvPr/>
        </p:nvGrpSpPr>
        <p:grpSpPr>
          <a:xfrm>
            <a:off x="6791059" y="345962"/>
            <a:ext cx="1590883" cy="1590858"/>
            <a:chOff x="6643075" y="3664250"/>
            <a:chExt cx="407950" cy="407975"/>
          </a:xfrm>
        </p:grpSpPr>
        <p:sp>
          <p:nvSpPr>
            <p:cNvPr id="172" name="Google Shape;172;p23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3" name="Google Shape;173;p23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4" name="Google Shape;174;p23"/>
          <p:cNvGrpSpPr/>
          <p:nvPr/>
        </p:nvGrpSpPr>
        <p:grpSpPr>
          <a:xfrm rot="1508271">
            <a:off x="798753" y="1851401"/>
            <a:ext cx="654063" cy="654026"/>
            <a:chOff x="576250" y="4319400"/>
            <a:chExt cx="442075" cy="442050"/>
          </a:xfrm>
        </p:grpSpPr>
        <p:sp>
          <p:nvSpPr>
            <p:cNvPr id="175" name="Google Shape;175;p23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23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23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23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19050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9" name="Google Shape;179;p23"/>
          <p:cNvSpPr/>
          <p:nvPr/>
        </p:nvSpPr>
        <p:spPr>
          <a:xfrm>
            <a:off x="6410281" y="713293"/>
            <a:ext cx="248676" cy="237445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3"/>
          <p:cNvSpPr/>
          <p:nvPr/>
        </p:nvSpPr>
        <p:spPr>
          <a:xfrm rot="2697569">
            <a:off x="8048925" y="1928866"/>
            <a:ext cx="377468" cy="360421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3"/>
          <p:cNvSpPr/>
          <p:nvPr/>
        </p:nvSpPr>
        <p:spPr>
          <a:xfrm>
            <a:off x="8347545" y="1723093"/>
            <a:ext cx="151199" cy="144406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3"/>
          <p:cNvSpPr/>
          <p:nvPr/>
        </p:nvSpPr>
        <p:spPr>
          <a:xfrm rot="1280187">
            <a:off x="6238008" y="1429475"/>
            <a:ext cx="151179" cy="144398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  <p:sp>
        <p:nvSpPr>
          <p:cNvPr id="184" name="Google Shape;184;p23"/>
          <p:cNvSpPr/>
          <p:nvPr/>
        </p:nvSpPr>
        <p:spPr>
          <a:xfrm>
            <a:off x="1635350" y="1665933"/>
            <a:ext cx="5956025" cy="1074500"/>
          </a:xfrm>
          <a:custGeom>
            <a:rect b="b" l="l" r="r" t="t"/>
            <a:pathLst>
              <a:path extrusionOk="0" h="42980" w="238241">
                <a:moveTo>
                  <a:pt x="0" y="14049"/>
                </a:moveTo>
                <a:cubicBezTo>
                  <a:pt x="5476" y="8573"/>
                  <a:pt x="13935" y="7254"/>
                  <a:pt x="21126" y="4377"/>
                </a:cubicBezTo>
                <a:cubicBezTo>
                  <a:pt x="34915" y="-1140"/>
                  <a:pt x="51579" y="-1336"/>
                  <a:pt x="65669" y="3359"/>
                </a:cubicBezTo>
                <a:cubicBezTo>
                  <a:pt x="71835" y="5414"/>
                  <a:pt x="79874" y="8507"/>
                  <a:pt x="81450" y="14813"/>
                </a:cubicBezTo>
                <a:cubicBezTo>
                  <a:pt x="82973" y="20904"/>
                  <a:pt x="84783" y="28176"/>
                  <a:pt x="81704" y="33648"/>
                </a:cubicBezTo>
                <a:cubicBezTo>
                  <a:pt x="77323" y="41435"/>
                  <a:pt x="64779" y="44711"/>
                  <a:pt x="56251" y="42047"/>
                </a:cubicBezTo>
                <a:cubicBezTo>
                  <a:pt x="49198" y="39844"/>
                  <a:pt x="46785" y="28700"/>
                  <a:pt x="48107" y="21430"/>
                </a:cubicBezTo>
                <a:cubicBezTo>
                  <a:pt x="48970" y="16684"/>
                  <a:pt x="53054" y="12574"/>
                  <a:pt x="57270" y="10231"/>
                </a:cubicBezTo>
                <a:cubicBezTo>
                  <a:pt x="87007" y="-6292"/>
                  <a:pt x="121672" y="33365"/>
                  <a:pt x="155264" y="38739"/>
                </a:cubicBezTo>
                <a:cubicBezTo>
                  <a:pt x="174115" y="41755"/>
                  <a:pt x="194150" y="44396"/>
                  <a:pt x="212533" y="39248"/>
                </a:cubicBezTo>
                <a:cubicBezTo>
                  <a:pt x="225473" y="35624"/>
                  <a:pt x="238241" y="21633"/>
                  <a:pt x="238241" y="8195"/>
                </a:cubicBezTo>
              </a:path>
            </a:pathLst>
          </a:custGeom>
          <a:noFill/>
          <a:ln cap="flat" cmpd="sng" w="9525">
            <a:solidFill>
              <a:srgbClr val="FFFFFF"/>
            </a:solidFill>
            <a:prstDash val="dash"/>
            <a:round/>
            <a:headEnd len="med" w="med" type="none"/>
            <a:tailEnd len="med" w="med" type="none"/>
          </a:ln>
        </p:spPr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4"/>
          <p:cNvSpPr/>
          <p:nvPr/>
        </p:nvSpPr>
        <p:spPr>
          <a:xfrm>
            <a:off x="3346950" y="612452"/>
            <a:ext cx="5033458" cy="3918604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67031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191" name="Google Shape;191;p24"/>
          <p:cNvSpPr txBox="1"/>
          <p:nvPr>
            <p:ph type="title"/>
          </p:nvPr>
        </p:nvSpPr>
        <p:spPr>
          <a:xfrm>
            <a:off x="234450" y="575500"/>
            <a:ext cx="2174700" cy="1364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/>
              <a:t>DCAT-NL.info</a:t>
            </a:r>
            <a:endParaRPr/>
          </a:p>
        </p:txBody>
      </p:sp>
      <p:sp>
        <p:nvSpPr>
          <p:cNvPr id="192" name="Google Shape;192;p24"/>
          <p:cNvSpPr txBox="1"/>
          <p:nvPr>
            <p:ph idx="1" type="body"/>
          </p:nvPr>
        </p:nvSpPr>
        <p:spPr>
          <a:xfrm>
            <a:off x="234450" y="2004325"/>
            <a:ext cx="2046300" cy="25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nl">
                <a:solidFill>
                  <a:schemeClr val="dk2"/>
                </a:solidFill>
              </a:rPr>
              <a:t>Alle informatie over</a:t>
            </a:r>
            <a:endParaRPr>
              <a:solidFill>
                <a:schemeClr val="dk2"/>
              </a:solidFill>
            </a:endParaRPr>
          </a:p>
          <a:p>
            <a:pPr indent="-3048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1200"/>
              <a:buChar char="-"/>
            </a:pPr>
            <a:r>
              <a:rPr lang="nl">
                <a:solidFill>
                  <a:schemeClr val="dk2"/>
                </a:solidFill>
              </a:rPr>
              <a:t>Achtergrondinfo</a:t>
            </a:r>
            <a:endParaRPr>
              <a:solidFill>
                <a:schemeClr val="dk2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-"/>
            </a:pPr>
            <a:r>
              <a:rPr lang="nl">
                <a:solidFill>
                  <a:schemeClr val="dk2"/>
                </a:solidFill>
              </a:rPr>
              <a:t>Verplichte velden</a:t>
            </a:r>
            <a:endParaRPr>
              <a:solidFill>
                <a:schemeClr val="dk2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-"/>
            </a:pPr>
            <a:r>
              <a:rPr lang="nl">
                <a:solidFill>
                  <a:schemeClr val="dk2"/>
                </a:solidFill>
              </a:rPr>
              <a:t>Waardelijsten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descr="Schermafbeelding 2017-06-29 om 17.18.47.png" id="193" name="Google Shape;19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74650" y="841300"/>
            <a:ext cx="4589949" cy="2904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lysse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