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</p:sldIdLst>
  <p:sldSz cy="5143500" cx="9144000"/>
  <p:notesSz cx="6858000" cy="9144000"/>
  <p:embeddedFontLst>
    <p:embeddedFont>
      <p:font typeface="Corbel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Corbel-bold.fntdata"/><Relationship Id="rId12" Type="http://schemas.openxmlformats.org/officeDocument/2006/relationships/font" Target="fonts/Corbel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Corbel-boldItalic.fntdata"/><Relationship Id="rId14" Type="http://schemas.openxmlformats.org/officeDocument/2006/relationships/font" Target="fonts/Corbel-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a70f37a159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a70f37a159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70f37a159_0_1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70f37a159_0_1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a70f37a159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a70f37a159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a70f37a159_0_1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a70f37a159_0_1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Datadelen op data.overheid.nl</a:t>
            </a:r>
            <a:endParaRPr/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Hayo Schreijer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Datadeel cases DONL</a:t>
            </a:r>
            <a:endParaRPr/>
          </a:p>
        </p:txBody>
      </p:sp>
      <p:sp>
        <p:nvSpPr>
          <p:cNvPr id="106" name="Google Shape;106;p26"/>
          <p:cNvSpPr txBox="1"/>
          <p:nvPr>
            <p:ph idx="1" type="body"/>
          </p:nvPr>
        </p:nvSpPr>
        <p:spPr>
          <a:xfrm>
            <a:off x="311700" y="1152475"/>
            <a:ext cx="1755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Open Data</a:t>
            </a:r>
            <a:endParaRPr/>
          </a:p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6195725" y="510600"/>
            <a:ext cx="1755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Shared</a:t>
            </a:r>
            <a:r>
              <a:rPr lang="en"/>
              <a:t> Data</a:t>
            </a:r>
            <a:endParaRPr/>
          </a:p>
        </p:txBody>
      </p:sp>
      <p:sp>
        <p:nvSpPr>
          <p:cNvPr id="108" name="Google Shape;108;p26"/>
          <p:cNvSpPr txBox="1"/>
          <p:nvPr/>
        </p:nvSpPr>
        <p:spPr>
          <a:xfrm>
            <a:off x="692075" y="1635025"/>
            <a:ext cx="2655900" cy="1704300"/>
          </a:xfrm>
          <a:prstGeom prst="rect">
            <a:avLst/>
          </a:prstGeom>
          <a:solidFill>
            <a:srgbClr val="C9DAF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MinOCenW wil een </a:t>
            </a:r>
            <a:r>
              <a:rPr b="1" lang="en">
                <a:solidFill>
                  <a:schemeClr val="dk1"/>
                </a:solidFill>
              </a:rPr>
              <a:t>disclaimer</a:t>
            </a:r>
            <a:r>
              <a:rPr lang="en">
                <a:solidFill>
                  <a:schemeClr val="dk1"/>
                </a:solidFill>
              </a:rPr>
              <a:t> toevoegen aan een dataset en zeker weten dat deze wordt gelezen. Data is publiek herbruikbaar met CC-BY licentie.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9" name="Google Shape;109;p26"/>
          <p:cNvSpPr txBox="1"/>
          <p:nvPr/>
        </p:nvSpPr>
        <p:spPr>
          <a:xfrm>
            <a:off x="311700" y="3457875"/>
            <a:ext cx="2771400" cy="14163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CBS</a:t>
            </a:r>
            <a:r>
              <a:rPr lang="en">
                <a:solidFill>
                  <a:schemeClr val="dk1"/>
                </a:solidFill>
              </a:rPr>
              <a:t> wil een duidelijke </a:t>
            </a:r>
            <a:r>
              <a:rPr b="1" lang="en">
                <a:solidFill>
                  <a:schemeClr val="dk1"/>
                </a:solidFill>
              </a:rPr>
              <a:t>attributie (naamsvermelding)</a:t>
            </a:r>
            <a:r>
              <a:rPr lang="en">
                <a:solidFill>
                  <a:schemeClr val="dk1"/>
                </a:solidFill>
              </a:rPr>
              <a:t> voor haar CC-BY licentie. Data is publiek herbruikbaar. 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0" name="Google Shape;110;p26"/>
          <p:cNvSpPr txBox="1"/>
          <p:nvPr>
            <p:ph idx="1" type="body"/>
          </p:nvPr>
        </p:nvSpPr>
        <p:spPr>
          <a:xfrm>
            <a:off x="3500100" y="3339325"/>
            <a:ext cx="1755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AVG</a:t>
            </a:r>
            <a:endParaRPr/>
          </a:p>
        </p:txBody>
      </p:sp>
      <p:sp>
        <p:nvSpPr>
          <p:cNvPr id="111" name="Google Shape;111;p26"/>
          <p:cNvSpPr txBox="1"/>
          <p:nvPr/>
        </p:nvSpPr>
        <p:spPr>
          <a:xfrm>
            <a:off x="3500100" y="3727650"/>
            <a:ext cx="2959500" cy="1277400"/>
          </a:xfrm>
          <a:prstGeom prst="rect">
            <a:avLst/>
          </a:prstGeom>
          <a:solidFill>
            <a:srgbClr val="F4CCCC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Een organisatie wil een overzicht van alle data die ze deelt </a:t>
            </a:r>
            <a:r>
              <a:rPr b="1" lang="en">
                <a:solidFill>
                  <a:schemeClr val="dk1"/>
                </a:solidFill>
              </a:rPr>
              <a:t>onder welke voorwaarden en met welke doelbinding en met wie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12" name="Google Shape;112;p26"/>
          <p:cNvSpPr txBox="1"/>
          <p:nvPr/>
        </p:nvSpPr>
        <p:spPr>
          <a:xfrm>
            <a:off x="4159950" y="910275"/>
            <a:ext cx="3419700" cy="14163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Gemeente Amsterdam heeft een dataset met herbouw-waarden van gebouwen die </a:t>
            </a:r>
            <a:r>
              <a:rPr b="1" lang="en">
                <a:solidFill>
                  <a:schemeClr val="dk1"/>
                </a:solidFill>
              </a:rPr>
              <a:t>alleen door andere gemeenten</a:t>
            </a:r>
            <a:r>
              <a:rPr lang="en">
                <a:solidFill>
                  <a:schemeClr val="dk1"/>
                </a:solidFill>
              </a:rPr>
              <a:t> mag worden geraadpleegd/hergebruikt.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3" name="Google Shape;113;p26"/>
          <p:cNvSpPr txBox="1"/>
          <p:nvPr/>
        </p:nvSpPr>
        <p:spPr>
          <a:xfrm>
            <a:off x="4629750" y="2093975"/>
            <a:ext cx="3261300" cy="1505400"/>
          </a:xfrm>
          <a:prstGeom prst="rect">
            <a:avLst/>
          </a:prstGeom>
          <a:solidFill>
            <a:srgbClr val="FCE5CD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Rijkswaterstaat stelt een real-time API ter beschikking voor professionele gebruikers </a:t>
            </a:r>
            <a:r>
              <a:rPr b="1" lang="en">
                <a:solidFill>
                  <a:schemeClr val="dk1"/>
                </a:solidFill>
              </a:rPr>
              <a:t>waarvoor een overeenkomst moet worden getekend en leveringskosten gelden</a:t>
            </a:r>
            <a:endParaRPr b="1">
              <a:solidFill>
                <a:schemeClr val="dk1"/>
              </a:solidFill>
            </a:endParaRPr>
          </a:p>
        </p:txBody>
      </p:sp>
      <p:sp>
        <p:nvSpPr>
          <p:cNvPr id="114" name="Google Shape;114;p26"/>
          <p:cNvSpPr txBox="1"/>
          <p:nvPr/>
        </p:nvSpPr>
        <p:spPr>
          <a:xfrm>
            <a:off x="6334250" y="3457875"/>
            <a:ext cx="2636400" cy="1416300"/>
          </a:xfrm>
          <a:prstGeom prst="rect">
            <a:avLst/>
          </a:prstGeom>
          <a:solidFill>
            <a:srgbClr val="9FC5E8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>
                <a:solidFill>
                  <a:schemeClr val="dk1"/>
                </a:solidFill>
              </a:rPr>
              <a:t>Kunnen we voldoen aan de </a:t>
            </a:r>
            <a:r>
              <a:rPr b="1" lang="en">
                <a:solidFill>
                  <a:schemeClr val="dk1"/>
                </a:solidFill>
              </a:rPr>
              <a:t>verantwoordingsplicht</a:t>
            </a:r>
            <a:r>
              <a:rPr lang="en">
                <a:solidFill>
                  <a:schemeClr val="dk1"/>
                </a:solidFill>
              </a:rPr>
              <a:t> voor onze datasets die potentieel privacy gevoelige data bevatten? </a:t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7"/>
          <p:cNvSpPr txBox="1"/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Wat kan data.overheid.nl doen……. </a:t>
            </a:r>
            <a:endParaRPr/>
          </a:p>
        </p:txBody>
      </p:sp>
      <p:sp>
        <p:nvSpPr>
          <p:cNvPr id="120" name="Google Shape;120;p27"/>
          <p:cNvSpPr txBox="1"/>
          <p:nvPr>
            <p:ph idx="1" type="body"/>
          </p:nvPr>
        </p:nvSpPr>
        <p:spPr>
          <a:xfrm>
            <a:off x="304700" y="7026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Om data delen te ondersteunen: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Wees </a:t>
            </a:r>
            <a:r>
              <a:rPr b="1" lang="en" sz="2000">
                <a:solidFill>
                  <a:srgbClr val="000000"/>
                </a:solidFill>
              </a:rPr>
              <a:t>transparant over de condities</a:t>
            </a:r>
            <a:r>
              <a:rPr lang="en" sz="2000">
                <a:solidFill>
                  <a:srgbClr val="000000"/>
                </a:solidFill>
              </a:rPr>
              <a:t> waaronder data kan worden gedeeld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Leg uit wat een licentie/condities precies inhoudt: </a:t>
            </a:r>
            <a:r>
              <a:rPr b="1" lang="en" sz="2000">
                <a:solidFill>
                  <a:srgbClr val="000000"/>
                </a:solidFill>
              </a:rPr>
              <a:t>wie mag wat, wanneer en waarom?</a:t>
            </a:r>
            <a:endParaRPr b="1" sz="2000">
              <a:solidFill>
                <a:srgbClr val="000000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Help</a:t>
            </a:r>
            <a:r>
              <a:rPr lang="en" sz="2000">
                <a:solidFill>
                  <a:srgbClr val="000000"/>
                </a:solidFill>
              </a:rPr>
              <a:t> data-aanbieder en data-gebruiker bij elkaar om een “</a:t>
            </a:r>
            <a:r>
              <a:rPr b="1" lang="en" sz="2000">
                <a:solidFill>
                  <a:srgbClr val="000000"/>
                </a:solidFill>
              </a:rPr>
              <a:t>datadeal</a:t>
            </a:r>
            <a:r>
              <a:rPr lang="en" sz="2000">
                <a:solidFill>
                  <a:srgbClr val="000000"/>
                </a:solidFill>
              </a:rPr>
              <a:t>” te sluiten en te publiceren voor data die nu niet wordt gedeeld vanwege privacy of andere gevoeligheden</a:t>
            </a:r>
            <a:endParaRPr sz="2000">
              <a:solidFill>
                <a:srgbClr val="000000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rgbClr val="000000"/>
              </a:buClr>
              <a:buSzPts val="2000"/>
              <a:buAutoNum type="arabicPeriod"/>
            </a:pPr>
            <a:r>
              <a:rPr lang="en" sz="2000">
                <a:solidFill>
                  <a:srgbClr val="000000"/>
                </a:solidFill>
              </a:rPr>
              <a:t>Zorg dat deze informatie bij elke dataset </a:t>
            </a:r>
            <a:r>
              <a:rPr b="1" lang="en" sz="2000">
                <a:solidFill>
                  <a:srgbClr val="000000"/>
                </a:solidFill>
              </a:rPr>
              <a:t>beschikbaar</a:t>
            </a:r>
            <a:r>
              <a:rPr lang="en" sz="2000">
                <a:solidFill>
                  <a:srgbClr val="000000"/>
                </a:solidFill>
              </a:rPr>
              <a:t> is en kan worden </a:t>
            </a:r>
            <a:r>
              <a:rPr b="1" lang="en" sz="2000">
                <a:solidFill>
                  <a:srgbClr val="000000"/>
                </a:solidFill>
              </a:rPr>
              <a:t>gedeeld</a:t>
            </a:r>
            <a:r>
              <a:rPr lang="en" sz="2000">
                <a:solidFill>
                  <a:srgbClr val="000000"/>
                </a:solidFill>
              </a:rPr>
              <a:t> met andere portalen/marktplaatsen</a:t>
            </a:r>
            <a:endParaRPr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8"/>
          <p:cNvSpPr/>
          <p:nvPr/>
        </p:nvSpPr>
        <p:spPr>
          <a:xfrm>
            <a:off x="2707575" y="1175900"/>
            <a:ext cx="2249700" cy="1509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Metadata in Datacatalogus </a:t>
            </a:r>
            <a:endParaRPr b="1" sz="1200"/>
          </a:p>
        </p:txBody>
      </p:sp>
      <p:sp>
        <p:nvSpPr>
          <p:cNvPr id="126" name="Google Shape;12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7" name="Google Shape;127;p28"/>
          <p:cNvSpPr txBox="1"/>
          <p:nvPr>
            <p:ph type="title"/>
          </p:nvPr>
        </p:nvSpPr>
        <p:spPr>
          <a:xfrm>
            <a:off x="311700" y="298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Duidelijkheid over condities voor data delen</a:t>
            </a:r>
            <a:endParaRPr/>
          </a:p>
        </p:txBody>
      </p:sp>
      <p:sp>
        <p:nvSpPr>
          <p:cNvPr id="128" name="Google Shape;128;p28"/>
          <p:cNvSpPr/>
          <p:nvPr/>
        </p:nvSpPr>
        <p:spPr>
          <a:xfrm>
            <a:off x="2910500" y="1631200"/>
            <a:ext cx="1792200" cy="393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dataset </a:t>
            </a:r>
            <a:endParaRPr b="1" sz="1200"/>
          </a:p>
        </p:txBody>
      </p:sp>
      <p:sp>
        <p:nvSpPr>
          <p:cNvPr id="129" name="Google Shape;129;p28"/>
          <p:cNvSpPr/>
          <p:nvPr/>
        </p:nvSpPr>
        <p:spPr>
          <a:xfrm>
            <a:off x="2910500" y="3730175"/>
            <a:ext cx="1792200" cy="349500"/>
          </a:xfrm>
          <a:prstGeom prst="rect">
            <a:avLst/>
          </a:prstGeom>
          <a:solidFill>
            <a:srgbClr val="EE6B6B"/>
          </a:soli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datadeal</a:t>
            </a:r>
            <a:endParaRPr sz="1200"/>
          </a:p>
        </p:txBody>
      </p:sp>
      <p:sp>
        <p:nvSpPr>
          <p:cNvPr id="130" name="Google Shape;130;p28"/>
          <p:cNvSpPr/>
          <p:nvPr/>
        </p:nvSpPr>
        <p:spPr>
          <a:xfrm>
            <a:off x="414300" y="2263875"/>
            <a:ext cx="1929000" cy="330300"/>
          </a:xfrm>
          <a:prstGeom prst="rect">
            <a:avLst/>
          </a:prstGeom>
          <a:solidFill>
            <a:srgbClr val="FFD966">
              <a:alpha val="4972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condities voor gebruik</a:t>
            </a:r>
            <a:endParaRPr b="1" sz="1200"/>
          </a:p>
        </p:txBody>
      </p:sp>
      <p:sp>
        <p:nvSpPr>
          <p:cNvPr id="131" name="Google Shape;131;p28"/>
          <p:cNvSpPr/>
          <p:nvPr/>
        </p:nvSpPr>
        <p:spPr>
          <a:xfrm>
            <a:off x="2910500" y="2244400"/>
            <a:ext cx="1792200" cy="3495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datadeel voorstel</a:t>
            </a:r>
            <a:endParaRPr b="1" sz="1200"/>
          </a:p>
        </p:txBody>
      </p:sp>
      <p:sp>
        <p:nvSpPr>
          <p:cNvPr id="132" name="Google Shape;132;p28"/>
          <p:cNvSpPr txBox="1"/>
          <p:nvPr/>
        </p:nvSpPr>
        <p:spPr>
          <a:xfrm>
            <a:off x="414292" y="1118288"/>
            <a:ext cx="14853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rbel"/>
                <a:ea typeface="Corbel"/>
                <a:cs typeface="Corbel"/>
                <a:sym typeface="Corbel"/>
              </a:rPr>
              <a:t>Data-aanbieder</a:t>
            </a:r>
            <a:endParaRPr b="1"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3" name="Google Shape;133;p28"/>
          <p:cNvSpPr txBox="1"/>
          <p:nvPr/>
        </p:nvSpPr>
        <p:spPr>
          <a:xfrm>
            <a:off x="5757593" y="1095573"/>
            <a:ext cx="1485300" cy="31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orbel"/>
                <a:ea typeface="Corbel"/>
                <a:cs typeface="Corbel"/>
                <a:sym typeface="Corbel"/>
              </a:rPr>
              <a:t>Data-gebruiker</a:t>
            </a:r>
            <a:endParaRPr b="1">
              <a:latin typeface="Corbel"/>
              <a:ea typeface="Corbel"/>
              <a:cs typeface="Corbel"/>
              <a:sym typeface="Corbel"/>
            </a:endParaRPr>
          </a:p>
        </p:txBody>
      </p:sp>
      <p:cxnSp>
        <p:nvCxnSpPr>
          <p:cNvPr id="134" name="Google Shape;134;p28"/>
          <p:cNvCxnSpPr>
            <a:stCxn id="130" idx="3"/>
            <a:endCxn id="131" idx="1"/>
          </p:cNvCxnSpPr>
          <p:nvPr/>
        </p:nvCxnSpPr>
        <p:spPr>
          <a:xfrm flipH="1" rot="10800000">
            <a:off x="2343300" y="2419125"/>
            <a:ext cx="567300" cy="9900"/>
          </a:xfrm>
          <a:prstGeom prst="curvedConnector3">
            <a:avLst>
              <a:gd fmla="val 49991" name="adj1"/>
            </a:avLst>
          </a:prstGeom>
          <a:noFill/>
          <a:ln cap="flat" cmpd="sng" w="38100">
            <a:solidFill>
              <a:srgbClr val="FFD966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5" name="Google Shape;135;p28"/>
          <p:cNvSpPr/>
          <p:nvPr/>
        </p:nvSpPr>
        <p:spPr>
          <a:xfrm>
            <a:off x="414300" y="2868885"/>
            <a:ext cx="1929000" cy="4839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Afspraken in een </a:t>
            </a:r>
            <a:endParaRPr b="1"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community / dataspace</a:t>
            </a:r>
            <a:endParaRPr b="1" sz="1200"/>
          </a:p>
        </p:txBody>
      </p:sp>
      <p:sp>
        <p:nvSpPr>
          <p:cNvPr id="136" name="Google Shape;136;p28"/>
          <p:cNvSpPr/>
          <p:nvPr/>
        </p:nvSpPr>
        <p:spPr>
          <a:xfrm>
            <a:off x="414300" y="1622874"/>
            <a:ext cx="1929000" cy="393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data</a:t>
            </a:r>
            <a:endParaRPr b="1" sz="1200"/>
          </a:p>
        </p:txBody>
      </p:sp>
      <p:cxnSp>
        <p:nvCxnSpPr>
          <p:cNvPr id="137" name="Google Shape;137;p28"/>
          <p:cNvCxnSpPr>
            <a:stCxn id="136" idx="3"/>
            <a:endCxn id="128" idx="1"/>
          </p:cNvCxnSpPr>
          <p:nvPr/>
        </p:nvCxnSpPr>
        <p:spPr>
          <a:xfrm>
            <a:off x="2343300" y="1819674"/>
            <a:ext cx="567300" cy="8400"/>
          </a:xfrm>
          <a:prstGeom prst="curvedConnector3">
            <a:avLst>
              <a:gd fmla="val 49991" name="adj1"/>
            </a:avLst>
          </a:prstGeom>
          <a:noFill/>
          <a:ln cap="flat" cmpd="sng" w="38100">
            <a:solidFill>
              <a:srgbClr val="9FC5E8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8" name="Google Shape;138;p28"/>
          <p:cNvSpPr/>
          <p:nvPr/>
        </p:nvSpPr>
        <p:spPr>
          <a:xfrm>
            <a:off x="2910500" y="2818950"/>
            <a:ext cx="1792200" cy="572700"/>
          </a:xfrm>
          <a:prstGeom prst="ellipse">
            <a:avLst/>
          </a:prstGeom>
          <a:solidFill>
            <a:srgbClr val="EA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check &amp; match</a:t>
            </a:r>
            <a:endParaRPr b="1" sz="1200"/>
          </a:p>
        </p:txBody>
      </p:sp>
      <p:cxnSp>
        <p:nvCxnSpPr>
          <p:cNvPr id="139" name="Google Shape;139;p28"/>
          <p:cNvCxnSpPr>
            <a:stCxn id="131" idx="2"/>
            <a:endCxn id="138" idx="0"/>
          </p:cNvCxnSpPr>
          <p:nvPr/>
        </p:nvCxnSpPr>
        <p:spPr>
          <a:xfrm flipH="1" rot="-5400000">
            <a:off x="3694400" y="2706100"/>
            <a:ext cx="225000" cy="600"/>
          </a:xfrm>
          <a:prstGeom prst="curvedConnector3">
            <a:avLst>
              <a:gd fmla="val 50011" name="adj1"/>
            </a:avLst>
          </a:prstGeom>
          <a:noFill/>
          <a:ln cap="flat" cmpd="sng" w="38100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0" name="Google Shape;140;p28"/>
          <p:cNvCxnSpPr>
            <a:stCxn id="138" idx="4"/>
            <a:endCxn id="129" idx="0"/>
          </p:cNvCxnSpPr>
          <p:nvPr/>
        </p:nvCxnSpPr>
        <p:spPr>
          <a:xfrm flipH="1" rot="-5400000">
            <a:off x="3637700" y="3560550"/>
            <a:ext cx="338400" cy="600"/>
          </a:xfrm>
          <a:prstGeom prst="curvedConnector3">
            <a:avLst>
              <a:gd fmla="val 50018" name="adj1"/>
            </a:avLst>
          </a:prstGeom>
          <a:noFill/>
          <a:ln cap="flat" cmpd="sng" w="38100">
            <a:solidFill>
              <a:srgbClr val="E0666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1" name="Google Shape;141;p28"/>
          <p:cNvCxnSpPr>
            <a:stCxn id="135" idx="0"/>
            <a:endCxn id="130" idx="2"/>
          </p:cNvCxnSpPr>
          <p:nvPr/>
        </p:nvCxnSpPr>
        <p:spPr>
          <a:xfrm rot="-5400000">
            <a:off x="1241700" y="2731185"/>
            <a:ext cx="274800" cy="600"/>
          </a:xfrm>
          <a:prstGeom prst="curvedConnector3">
            <a:avLst>
              <a:gd fmla="val 49984" name="adj1"/>
            </a:avLst>
          </a:prstGeom>
          <a:noFill/>
          <a:ln cap="flat" cmpd="sng" w="38100">
            <a:solidFill>
              <a:srgbClr val="B4A7D6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2" name="Google Shape;142;p28"/>
          <p:cNvCxnSpPr>
            <a:endCxn id="128" idx="3"/>
          </p:cNvCxnSpPr>
          <p:nvPr/>
        </p:nvCxnSpPr>
        <p:spPr>
          <a:xfrm rot="10800000">
            <a:off x="4702700" y="1828000"/>
            <a:ext cx="1269900" cy="78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9FC5E8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43" name="Google Shape;143;p28"/>
          <p:cNvCxnSpPr>
            <a:endCxn id="131" idx="3"/>
          </p:cNvCxnSpPr>
          <p:nvPr/>
        </p:nvCxnSpPr>
        <p:spPr>
          <a:xfrm flipH="1">
            <a:off x="4702700" y="2418550"/>
            <a:ext cx="1320600" cy="6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FFD966"/>
            </a:solidFill>
            <a:prstDash val="dash"/>
            <a:round/>
            <a:headEnd len="med" w="med" type="none"/>
            <a:tailEnd len="med" w="med" type="none"/>
          </a:ln>
        </p:spPr>
      </p:cxnSp>
      <p:cxnSp>
        <p:nvCxnSpPr>
          <p:cNvPr id="144" name="Google Shape;144;p28"/>
          <p:cNvCxnSpPr>
            <a:endCxn id="129" idx="3"/>
          </p:cNvCxnSpPr>
          <p:nvPr/>
        </p:nvCxnSpPr>
        <p:spPr>
          <a:xfrm rot="10800000">
            <a:off x="4702700" y="3904925"/>
            <a:ext cx="1151400" cy="120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E06666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45" name="Google Shape;145;p28"/>
          <p:cNvCxnSpPr>
            <a:endCxn id="129" idx="1"/>
          </p:cNvCxnSpPr>
          <p:nvPr/>
        </p:nvCxnSpPr>
        <p:spPr>
          <a:xfrm flipH="1" rot="10800000">
            <a:off x="2114900" y="3904925"/>
            <a:ext cx="795600" cy="33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E06666"/>
            </a:solidFill>
            <a:prstDash val="solid"/>
            <a:round/>
            <a:headEnd len="med" w="med" type="triangle"/>
            <a:tailEnd len="med" w="med" type="none"/>
          </a:ln>
        </p:spPr>
      </p:cxnSp>
      <p:sp>
        <p:nvSpPr>
          <p:cNvPr id="146" name="Google Shape;146;p28"/>
          <p:cNvSpPr txBox="1"/>
          <p:nvPr/>
        </p:nvSpPr>
        <p:spPr>
          <a:xfrm>
            <a:off x="6040150" y="1631200"/>
            <a:ext cx="1485300" cy="4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Data gevonden</a:t>
            </a:r>
            <a:endParaRPr/>
          </a:p>
        </p:txBody>
      </p:sp>
      <p:sp>
        <p:nvSpPr>
          <p:cNvPr id="147" name="Google Shape;147;p28"/>
          <p:cNvSpPr txBox="1"/>
          <p:nvPr/>
        </p:nvSpPr>
        <p:spPr>
          <a:xfrm>
            <a:off x="6040225" y="2134600"/>
            <a:ext cx="2199600" cy="3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Condities zijn helder, Voorstel is interessant</a:t>
            </a:r>
            <a:endParaRPr/>
          </a:p>
        </p:txBody>
      </p:sp>
      <p:sp>
        <p:nvSpPr>
          <p:cNvPr id="148" name="Google Shape;148;p28"/>
          <p:cNvSpPr txBox="1"/>
          <p:nvPr/>
        </p:nvSpPr>
        <p:spPr>
          <a:xfrm>
            <a:off x="5909778" y="2792200"/>
            <a:ext cx="2732700" cy="3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Proces: check de condities tegen de context van de gebruiker</a:t>
            </a:r>
            <a:endParaRPr/>
          </a:p>
        </p:txBody>
      </p:sp>
      <p:sp>
        <p:nvSpPr>
          <p:cNvPr id="149" name="Google Shape;149;p28"/>
          <p:cNvSpPr txBox="1"/>
          <p:nvPr/>
        </p:nvSpPr>
        <p:spPr>
          <a:xfrm>
            <a:off x="5997828" y="3683788"/>
            <a:ext cx="2732700" cy="3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Overeenkomst voor toegang en gebruik van data, getekend door beide partijen en onweerlegbaar</a:t>
            </a:r>
            <a:endParaRPr/>
          </a:p>
        </p:txBody>
      </p:sp>
      <p:sp>
        <p:nvSpPr>
          <p:cNvPr id="150" name="Google Shape;150;p28"/>
          <p:cNvSpPr txBox="1"/>
          <p:nvPr/>
        </p:nvSpPr>
        <p:spPr>
          <a:xfrm>
            <a:off x="414300" y="3688725"/>
            <a:ext cx="1929000" cy="3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Kopie o</a:t>
            </a:r>
            <a:r>
              <a:rPr lang="en"/>
              <a:t>vereenkomst voor toegang en gebruik van data voor data-aanbieder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Status en planning: condities data delen DONL</a:t>
            </a:r>
            <a:endParaRPr/>
          </a:p>
        </p:txBody>
      </p:sp>
      <p:sp>
        <p:nvSpPr>
          <p:cNvPr id="156" name="Google Shape;156;p29"/>
          <p:cNvSpPr/>
          <p:nvPr/>
        </p:nvSpPr>
        <p:spPr>
          <a:xfrm>
            <a:off x="2668275" y="1622875"/>
            <a:ext cx="1792200" cy="393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Pilot implementatie</a:t>
            </a:r>
            <a:r>
              <a:rPr b="1" lang="en" sz="1200"/>
              <a:t> </a:t>
            </a:r>
            <a:endParaRPr b="1" sz="1200"/>
          </a:p>
        </p:txBody>
      </p:sp>
      <p:sp>
        <p:nvSpPr>
          <p:cNvPr id="157" name="Google Shape;157;p29"/>
          <p:cNvSpPr/>
          <p:nvPr/>
        </p:nvSpPr>
        <p:spPr>
          <a:xfrm>
            <a:off x="414300" y="1622874"/>
            <a:ext cx="1929000" cy="393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Onderzoek &amp; ontwerp</a:t>
            </a:r>
            <a:endParaRPr b="1"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Condities op DONL</a:t>
            </a:r>
            <a:endParaRPr b="1" sz="1200"/>
          </a:p>
        </p:txBody>
      </p:sp>
      <p:cxnSp>
        <p:nvCxnSpPr>
          <p:cNvPr id="158" name="Google Shape;158;p29"/>
          <p:cNvCxnSpPr/>
          <p:nvPr/>
        </p:nvCxnSpPr>
        <p:spPr>
          <a:xfrm flipH="1">
            <a:off x="2482700" y="1150575"/>
            <a:ext cx="17400" cy="2007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29"/>
          <p:cNvSpPr txBox="1"/>
          <p:nvPr/>
        </p:nvSpPr>
        <p:spPr>
          <a:xfrm>
            <a:off x="1891250" y="2844500"/>
            <a:ext cx="777000" cy="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2020</a:t>
            </a:r>
            <a:endParaRPr/>
          </a:p>
        </p:txBody>
      </p:sp>
      <p:cxnSp>
        <p:nvCxnSpPr>
          <p:cNvPr id="160" name="Google Shape;160;p29"/>
          <p:cNvCxnSpPr/>
          <p:nvPr/>
        </p:nvCxnSpPr>
        <p:spPr>
          <a:xfrm flipH="1">
            <a:off x="4563300" y="1150575"/>
            <a:ext cx="17400" cy="2007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61" name="Google Shape;161;p29"/>
          <p:cNvCxnSpPr/>
          <p:nvPr/>
        </p:nvCxnSpPr>
        <p:spPr>
          <a:xfrm flipH="1">
            <a:off x="6572325" y="1150575"/>
            <a:ext cx="17400" cy="20070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62" name="Google Shape;162;p29"/>
          <p:cNvSpPr/>
          <p:nvPr/>
        </p:nvSpPr>
        <p:spPr>
          <a:xfrm>
            <a:off x="4683525" y="1622875"/>
            <a:ext cx="1792200" cy="393600"/>
          </a:xfrm>
          <a:prstGeom prst="rect">
            <a:avLst/>
          </a:prstGeom>
          <a:solidFill>
            <a:srgbClr val="CFE2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Uitrol condities voor alle datasets</a:t>
            </a:r>
            <a:endParaRPr b="1" sz="1200"/>
          </a:p>
        </p:txBody>
      </p:sp>
      <p:sp>
        <p:nvSpPr>
          <p:cNvPr id="163" name="Google Shape;163;p29"/>
          <p:cNvSpPr txBox="1"/>
          <p:nvPr/>
        </p:nvSpPr>
        <p:spPr>
          <a:xfrm>
            <a:off x="3068400" y="2844500"/>
            <a:ext cx="1792200" cy="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1e half jaar </a:t>
            </a:r>
            <a:r>
              <a:rPr lang="en"/>
              <a:t>2021</a:t>
            </a:r>
            <a:endParaRPr/>
          </a:p>
        </p:txBody>
      </p:sp>
      <p:sp>
        <p:nvSpPr>
          <p:cNvPr id="164" name="Google Shape;164;p29"/>
          <p:cNvSpPr/>
          <p:nvPr/>
        </p:nvSpPr>
        <p:spPr>
          <a:xfrm>
            <a:off x="2668275" y="2243875"/>
            <a:ext cx="3807600" cy="349500"/>
          </a:xfrm>
          <a:prstGeom prst="rect">
            <a:avLst/>
          </a:prstGeom>
          <a:solidFill>
            <a:srgbClr val="EE6B6B"/>
          </a:solidFill>
          <a:ln>
            <a:noFill/>
          </a:ln>
        </p:spPr>
        <p:txBody>
          <a:bodyPr anchorCtr="0" anchor="ctr" bIns="91425" lIns="0" spcFirstLastPara="1" rIns="0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/>
              <a:t>DCAT 2.0</a:t>
            </a:r>
            <a:endParaRPr sz="1200"/>
          </a:p>
        </p:txBody>
      </p:sp>
      <p:sp>
        <p:nvSpPr>
          <p:cNvPr id="165" name="Google Shape;165;p29"/>
          <p:cNvSpPr txBox="1"/>
          <p:nvPr/>
        </p:nvSpPr>
        <p:spPr>
          <a:xfrm>
            <a:off x="5049600" y="2844500"/>
            <a:ext cx="1792200" cy="5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</a:t>
            </a:r>
            <a:r>
              <a:rPr lang="en"/>
              <a:t>e half jaar 2021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