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512" r:id="rId2"/>
    <p:sldId id="582" r:id="rId3"/>
    <p:sldId id="581" r:id="rId4"/>
    <p:sldId id="585" r:id="rId5"/>
    <p:sldId id="586" r:id="rId6"/>
    <p:sldId id="587" r:id="rId7"/>
    <p:sldId id="583" r:id="rId8"/>
    <p:sldId id="588" r:id="rId9"/>
    <p:sldId id="563" r:id="rId10"/>
    <p:sldId id="590" r:id="rId11"/>
    <p:sldId id="570" r:id="rId12"/>
    <p:sldId id="571" r:id="rId13"/>
    <p:sldId id="572" r:id="rId14"/>
    <p:sldId id="573" r:id="rId15"/>
    <p:sldId id="574" r:id="rId16"/>
    <p:sldId id="575" r:id="rId17"/>
    <p:sldId id="577" r:id="rId18"/>
    <p:sldId id="579" r:id="rId19"/>
    <p:sldId id="591" r:id="rId20"/>
    <p:sldId id="578" r:id="rId21"/>
    <p:sldId id="580" r:id="rId22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244FE090-C370-4A40-8290-12C93E18F045}">
          <p14:sldIdLst>
            <p14:sldId id="512"/>
            <p14:sldId id="582"/>
            <p14:sldId id="581"/>
            <p14:sldId id="585"/>
            <p14:sldId id="586"/>
            <p14:sldId id="587"/>
            <p14:sldId id="583"/>
            <p14:sldId id="588"/>
            <p14:sldId id="563"/>
            <p14:sldId id="590"/>
            <p14:sldId id="570"/>
            <p14:sldId id="571"/>
            <p14:sldId id="572"/>
            <p14:sldId id="573"/>
            <p14:sldId id="574"/>
            <p14:sldId id="575"/>
            <p14:sldId id="577"/>
            <p14:sldId id="579"/>
            <p14:sldId id="591"/>
            <p14:sldId id="578"/>
            <p14:sldId id="5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ost, Anne-Marie (A.)" initials="P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70860" autoAdjust="0"/>
  </p:normalViewPr>
  <p:slideViewPr>
    <p:cSldViewPr snapToGrid="0" snapToObjects="1">
      <p:cViewPr varScale="1">
        <p:scale>
          <a:sx n="48" d="100"/>
          <a:sy n="48" d="100"/>
        </p:scale>
        <p:origin x="1848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7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AC4D34-276F-4B2D-9A35-4293C8D5F033}" type="doc">
      <dgm:prSet loTypeId="urn:microsoft.com/office/officeart/2005/8/layout/default" loCatId="list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nl-NL"/>
        </a:p>
      </dgm:t>
    </dgm:pt>
    <dgm:pt modelId="{D2700893-5F03-4B19-8FC5-7AFE9A3BE99F}">
      <dgm:prSet phldrT="[Tekst]" custT="1"/>
      <dgm:spPr>
        <a:solidFill>
          <a:srgbClr val="CCFF33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l-NL" sz="2000" dirty="0">
              <a:solidFill>
                <a:schemeClr val="tx1"/>
              </a:solidFill>
            </a:rPr>
            <a:t>Vergroot vindbaarheid </a:t>
          </a:r>
        </a:p>
      </dgm:t>
    </dgm:pt>
    <dgm:pt modelId="{B8F64367-772B-416C-B0D1-681CF9AAD9CD}" type="parTrans" cxnId="{D1415B66-58E5-445F-81EB-662E879C7F96}">
      <dgm:prSet/>
      <dgm:spPr/>
      <dgm:t>
        <a:bodyPr/>
        <a:lstStyle/>
        <a:p>
          <a:endParaRPr lang="nl-NL"/>
        </a:p>
      </dgm:t>
    </dgm:pt>
    <dgm:pt modelId="{74B9FDE4-1F8C-49D4-82FD-59CDD2FDA016}" type="sibTrans" cxnId="{D1415B66-58E5-445F-81EB-662E879C7F96}">
      <dgm:prSet/>
      <dgm:spPr/>
      <dgm:t>
        <a:bodyPr/>
        <a:lstStyle/>
        <a:p>
          <a:endParaRPr lang="nl-NL"/>
        </a:p>
      </dgm:t>
    </dgm:pt>
    <dgm:pt modelId="{37D53955-137E-430C-A9B0-273A8FEE4DDA}">
      <dgm:prSet phldrT="[Tekst]" custT="1"/>
      <dgm:spPr>
        <a:solidFill>
          <a:srgbClr val="CCFF33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l-NL" sz="2000" dirty="0">
              <a:solidFill>
                <a:schemeClr val="tx1"/>
              </a:solidFill>
            </a:rPr>
            <a:t>Geeft info over de inhoud van data </a:t>
          </a:r>
        </a:p>
      </dgm:t>
    </dgm:pt>
    <dgm:pt modelId="{AAEE5F17-3171-461C-AE5B-18F95FCAF0D3}" type="parTrans" cxnId="{7C7BBC7E-BBF7-464B-BD03-4E48F33D9F7D}">
      <dgm:prSet/>
      <dgm:spPr/>
      <dgm:t>
        <a:bodyPr/>
        <a:lstStyle/>
        <a:p>
          <a:endParaRPr lang="nl-NL"/>
        </a:p>
      </dgm:t>
    </dgm:pt>
    <dgm:pt modelId="{2D2B2DC1-838E-45CD-8E4A-46233C30ACA2}" type="sibTrans" cxnId="{7C7BBC7E-BBF7-464B-BD03-4E48F33D9F7D}">
      <dgm:prSet/>
      <dgm:spPr/>
      <dgm:t>
        <a:bodyPr/>
        <a:lstStyle/>
        <a:p>
          <a:endParaRPr lang="nl-NL"/>
        </a:p>
      </dgm:t>
    </dgm:pt>
    <dgm:pt modelId="{54BDB4AE-E2BC-4076-9866-7A9011790012}">
      <dgm:prSet phldrT="[Tekst]" custT="1"/>
      <dgm:spPr>
        <a:solidFill>
          <a:srgbClr val="CCFF33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l-NL" sz="2000" dirty="0">
              <a:solidFill>
                <a:schemeClr val="tx1"/>
              </a:solidFill>
            </a:rPr>
            <a:t>Info over structuur data </a:t>
          </a:r>
        </a:p>
      </dgm:t>
    </dgm:pt>
    <dgm:pt modelId="{22802D1B-86E8-4277-B2DD-CFA1A0454425}" type="parTrans" cxnId="{546D6B9F-06A2-47D9-A8D5-CAB51E4DF13F}">
      <dgm:prSet/>
      <dgm:spPr/>
      <dgm:t>
        <a:bodyPr/>
        <a:lstStyle/>
        <a:p>
          <a:endParaRPr lang="nl-NL"/>
        </a:p>
      </dgm:t>
    </dgm:pt>
    <dgm:pt modelId="{0E2740BA-18E3-4E5C-AA36-DF7813418B8D}" type="sibTrans" cxnId="{546D6B9F-06A2-47D9-A8D5-CAB51E4DF13F}">
      <dgm:prSet/>
      <dgm:spPr/>
      <dgm:t>
        <a:bodyPr/>
        <a:lstStyle/>
        <a:p>
          <a:endParaRPr lang="nl-NL"/>
        </a:p>
      </dgm:t>
    </dgm:pt>
    <dgm:pt modelId="{991209E7-6124-4E50-A5AF-892B24A24B4F}">
      <dgm:prSet phldrT="[Tekst]" custT="1"/>
      <dgm:spPr>
        <a:solidFill>
          <a:srgbClr val="CCFF33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l-NL" sz="2000" dirty="0">
              <a:solidFill>
                <a:schemeClr val="tx1"/>
              </a:solidFill>
            </a:rPr>
            <a:t>Info over herkomst data </a:t>
          </a:r>
        </a:p>
      </dgm:t>
    </dgm:pt>
    <dgm:pt modelId="{A60CAFB9-8913-432B-9DEE-469ACDD69BA5}" type="parTrans" cxnId="{2410285B-2517-4F44-8023-4D0650F28AD3}">
      <dgm:prSet/>
      <dgm:spPr/>
      <dgm:t>
        <a:bodyPr/>
        <a:lstStyle/>
        <a:p>
          <a:endParaRPr lang="nl-NL"/>
        </a:p>
      </dgm:t>
    </dgm:pt>
    <dgm:pt modelId="{5F5DE5E1-C7B3-4E7B-B63C-93295B0AD96D}" type="sibTrans" cxnId="{2410285B-2517-4F44-8023-4D0650F28AD3}">
      <dgm:prSet/>
      <dgm:spPr/>
      <dgm:t>
        <a:bodyPr/>
        <a:lstStyle/>
        <a:p>
          <a:endParaRPr lang="nl-NL"/>
        </a:p>
      </dgm:t>
    </dgm:pt>
    <dgm:pt modelId="{68B3F778-7CB2-4EEC-B0F2-BEB671835800}">
      <dgm:prSet phldrT="[Tekst]" custT="1"/>
      <dgm:spPr>
        <a:solidFill>
          <a:srgbClr val="CCFF33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l-NL" sz="2000" dirty="0">
              <a:solidFill>
                <a:schemeClr val="tx1"/>
              </a:solidFill>
            </a:rPr>
            <a:t>Info over wat er mee mag gebeuren</a:t>
          </a:r>
        </a:p>
      </dgm:t>
    </dgm:pt>
    <dgm:pt modelId="{AEAB2913-F651-4227-B88E-A9957E4D54FD}" type="parTrans" cxnId="{99DD8772-E37D-40E3-BBF3-0C020A92777F}">
      <dgm:prSet/>
      <dgm:spPr/>
      <dgm:t>
        <a:bodyPr/>
        <a:lstStyle/>
        <a:p>
          <a:endParaRPr lang="nl-NL"/>
        </a:p>
      </dgm:t>
    </dgm:pt>
    <dgm:pt modelId="{ADC52BD6-816E-4378-8B36-B9D16FCA801B}" type="sibTrans" cxnId="{99DD8772-E37D-40E3-BBF3-0C020A92777F}">
      <dgm:prSet/>
      <dgm:spPr/>
      <dgm:t>
        <a:bodyPr/>
        <a:lstStyle/>
        <a:p>
          <a:endParaRPr lang="nl-NL"/>
        </a:p>
      </dgm:t>
    </dgm:pt>
    <dgm:pt modelId="{DE4B8981-9424-477F-B535-0B820862CB71}" type="pres">
      <dgm:prSet presAssocID="{57AC4D34-276F-4B2D-9A35-4293C8D5F033}" presName="diagram" presStyleCnt="0">
        <dgm:presLayoutVars>
          <dgm:dir/>
          <dgm:resizeHandles val="exact"/>
        </dgm:presLayoutVars>
      </dgm:prSet>
      <dgm:spPr/>
    </dgm:pt>
    <dgm:pt modelId="{94EB16D4-34E5-4333-BF1E-82D9C1289146}" type="pres">
      <dgm:prSet presAssocID="{D2700893-5F03-4B19-8FC5-7AFE9A3BE99F}" presName="node" presStyleLbl="node1" presStyleIdx="0" presStyleCnt="5">
        <dgm:presLayoutVars>
          <dgm:bulletEnabled val="1"/>
        </dgm:presLayoutVars>
      </dgm:prSet>
      <dgm:spPr/>
    </dgm:pt>
    <dgm:pt modelId="{B5DB037F-B135-48A8-AD2B-637D97106224}" type="pres">
      <dgm:prSet presAssocID="{74B9FDE4-1F8C-49D4-82FD-59CDD2FDA016}" presName="sibTrans" presStyleCnt="0"/>
      <dgm:spPr/>
    </dgm:pt>
    <dgm:pt modelId="{4A41CE56-A4E6-43BA-995D-AA1A9299C682}" type="pres">
      <dgm:prSet presAssocID="{37D53955-137E-430C-A9B0-273A8FEE4DDA}" presName="node" presStyleLbl="node1" presStyleIdx="1" presStyleCnt="5">
        <dgm:presLayoutVars>
          <dgm:bulletEnabled val="1"/>
        </dgm:presLayoutVars>
      </dgm:prSet>
      <dgm:spPr/>
    </dgm:pt>
    <dgm:pt modelId="{DAE9A800-FB9B-4407-B6BA-88BAFC1E0088}" type="pres">
      <dgm:prSet presAssocID="{2D2B2DC1-838E-45CD-8E4A-46233C30ACA2}" presName="sibTrans" presStyleCnt="0"/>
      <dgm:spPr/>
    </dgm:pt>
    <dgm:pt modelId="{5EBEFF7B-3FBB-4067-B462-AAEE02589CC5}" type="pres">
      <dgm:prSet presAssocID="{54BDB4AE-E2BC-4076-9866-7A9011790012}" presName="node" presStyleLbl="node1" presStyleIdx="2" presStyleCnt="5">
        <dgm:presLayoutVars>
          <dgm:bulletEnabled val="1"/>
        </dgm:presLayoutVars>
      </dgm:prSet>
      <dgm:spPr/>
    </dgm:pt>
    <dgm:pt modelId="{1A077217-673D-4213-BEDC-B4D1E568FB9E}" type="pres">
      <dgm:prSet presAssocID="{0E2740BA-18E3-4E5C-AA36-DF7813418B8D}" presName="sibTrans" presStyleCnt="0"/>
      <dgm:spPr/>
    </dgm:pt>
    <dgm:pt modelId="{3B0E93D4-B006-4191-A567-BDC52D03DDE6}" type="pres">
      <dgm:prSet presAssocID="{991209E7-6124-4E50-A5AF-892B24A24B4F}" presName="node" presStyleLbl="node1" presStyleIdx="3" presStyleCnt="5">
        <dgm:presLayoutVars>
          <dgm:bulletEnabled val="1"/>
        </dgm:presLayoutVars>
      </dgm:prSet>
      <dgm:spPr/>
    </dgm:pt>
    <dgm:pt modelId="{B2DA2B3B-288E-410F-8552-16531FEA189A}" type="pres">
      <dgm:prSet presAssocID="{5F5DE5E1-C7B3-4E7B-B63C-93295B0AD96D}" presName="sibTrans" presStyleCnt="0"/>
      <dgm:spPr/>
    </dgm:pt>
    <dgm:pt modelId="{0E7FCE9F-A917-48D1-9B88-0912D824EDE4}" type="pres">
      <dgm:prSet presAssocID="{68B3F778-7CB2-4EEC-B0F2-BEB671835800}" presName="node" presStyleLbl="node1" presStyleIdx="4" presStyleCnt="5">
        <dgm:presLayoutVars>
          <dgm:bulletEnabled val="1"/>
        </dgm:presLayoutVars>
      </dgm:prSet>
      <dgm:spPr/>
    </dgm:pt>
  </dgm:ptLst>
  <dgm:cxnLst>
    <dgm:cxn modelId="{00D70C15-BA8A-45F9-BA6C-DFAF05EC79F1}" type="presOf" srcId="{57AC4D34-276F-4B2D-9A35-4293C8D5F033}" destId="{DE4B8981-9424-477F-B535-0B820862CB71}" srcOrd="0" destOrd="0" presId="urn:microsoft.com/office/officeart/2005/8/layout/default"/>
    <dgm:cxn modelId="{A749782E-02BE-491C-9C69-47DAE5D16D9A}" type="presOf" srcId="{D2700893-5F03-4B19-8FC5-7AFE9A3BE99F}" destId="{94EB16D4-34E5-4333-BF1E-82D9C1289146}" srcOrd="0" destOrd="0" presId="urn:microsoft.com/office/officeart/2005/8/layout/default"/>
    <dgm:cxn modelId="{BCFB4C3D-D52F-477B-9466-2CD48CA3659A}" type="presOf" srcId="{54BDB4AE-E2BC-4076-9866-7A9011790012}" destId="{5EBEFF7B-3FBB-4067-B462-AAEE02589CC5}" srcOrd="0" destOrd="0" presId="urn:microsoft.com/office/officeart/2005/8/layout/default"/>
    <dgm:cxn modelId="{7E3B0B3E-11FA-4131-9560-4F54DA67072F}" type="presOf" srcId="{991209E7-6124-4E50-A5AF-892B24A24B4F}" destId="{3B0E93D4-B006-4191-A567-BDC52D03DDE6}" srcOrd="0" destOrd="0" presId="urn:microsoft.com/office/officeart/2005/8/layout/default"/>
    <dgm:cxn modelId="{2410285B-2517-4F44-8023-4D0650F28AD3}" srcId="{57AC4D34-276F-4B2D-9A35-4293C8D5F033}" destId="{991209E7-6124-4E50-A5AF-892B24A24B4F}" srcOrd="3" destOrd="0" parTransId="{A60CAFB9-8913-432B-9DEE-469ACDD69BA5}" sibTransId="{5F5DE5E1-C7B3-4E7B-B63C-93295B0AD96D}"/>
    <dgm:cxn modelId="{C6440942-441A-44AB-8A1D-797EAA36731D}" type="presOf" srcId="{68B3F778-7CB2-4EEC-B0F2-BEB671835800}" destId="{0E7FCE9F-A917-48D1-9B88-0912D824EDE4}" srcOrd="0" destOrd="0" presId="urn:microsoft.com/office/officeart/2005/8/layout/default"/>
    <dgm:cxn modelId="{D1415B66-58E5-445F-81EB-662E879C7F96}" srcId="{57AC4D34-276F-4B2D-9A35-4293C8D5F033}" destId="{D2700893-5F03-4B19-8FC5-7AFE9A3BE99F}" srcOrd="0" destOrd="0" parTransId="{B8F64367-772B-416C-B0D1-681CF9AAD9CD}" sibTransId="{74B9FDE4-1F8C-49D4-82FD-59CDD2FDA016}"/>
    <dgm:cxn modelId="{99DD8772-E37D-40E3-BBF3-0C020A92777F}" srcId="{57AC4D34-276F-4B2D-9A35-4293C8D5F033}" destId="{68B3F778-7CB2-4EEC-B0F2-BEB671835800}" srcOrd="4" destOrd="0" parTransId="{AEAB2913-F651-4227-B88E-A9957E4D54FD}" sibTransId="{ADC52BD6-816E-4378-8B36-B9D16FCA801B}"/>
    <dgm:cxn modelId="{EF89545A-C943-4379-8719-A63F7A94D2FC}" type="presOf" srcId="{37D53955-137E-430C-A9B0-273A8FEE4DDA}" destId="{4A41CE56-A4E6-43BA-995D-AA1A9299C682}" srcOrd="0" destOrd="0" presId="urn:microsoft.com/office/officeart/2005/8/layout/default"/>
    <dgm:cxn modelId="{7C7BBC7E-BBF7-464B-BD03-4E48F33D9F7D}" srcId="{57AC4D34-276F-4B2D-9A35-4293C8D5F033}" destId="{37D53955-137E-430C-A9B0-273A8FEE4DDA}" srcOrd="1" destOrd="0" parTransId="{AAEE5F17-3171-461C-AE5B-18F95FCAF0D3}" sibTransId="{2D2B2DC1-838E-45CD-8E4A-46233C30ACA2}"/>
    <dgm:cxn modelId="{546D6B9F-06A2-47D9-A8D5-CAB51E4DF13F}" srcId="{57AC4D34-276F-4B2D-9A35-4293C8D5F033}" destId="{54BDB4AE-E2BC-4076-9866-7A9011790012}" srcOrd="2" destOrd="0" parTransId="{22802D1B-86E8-4277-B2DD-CFA1A0454425}" sibTransId="{0E2740BA-18E3-4E5C-AA36-DF7813418B8D}"/>
    <dgm:cxn modelId="{C1C2994A-7641-4591-9AE9-0938FA26EC28}" type="presParOf" srcId="{DE4B8981-9424-477F-B535-0B820862CB71}" destId="{94EB16D4-34E5-4333-BF1E-82D9C1289146}" srcOrd="0" destOrd="0" presId="urn:microsoft.com/office/officeart/2005/8/layout/default"/>
    <dgm:cxn modelId="{8AE541F5-743A-4860-8366-26AF8B1BFB73}" type="presParOf" srcId="{DE4B8981-9424-477F-B535-0B820862CB71}" destId="{B5DB037F-B135-48A8-AD2B-637D97106224}" srcOrd="1" destOrd="0" presId="urn:microsoft.com/office/officeart/2005/8/layout/default"/>
    <dgm:cxn modelId="{B00EAEA7-AFB9-4316-B674-F85DC5C3F3F5}" type="presParOf" srcId="{DE4B8981-9424-477F-B535-0B820862CB71}" destId="{4A41CE56-A4E6-43BA-995D-AA1A9299C682}" srcOrd="2" destOrd="0" presId="urn:microsoft.com/office/officeart/2005/8/layout/default"/>
    <dgm:cxn modelId="{FFE90309-404D-4D60-83BD-C46B6CF43577}" type="presParOf" srcId="{DE4B8981-9424-477F-B535-0B820862CB71}" destId="{DAE9A800-FB9B-4407-B6BA-88BAFC1E0088}" srcOrd="3" destOrd="0" presId="urn:microsoft.com/office/officeart/2005/8/layout/default"/>
    <dgm:cxn modelId="{226645FC-232B-475C-9669-BBC296D31BF5}" type="presParOf" srcId="{DE4B8981-9424-477F-B535-0B820862CB71}" destId="{5EBEFF7B-3FBB-4067-B462-AAEE02589CC5}" srcOrd="4" destOrd="0" presId="urn:microsoft.com/office/officeart/2005/8/layout/default"/>
    <dgm:cxn modelId="{730E01CD-9649-4147-BAF0-95D60890E80C}" type="presParOf" srcId="{DE4B8981-9424-477F-B535-0B820862CB71}" destId="{1A077217-673D-4213-BEDC-B4D1E568FB9E}" srcOrd="5" destOrd="0" presId="urn:microsoft.com/office/officeart/2005/8/layout/default"/>
    <dgm:cxn modelId="{24551E7B-3F14-42A7-931A-BF1ABF110476}" type="presParOf" srcId="{DE4B8981-9424-477F-B535-0B820862CB71}" destId="{3B0E93D4-B006-4191-A567-BDC52D03DDE6}" srcOrd="6" destOrd="0" presId="urn:microsoft.com/office/officeart/2005/8/layout/default"/>
    <dgm:cxn modelId="{3078A05F-236C-48FE-8F12-6FDB68A96B03}" type="presParOf" srcId="{DE4B8981-9424-477F-B535-0B820862CB71}" destId="{B2DA2B3B-288E-410F-8552-16531FEA189A}" srcOrd="7" destOrd="0" presId="urn:microsoft.com/office/officeart/2005/8/layout/default"/>
    <dgm:cxn modelId="{2A546578-2413-4177-95FC-1933B0930AB5}" type="presParOf" srcId="{DE4B8981-9424-477F-B535-0B820862CB71}" destId="{0E7FCE9F-A917-48D1-9B88-0912D824EDE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B16D4-34E5-4333-BF1E-82D9C1289146}">
      <dsp:nvSpPr>
        <dsp:cNvPr id="0" name=""/>
        <dsp:cNvSpPr/>
      </dsp:nvSpPr>
      <dsp:spPr>
        <a:xfrm>
          <a:off x="0" y="511274"/>
          <a:ext cx="2387203" cy="1432321"/>
        </a:xfrm>
        <a:prstGeom prst="rect">
          <a:avLst/>
        </a:prstGeom>
        <a:solidFill>
          <a:srgbClr val="CCFF33"/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tx1"/>
              </a:solidFill>
            </a:rPr>
            <a:t>Vergroot vindbaarheid </a:t>
          </a:r>
        </a:p>
      </dsp:txBody>
      <dsp:txXfrm>
        <a:off x="0" y="511274"/>
        <a:ext cx="2387203" cy="1432321"/>
      </dsp:txXfrm>
    </dsp:sp>
    <dsp:sp modelId="{4A41CE56-A4E6-43BA-995D-AA1A9299C682}">
      <dsp:nvSpPr>
        <dsp:cNvPr id="0" name=""/>
        <dsp:cNvSpPr/>
      </dsp:nvSpPr>
      <dsp:spPr>
        <a:xfrm>
          <a:off x="2625923" y="511274"/>
          <a:ext cx="2387203" cy="1432321"/>
        </a:xfrm>
        <a:prstGeom prst="rect">
          <a:avLst/>
        </a:prstGeom>
        <a:solidFill>
          <a:srgbClr val="CCFF33"/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tx1"/>
              </a:solidFill>
            </a:rPr>
            <a:t>Geeft info over de inhoud van data </a:t>
          </a:r>
        </a:p>
      </dsp:txBody>
      <dsp:txXfrm>
        <a:off x="2625923" y="511274"/>
        <a:ext cx="2387203" cy="1432321"/>
      </dsp:txXfrm>
    </dsp:sp>
    <dsp:sp modelId="{5EBEFF7B-3FBB-4067-B462-AAEE02589CC5}">
      <dsp:nvSpPr>
        <dsp:cNvPr id="0" name=""/>
        <dsp:cNvSpPr/>
      </dsp:nvSpPr>
      <dsp:spPr>
        <a:xfrm>
          <a:off x="5251846" y="511274"/>
          <a:ext cx="2387203" cy="1432321"/>
        </a:xfrm>
        <a:prstGeom prst="rect">
          <a:avLst/>
        </a:prstGeom>
        <a:solidFill>
          <a:srgbClr val="CCFF33"/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tx1"/>
              </a:solidFill>
            </a:rPr>
            <a:t>Info over structuur data </a:t>
          </a:r>
        </a:p>
      </dsp:txBody>
      <dsp:txXfrm>
        <a:off x="5251846" y="511274"/>
        <a:ext cx="2387203" cy="1432321"/>
      </dsp:txXfrm>
    </dsp:sp>
    <dsp:sp modelId="{3B0E93D4-B006-4191-A567-BDC52D03DDE6}">
      <dsp:nvSpPr>
        <dsp:cNvPr id="0" name=""/>
        <dsp:cNvSpPr/>
      </dsp:nvSpPr>
      <dsp:spPr>
        <a:xfrm>
          <a:off x="1312961" y="2182316"/>
          <a:ext cx="2387203" cy="1432321"/>
        </a:xfrm>
        <a:prstGeom prst="rect">
          <a:avLst/>
        </a:prstGeom>
        <a:solidFill>
          <a:srgbClr val="CCFF33"/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tx1"/>
              </a:solidFill>
            </a:rPr>
            <a:t>Info over herkomst data </a:t>
          </a:r>
        </a:p>
      </dsp:txBody>
      <dsp:txXfrm>
        <a:off x="1312961" y="2182316"/>
        <a:ext cx="2387203" cy="1432321"/>
      </dsp:txXfrm>
    </dsp:sp>
    <dsp:sp modelId="{0E7FCE9F-A917-48D1-9B88-0912D824EDE4}">
      <dsp:nvSpPr>
        <dsp:cNvPr id="0" name=""/>
        <dsp:cNvSpPr/>
      </dsp:nvSpPr>
      <dsp:spPr>
        <a:xfrm>
          <a:off x="3938885" y="2182316"/>
          <a:ext cx="2387203" cy="1432321"/>
        </a:xfrm>
        <a:prstGeom prst="rect">
          <a:avLst/>
        </a:prstGeom>
        <a:solidFill>
          <a:srgbClr val="CCFF33"/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tx1"/>
              </a:solidFill>
            </a:rPr>
            <a:t>Info over wat er mee mag gebeuren</a:t>
          </a:r>
        </a:p>
      </dsp:txBody>
      <dsp:txXfrm>
        <a:off x="3938885" y="2182316"/>
        <a:ext cx="2387203" cy="14323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86A71-4008-234F-84D7-C91C76C2443E}" type="datetimeFigureOut">
              <a:rPr lang="nl-NL" smtClean="0"/>
              <a:pPr/>
              <a:t>25-6-2018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9777C-BBCA-3344-B39E-BEC5FA91BFD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7096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B69C9-E828-FE47-9F46-397B00CD2DFB}" type="datetimeFigureOut">
              <a:rPr lang="nl-NL" smtClean="0"/>
              <a:pPr/>
              <a:t>25-6-2018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2DB9B-8D49-0645-ACF1-27555341287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3189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2DB9B-8D49-0645-ACF1-275553412870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1108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2DB9B-8D49-0645-ACF1-275553412870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2414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2DB9B-8D49-0645-ACF1-275553412870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7008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2DB9B-8D49-0645-ACF1-275553412870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359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2DB9B-8D49-0645-ACF1-275553412870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3925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2DB9B-8D49-0645-ACF1-275553412870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563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2DB9B-8D49-0645-ACF1-275553412870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6787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2DB9B-8D49-0645-ACF1-275553412870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3533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2DB9B-8D49-0645-ACF1-275553412870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3008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2DB9B-8D49-0645-ACF1-275553412870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6187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2DB9B-8D49-0645-ACF1-275553412870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249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63613" y="577850"/>
            <a:ext cx="7854950" cy="1470025"/>
          </a:xfrm>
        </p:spPr>
        <p:txBody>
          <a:bodyPr>
            <a:normAutofit/>
          </a:bodyPr>
          <a:lstStyle>
            <a:lvl1pPr algn="r">
              <a:defRPr sz="3200" b="1">
                <a:latin typeface="Verdana"/>
                <a:cs typeface="Verdana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-15876" y="577850"/>
            <a:ext cx="754063" cy="365125"/>
          </a:xfrm>
        </p:spPr>
        <p:txBody>
          <a:bodyPr/>
          <a:lstStyle>
            <a:lvl1pPr algn="ctr">
              <a:defRPr sz="80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fld id="{902D84A4-41A2-474B-A6B5-3F0686E70682}" type="datetime1">
              <a:rPr lang="nl-NL" smtClean="0"/>
              <a:pPr/>
              <a:t>25-6-2018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-7938" y="227012"/>
            <a:ext cx="746125" cy="365125"/>
          </a:xfrm>
        </p:spPr>
        <p:txBody>
          <a:bodyPr/>
          <a:lstStyle>
            <a:lvl1pPr algn="ctr">
              <a:defRPr sz="100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fld id="{A3C3DFF9-C627-294B-919A-68C9A476292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6559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0B1CC-09C2-CF48-9799-9F39C935B52F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1332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6FCFD-4FC8-1B4D-8696-E55501C8F754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0980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EF49-BDDD-8D4E-8480-94CB1516085B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478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7622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E8AB-CCEE-6843-8FC1-7566273738E3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748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4C6D-8C99-9440-80AB-3BAA346E9F66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530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7BB6-7A60-3F46-9B67-E92227D34EEA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1728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EBB0-04AD-194B-9EC1-0FBD4436AB32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863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9FAC-FEF1-0141-82F8-ADCB181A3BE7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8939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1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155DE-C264-414B-9309-A245D7FFFBA7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586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UBR_PP 20142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47750" y="577850"/>
            <a:ext cx="76390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47750" y="2000250"/>
            <a:ext cx="7639050" cy="4125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762" y="577850"/>
            <a:ext cx="717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FFFFFF"/>
                </a:solidFill>
                <a:latin typeface="+mj-lt"/>
                <a:cs typeface="Verdana"/>
              </a:defRPr>
            </a:lvl1pPr>
          </a:lstStyle>
          <a:p>
            <a:fld id="{3E93FB96-1EDF-2549-A5B6-8D200E4067E3}" type="datetime1">
              <a:rPr lang="nl-NL" smtClean="0"/>
              <a:pPr/>
              <a:t>25-6-2018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212725"/>
            <a:ext cx="7223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  <a:cs typeface="Verdana"/>
              </a:defRPr>
            </a:lvl1pPr>
          </a:lstStyle>
          <a:p>
            <a:fld id="{A3C3DFF9-C627-294B-919A-68C9A476292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166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j-lt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3600" kern="1200">
          <a:solidFill>
            <a:schemeClr val="tx1"/>
          </a:solidFill>
          <a:latin typeface="+mj-lt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j-lt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postman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stman.textinfo.nl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postman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postman.textinfo.n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B570-15A7-4F4A-B686-C608DF3AA34B}" type="datetime1">
              <a:rPr lang="nl-NL" smtClean="0"/>
              <a:pPr/>
              <a:t>25-6-2018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1</a:t>
            </a:fld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4805969" y="3726768"/>
            <a:ext cx="3917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2000" dirty="0">
              <a:latin typeface="Verdana"/>
              <a:cs typeface="Verdana"/>
            </a:endParaRPr>
          </a:p>
        </p:txBody>
      </p:sp>
      <p:pic>
        <p:nvPicPr>
          <p:cNvPr id="10" name="Afbeelding 9" descr="UBR_PP 2014 begin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6" y="7657"/>
            <a:ext cx="9144000" cy="6858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882521" y="3311270"/>
            <a:ext cx="40501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latin typeface="Verdana"/>
                <a:cs typeface="Verdana"/>
              </a:rPr>
              <a:t>Workshop ‘Aansluiten op data.overheid.nl’</a:t>
            </a:r>
            <a:endParaRPr lang="nl-NL" sz="2000" dirty="0">
              <a:latin typeface="Verdana"/>
              <a:cs typeface="Verdana"/>
            </a:endParaRPr>
          </a:p>
          <a:p>
            <a:endParaRPr lang="nl-NL" sz="2000" dirty="0">
              <a:latin typeface="Verdana"/>
              <a:cs typeface="Verdana"/>
            </a:endParaRPr>
          </a:p>
          <a:p>
            <a:r>
              <a:rPr lang="nl-NL" sz="2000" dirty="0">
                <a:latin typeface="Verdana"/>
                <a:cs typeface="Verdana"/>
              </a:rPr>
              <a:t>Team data.overheid.nl &amp; leverancier </a:t>
            </a:r>
            <a:r>
              <a:rPr lang="nl-NL" sz="2000" dirty="0" err="1">
                <a:latin typeface="Verdana"/>
                <a:cs typeface="Verdana"/>
              </a:rPr>
              <a:t>Textinfo</a:t>
            </a:r>
            <a:r>
              <a:rPr lang="nl-NL" sz="2000" dirty="0">
                <a:latin typeface="Verdana"/>
                <a:cs typeface="Verdana"/>
              </a:rPr>
              <a:t> B.V.</a:t>
            </a:r>
            <a:endParaRPr lang="nl-NL" sz="2000" i="1" dirty="0">
              <a:latin typeface="Verdana"/>
              <a:cs typeface="Verdana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4882521" y="6117929"/>
            <a:ext cx="4050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Verdana"/>
                <a:cs typeface="Verdana"/>
              </a:rPr>
              <a:t>Den Haag | 22 juni 2018 	     UBR|KOOP</a:t>
            </a:r>
          </a:p>
        </p:txBody>
      </p:sp>
    </p:spTree>
    <p:extLst>
      <p:ext uri="{BB962C8B-B14F-4D97-AF65-F5344CB8AC3E}">
        <p14:creationId xmlns:p14="http://schemas.microsoft.com/office/powerpoint/2010/main" val="1577415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505DEE-2A58-4E8B-8783-CD9665A4A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49" y="577850"/>
            <a:ext cx="7999997" cy="1143000"/>
          </a:xfrm>
        </p:spPr>
        <p:txBody>
          <a:bodyPr/>
          <a:lstStyle/>
          <a:p>
            <a:r>
              <a:rPr lang="nl-NL" dirty="0"/>
              <a:t>Aansluiten op data.overheid.nl		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214944-1C57-4763-A070-EF5C98772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Wat is data.overheid.nl</a:t>
            </a:r>
          </a:p>
          <a:p>
            <a:pPr lvl="1"/>
            <a:r>
              <a:rPr lang="nl-NL" sz="2800" dirty="0"/>
              <a:t>Doel</a:t>
            </a:r>
          </a:p>
          <a:p>
            <a:pPr lvl="1"/>
            <a:r>
              <a:rPr lang="nl-NL" sz="2800" dirty="0"/>
              <a:t>Open data</a:t>
            </a:r>
          </a:p>
          <a:p>
            <a:pPr lvl="1"/>
            <a:r>
              <a:rPr lang="nl-NL" sz="2800" dirty="0"/>
              <a:t>Voor wie</a:t>
            </a:r>
          </a:p>
          <a:p>
            <a:r>
              <a:rPr lang="nl-NL" sz="3200" dirty="0"/>
              <a:t>Wat is DCAT?</a:t>
            </a:r>
          </a:p>
          <a:p>
            <a:pPr lvl="1"/>
            <a:r>
              <a:rPr lang="nl-NL" sz="2800" dirty="0"/>
              <a:t>Metadata standaard</a:t>
            </a:r>
          </a:p>
          <a:p>
            <a:endParaRPr lang="nl-NL" sz="3200" dirty="0"/>
          </a:p>
          <a:p>
            <a:endParaRPr lang="nl-NL" sz="32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C73E92-E3B7-44A0-9008-A07B0754F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84B3F63-E85D-41FF-B5B9-5D6B8A4E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9710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0" y="2000250"/>
            <a:ext cx="7639050" cy="4650807"/>
          </a:xfrm>
        </p:spPr>
        <p:txBody>
          <a:bodyPr>
            <a:normAutofit lnSpcReduction="10000"/>
          </a:bodyPr>
          <a:lstStyle/>
          <a:p>
            <a:r>
              <a:rPr lang="nl-NL" dirty="0"/>
              <a:t>Aanleiding nieuw DCAT</a:t>
            </a:r>
          </a:p>
          <a:p>
            <a:pPr lvl="1"/>
            <a:r>
              <a:rPr lang="nl-NL" dirty="0"/>
              <a:t>Datavervuiling</a:t>
            </a:r>
          </a:p>
          <a:p>
            <a:pPr lvl="1"/>
            <a:r>
              <a:rPr lang="nl-NL" dirty="0"/>
              <a:t>Mappen </a:t>
            </a:r>
            <a:r>
              <a:rPr lang="nl-NL" dirty="0" err="1"/>
              <a:t>mappen</a:t>
            </a:r>
            <a:r>
              <a:rPr lang="nl-NL" dirty="0"/>
              <a:t> mappen….</a:t>
            </a:r>
          </a:p>
          <a:p>
            <a:pPr lvl="1"/>
            <a:r>
              <a:rPr lang="nl-NL" dirty="0" err="1"/>
              <a:t>Linked</a:t>
            </a:r>
            <a:r>
              <a:rPr lang="nl-NL" dirty="0"/>
              <a:t> data promotie</a:t>
            </a:r>
          </a:p>
          <a:p>
            <a:r>
              <a:rPr lang="nl-NL" dirty="0"/>
              <a:t>Knooppunt van open-data</a:t>
            </a:r>
          </a:p>
          <a:p>
            <a:pPr lvl="1"/>
            <a:r>
              <a:rPr lang="nl-NL" dirty="0"/>
              <a:t>Kwaliteitsverhoging</a:t>
            </a:r>
          </a:p>
          <a:p>
            <a:pPr lvl="1"/>
            <a:r>
              <a:rPr lang="nl-NL" dirty="0"/>
              <a:t>Investeren in de toekomst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9506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DCAT standaarden in kaart</a:t>
            </a:r>
            <a:br>
              <a:rPr lang="nl-NL" sz="3200" dirty="0"/>
            </a:br>
            <a:r>
              <a:rPr lang="nl-NL" sz="3200" dirty="0"/>
              <a:t>Europa &gt; Nederland &gt; Data.Overheid.nl</a:t>
            </a:r>
          </a:p>
          <a:p>
            <a:endParaRPr lang="nl-NL" sz="3200" dirty="0"/>
          </a:p>
          <a:p>
            <a:r>
              <a:rPr lang="nl-NL" sz="3200" dirty="0"/>
              <a:t>Actieve doorontwikkeling DCAT voor data.overheid.nl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1641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DCAT-AP-DONL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0" y="2000250"/>
            <a:ext cx="7639050" cy="4857750"/>
          </a:xfrm>
        </p:spPr>
        <p:txBody>
          <a:bodyPr/>
          <a:lstStyle/>
          <a:p>
            <a:r>
              <a:rPr lang="nl-NL" dirty="0"/>
              <a:t>De nieuwe standaard van data.overheid.nl</a:t>
            </a:r>
          </a:p>
          <a:p>
            <a:r>
              <a:rPr lang="nl-NL" dirty="0"/>
              <a:t>Wat verandert er?</a:t>
            </a:r>
          </a:p>
          <a:p>
            <a:pPr lvl="1"/>
            <a:r>
              <a:rPr lang="nl-NL" dirty="0" err="1"/>
              <a:t>Controlled</a:t>
            </a:r>
            <a:r>
              <a:rPr lang="nl-NL" dirty="0"/>
              <a:t> </a:t>
            </a:r>
            <a:r>
              <a:rPr lang="nl-NL" dirty="0" err="1"/>
              <a:t>vocabularies</a:t>
            </a:r>
            <a:endParaRPr lang="nl-NL" dirty="0"/>
          </a:p>
          <a:p>
            <a:pPr lvl="1"/>
            <a:r>
              <a:rPr lang="nl-NL" dirty="0" err="1"/>
              <a:t>URIs</a:t>
            </a:r>
            <a:r>
              <a:rPr lang="nl-NL" dirty="0"/>
              <a:t> </a:t>
            </a:r>
            <a:r>
              <a:rPr lang="nl-NL" dirty="0" err="1"/>
              <a:t>URIs</a:t>
            </a:r>
            <a:r>
              <a:rPr lang="nl-NL" dirty="0"/>
              <a:t> </a:t>
            </a:r>
            <a:r>
              <a:rPr lang="nl-NL" dirty="0" err="1"/>
              <a:t>URIs</a:t>
            </a:r>
            <a:r>
              <a:rPr lang="nl-NL" dirty="0"/>
              <a:t>!</a:t>
            </a:r>
          </a:p>
          <a:p>
            <a:pPr lvl="1"/>
            <a:r>
              <a:rPr lang="nl-NL" dirty="0"/>
              <a:t>Niet mappen, maar foutmeldingen!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231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Belangrijkste verschillen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Nieuwe velden</a:t>
            </a:r>
          </a:p>
          <a:p>
            <a:r>
              <a:rPr lang="nl-NL" dirty="0"/>
              <a:t>Strengere validatie</a:t>
            </a:r>
          </a:p>
          <a:p>
            <a:r>
              <a:rPr lang="nl-NL" dirty="0"/>
              <a:t>Kwaliteit in plaats van kwantiteit</a:t>
            </a:r>
          </a:p>
          <a:p>
            <a:r>
              <a:rPr lang="nl-NL" dirty="0"/>
              <a:t>Data en bron identificatie</a:t>
            </a:r>
          </a:p>
          <a:p>
            <a:r>
              <a:rPr lang="nl-NL" dirty="0"/>
              <a:t>Inzetbaar buiten data.overheid.nl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890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Concrete voorbeelden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b="1" dirty="0"/>
              <a:t>“Licenties” die we tegenkomen</a:t>
            </a:r>
          </a:p>
          <a:p>
            <a:pPr marL="0" indent="0">
              <a:buNone/>
            </a:pPr>
            <a:endParaRPr lang="nl-NL" sz="1400" b="1" dirty="0"/>
          </a:p>
          <a:p>
            <a:r>
              <a:rPr lang="nl-NL" sz="1800" dirty="0"/>
              <a:t>“Created for datarecovery”</a:t>
            </a:r>
            <a:endParaRPr lang="nl-NL" sz="1800" b="1" dirty="0"/>
          </a:p>
          <a:p>
            <a:r>
              <a:rPr lang="nl-NL" sz="1800" dirty="0"/>
              <a:t>“Het originele bestand wordt niet vrijgegeven, maatwerk word op aanvraag uitgegeven.”</a:t>
            </a:r>
          </a:p>
          <a:p>
            <a:r>
              <a:rPr lang="nl-NL" sz="1800" dirty="0"/>
              <a:t>“Het originele bestand wordt op aanvraag geleverd.”</a:t>
            </a:r>
          </a:p>
          <a:p>
            <a:r>
              <a:rPr lang="en-US" sz="1800" dirty="0"/>
              <a:t>“The global administrative unit layers (</a:t>
            </a:r>
            <a:r>
              <a:rPr lang="en-US" sz="1800" dirty="0" err="1"/>
              <a:t>gaul</a:t>
            </a:r>
            <a:r>
              <a:rPr lang="en-US" sz="1800" dirty="0"/>
              <a:t>) provides the most reliable spatial information on administrative units for all countries in the world. the </a:t>
            </a:r>
            <a:r>
              <a:rPr lang="en-US" sz="1800" dirty="0" err="1"/>
              <a:t>gaul</a:t>
            </a:r>
            <a:r>
              <a:rPr lang="en-US" sz="1800" dirty="0"/>
              <a:t> dataset is for the benefit of the united nations and other authorized international and national </a:t>
            </a:r>
            <a:r>
              <a:rPr lang="en-US" sz="1800" dirty="0" err="1"/>
              <a:t>i</a:t>
            </a:r>
            <a:r>
              <a:rPr lang="en-US" sz="1800" dirty="0"/>
              <a:t>…“</a:t>
            </a:r>
          </a:p>
          <a:p>
            <a:r>
              <a:rPr lang="en-US" sz="1800" dirty="0"/>
              <a:t>“</a:t>
            </a:r>
            <a:r>
              <a:rPr lang="nl-NL" sz="1800" dirty="0"/>
              <a:t>voor informatie over dit bestand of voor publicatie, neem contact op met het nis”</a:t>
            </a:r>
          </a:p>
          <a:p>
            <a:r>
              <a:rPr lang="nl-NL" sz="1800" dirty="0"/>
              <a:t>“bevat alleen de brandweerposten van veiligheidsregio ijsselland”</a:t>
            </a:r>
          </a:p>
          <a:p>
            <a:pPr marL="0" indent="0">
              <a:buNone/>
            </a:pPr>
            <a:endParaRPr lang="nl-NL" sz="1400" b="1" dirty="0"/>
          </a:p>
          <a:p>
            <a:pPr marL="0" indent="0">
              <a:buNone/>
            </a:pPr>
            <a:endParaRPr lang="nl-NL" sz="1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6960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Minimale vereiste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49" y="2000250"/>
            <a:ext cx="7825317" cy="45275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1400" b="1" dirty="0"/>
              <a:t>Identifier</a:t>
            </a:r>
            <a:r>
              <a:rPr lang="nl-NL" sz="1400" dirty="0"/>
              <a:t>			</a:t>
            </a:r>
            <a:r>
              <a:rPr lang="nl-NL" sz="1400" i="1" dirty="0"/>
              <a:t>https://open-data.nijmegen.nl/dataset/parkeerautomaten</a:t>
            </a:r>
            <a:endParaRPr lang="nl-NL" sz="900" dirty="0"/>
          </a:p>
          <a:p>
            <a:pPr marL="0" indent="0">
              <a:buNone/>
            </a:pPr>
            <a:r>
              <a:rPr lang="nl-NL" sz="1400" b="1" dirty="0"/>
              <a:t>Name</a:t>
            </a:r>
            <a:r>
              <a:rPr lang="nl-NL" sz="1400" dirty="0"/>
              <a:t>				</a:t>
            </a:r>
            <a:r>
              <a:rPr lang="nl-NL" sz="1400" i="1" dirty="0">
                <a:solidFill>
                  <a:srgbClr val="00B050"/>
                </a:solidFill>
              </a:rPr>
              <a:t>Parkeerautomaten jaar 2018</a:t>
            </a:r>
            <a:endParaRPr lang="nl-NL" sz="9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nl-NL" sz="1400" b="1" dirty="0"/>
              <a:t>Description</a:t>
            </a:r>
            <a:r>
              <a:rPr lang="nl-NL" sz="1400" dirty="0"/>
              <a:t>			</a:t>
            </a:r>
            <a:r>
              <a:rPr lang="nl-NL" sz="1400" i="1" dirty="0">
                <a:solidFill>
                  <a:srgbClr val="00B050"/>
                </a:solidFill>
              </a:rPr>
              <a:t>Een overzicht van locaties van de parkeerautomaten in de gemeente Nijmegen 					per 1 januari 2018.</a:t>
            </a:r>
            <a:endParaRPr lang="nl-NL" sz="900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nl-NL" sz="1400" b="1" dirty="0"/>
              <a:t>Authority</a:t>
            </a:r>
            <a:r>
              <a:rPr lang="nl-NL" sz="1400" dirty="0"/>
              <a:t>			</a:t>
            </a:r>
            <a:r>
              <a:rPr lang="nl-NL" sz="1400" i="1" dirty="0"/>
              <a:t>http://standaarden.overheid.nl/owms/terms/Nijmegen_(gemeente)</a:t>
            </a:r>
            <a:endParaRPr lang="nl-NL" sz="900" i="1" dirty="0"/>
          </a:p>
          <a:p>
            <a:pPr marL="0" indent="0">
              <a:buNone/>
            </a:pPr>
            <a:r>
              <a:rPr lang="nl-NL" sz="1400" b="1" dirty="0"/>
              <a:t>Publisher</a:t>
            </a:r>
            <a:r>
              <a:rPr lang="nl-NL" sz="1400" dirty="0"/>
              <a:t>			</a:t>
            </a:r>
            <a:r>
              <a:rPr lang="nl-NL" sz="1400" i="1" dirty="0"/>
              <a:t>http://standaarden.overheid.nl/owms/terms/Nijmegen_(gemeente)</a:t>
            </a:r>
            <a:endParaRPr lang="nl-NL" sz="900" i="1" dirty="0"/>
          </a:p>
          <a:p>
            <a:pPr marL="0" indent="0">
              <a:buNone/>
            </a:pPr>
            <a:r>
              <a:rPr lang="nl-NL" sz="1400" b="1" dirty="0"/>
              <a:t>ContactPoint</a:t>
            </a:r>
            <a:r>
              <a:rPr lang="nl-NL" sz="1400" dirty="0"/>
              <a:t>			</a:t>
            </a:r>
            <a:r>
              <a:rPr lang="nl-NL" sz="1400" i="1" dirty="0"/>
              <a:t>Open-Data Nijmegen</a:t>
            </a:r>
            <a:br>
              <a:rPr lang="nl-NL" sz="1400" i="1" dirty="0"/>
            </a:br>
            <a:r>
              <a:rPr lang="nl-NL" sz="1400" i="1" dirty="0"/>
              <a:t>				opendata@nijmegen.nl</a:t>
            </a:r>
            <a:endParaRPr lang="nl-NL" sz="900" i="1" dirty="0"/>
          </a:p>
          <a:p>
            <a:pPr marL="0" indent="0">
              <a:buNone/>
            </a:pPr>
            <a:r>
              <a:rPr lang="nl-NL" sz="1400" b="1" dirty="0"/>
              <a:t>License</a:t>
            </a:r>
            <a:r>
              <a:rPr lang="nl-NL" sz="1400" dirty="0"/>
              <a:t>			</a:t>
            </a:r>
            <a:r>
              <a:rPr lang="nl-NL" sz="1400" i="1" dirty="0">
                <a:solidFill>
                  <a:srgbClr val="00B050"/>
                </a:solidFill>
              </a:rPr>
              <a:t>http://creativecommons.org/publicdomain/mark/1.0/deed.nl</a:t>
            </a:r>
            <a:endParaRPr lang="nl-NL" sz="900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nl-NL" sz="1400" b="1" dirty="0"/>
              <a:t>Language</a:t>
            </a:r>
            <a:r>
              <a:rPr lang="nl-NL" sz="1400" dirty="0"/>
              <a:t>			</a:t>
            </a:r>
            <a:r>
              <a:rPr lang="nl-NL" sz="1400" i="1" dirty="0"/>
              <a:t>http://publications.europa.eu/resource/authority/language/NLD</a:t>
            </a:r>
            <a:endParaRPr lang="nl-NL" sz="900" i="1" dirty="0"/>
          </a:p>
          <a:p>
            <a:pPr marL="0" indent="0">
              <a:buNone/>
            </a:pPr>
            <a:r>
              <a:rPr lang="nl-NL" sz="1400" b="1" dirty="0"/>
              <a:t>Theme</a:t>
            </a:r>
            <a:r>
              <a:rPr lang="nl-NL" sz="1400" dirty="0"/>
              <a:t>			</a:t>
            </a:r>
            <a:r>
              <a:rPr lang="nl-NL" sz="1400" i="1" dirty="0">
                <a:solidFill>
                  <a:srgbClr val="00B050"/>
                </a:solidFill>
              </a:rPr>
              <a:t>http://standaarden.overheid.nl/owms/terms/Ruimte_en_infrastructuur</a:t>
            </a:r>
            <a:endParaRPr lang="nl-NL" sz="900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nl-NL" sz="1400" b="1" dirty="0"/>
              <a:t>Modified</a:t>
            </a:r>
            <a:r>
              <a:rPr lang="nl-NL" sz="1400" dirty="0"/>
              <a:t>			</a:t>
            </a:r>
            <a:r>
              <a:rPr lang="nl-NL" sz="1400" i="1" dirty="0">
                <a:solidFill>
                  <a:srgbClr val="00B050"/>
                </a:solidFill>
              </a:rPr>
              <a:t>2018-01-21T12:30:58</a:t>
            </a:r>
            <a:endParaRPr lang="nl-NL" sz="900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nl-NL" sz="1400" b="1" dirty="0"/>
              <a:t>MetadataLanguage</a:t>
            </a:r>
            <a:r>
              <a:rPr lang="nl-NL" sz="1400" dirty="0"/>
              <a:t>		</a:t>
            </a:r>
            <a:r>
              <a:rPr lang="nl-NL" sz="1400" i="1" dirty="0"/>
              <a:t>http://publications.europa.eu/resource/authority/language/NLD</a:t>
            </a:r>
          </a:p>
          <a:p>
            <a:pPr marL="0" indent="0">
              <a:buNone/>
            </a:pPr>
            <a:r>
              <a:rPr lang="nl-NL" sz="1400" b="1" dirty="0"/>
              <a:t>Distribution			</a:t>
            </a:r>
          </a:p>
          <a:p>
            <a:pPr marL="0" indent="0">
              <a:buNone/>
            </a:pPr>
            <a:r>
              <a:rPr lang="nl-NL" sz="1400" b="1" dirty="0"/>
              <a:t>	accessURL			</a:t>
            </a:r>
            <a:r>
              <a:rPr lang="nl-NL" sz="1400" i="1" dirty="0"/>
              <a:t>https://open-data.nijmegen.nl/dataset/parkeerautomaten/csv</a:t>
            </a:r>
            <a:endParaRPr lang="nl-NL" sz="1400" b="1" dirty="0"/>
          </a:p>
          <a:p>
            <a:pPr marL="0" indent="0">
              <a:buNone/>
            </a:pPr>
            <a:r>
              <a:rPr lang="nl-NL" sz="1400" b="1" dirty="0"/>
              <a:t>	license			</a:t>
            </a:r>
            <a:r>
              <a:rPr lang="nl-NL" sz="1400" i="1" dirty="0"/>
              <a:t>http://creativecommons.org/publicdomain/mark/1.0/deed.nl</a:t>
            </a:r>
            <a:endParaRPr lang="nl-NL" sz="1400" b="1" dirty="0"/>
          </a:p>
          <a:p>
            <a:pPr marL="0" indent="0">
              <a:buNone/>
            </a:pPr>
            <a:r>
              <a:rPr lang="nl-NL" sz="1400" b="1" dirty="0"/>
              <a:t>	title				</a:t>
            </a:r>
            <a:r>
              <a:rPr lang="nl-NL" sz="1400" i="1" dirty="0">
                <a:solidFill>
                  <a:srgbClr val="00B050"/>
                </a:solidFill>
              </a:rPr>
              <a:t>Parkeerautomaten Nijmegen CSV</a:t>
            </a:r>
            <a:endParaRPr lang="nl-NL" sz="1400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nl-NL" sz="1400" b="1" dirty="0"/>
              <a:t>	description			</a:t>
            </a:r>
            <a:r>
              <a:rPr lang="nl-NL" sz="1400" i="1" dirty="0">
                <a:solidFill>
                  <a:srgbClr val="00B050"/>
                </a:solidFill>
              </a:rPr>
              <a:t>Parkeerautomaten per 1 januari 2018 in Nijmegen in CSV formaat.</a:t>
            </a:r>
            <a:endParaRPr lang="nl-NL" sz="14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nl-NL" sz="1400" b="1" dirty="0"/>
              <a:t>	language			</a:t>
            </a:r>
            <a:r>
              <a:rPr lang="nl-NL" sz="1400" i="1" dirty="0"/>
              <a:t>http://publications.europa.eu/resource/authority/language/NLD</a:t>
            </a:r>
            <a:endParaRPr lang="nl-NL" sz="1400" b="1" dirty="0"/>
          </a:p>
          <a:p>
            <a:pPr marL="0" indent="0">
              <a:buNone/>
            </a:pPr>
            <a:r>
              <a:rPr lang="nl-NL" sz="1400" b="1" dirty="0"/>
              <a:t>	format			</a:t>
            </a:r>
            <a:r>
              <a:rPr lang="nl-NL" sz="1400" i="1" dirty="0">
                <a:solidFill>
                  <a:srgbClr val="00B050"/>
                </a:solidFill>
              </a:rPr>
              <a:t>http://publications.europa.eu/resource/authority/file-type/CSV</a:t>
            </a:r>
            <a:endParaRPr lang="nl-NL" sz="1400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nl-NL" sz="1400" b="1" dirty="0"/>
              <a:t>	metadataLanguage		</a:t>
            </a:r>
            <a:r>
              <a:rPr lang="nl-NL" sz="1400" i="1" dirty="0"/>
              <a:t>http://publications.europa.eu/resource/authority/language/NLD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5781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 de slag!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Zelf uitproberen?</a:t>
            </a:r>
          </a:p>
          <a:p>
            <a:pPr lvl="1"/>
            <a:r>
              <a:rPr lang="nl-NL" dirty="0"/>
              <a:t>DCAT-NL.info</a:t>
            </a:r>
          </a:p>
          <a:p>
            <a:pPr marL="457200" lvl="1" indent="0">
              <a:buNone/>
            </a:pPr>
            <a:endParaRPr lang="nl-NL" sz="800" dirty="0"/>
          </a:p>
          <a:p>
            <a:r>
              <a:rPr lang="nl-NL" dirty="0"/>
              <a:t>Meer weten?</a:t>
            </a:r>
          </a:p>
          <a:p>
            <a:pPr lvl="1"/>
            <a:r>
              <a:rPr lang="nl-NL" dirty="0"/>
              <a:t>DCAT-NL.info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1627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Techniek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 heb je nodig?</a:t>
            </a:r>
          </a:p>
          <a:p>
            <a:pPr lvl="1"/>
            <a:r>
              <a:rPr lang="nl-NL" dirty="0"/>
              <a:t>Data.overheid.nl kan datasets ophalen</a:t>
            </a:r>
          </a:p>
          <a:p>
            <a:pPr lvl="1"/>
            <a:r>
              <a:rPr lang="nl-NL" dirty="0"/>
              <a:t>Of breng je ze zelf?</a:t>
            </a:r>
          </a:p>
          <a:p>
            <a:pPr lvl="2"/>
            <a:r>
              <a:rPr lang="nl-NL" dirty="0"/>
              <a:t>Op data.overheid.nl zelf invoeren</a:t>
            </a:r>
          </a:p>
          <a:p>
            <a:pPr lvl="2"/>
            <a:r>
              <a:rPr lang="nl-NL" dirty="0"/>
              <a:t>Eigen (open) data register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4283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505DEE-2A58-4E8B-8783-CD9665A4A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49" y="577850"/>
            <a:ext cx="7999997" cy="1143000"/>
          </a:xfrm>
        </p:spPr>
        <p:txBody>
          <a:bodyPr/>
          <a:lstStyle/>
          <a:p>
            <a:r>
              <a:rPr lang="nl-NL" dirty="0"/>
              <a:t>Voorbereiden	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214944-1C57-4763-A070-EF5C98772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r>
              <a:rPr lang="nl-NL" sz="3200" strike="sngStrike" dirty="0"/>
              <a:t>Dadelijk</a:t>
            </a:r>
            <a:r>
              <a:rPr lang="nl-NL" sz="3200" dirty="0"/>
              <a:t>  Nu live meedoen?</a:t>
            </a:r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r>
              <a:rPr lang="nl-NL" sz="2800" dirty="0">
                <a:hlinkClick r:id="rId3"/>
              </a:rPr>
              <a:t>https://www.getpostman.com/</a:t>
            </a:r>
            <a:endParaRPr lang="nl-NL" sz="2800" dirty="0"/>
          </a:p>
          <a:p>
            <a:pPr marL="0" indent="0">
              <a:buNone/>
            </a:pPr>
            <a:r>
              <a:rPr lang="nl-NL" sz="2800" dirty="0">
                <a:hlinkClick r:id="rId4"/>
              </a:rPr>
              <a:t>https://postman.textinfo.nl</a:t>
            </a:r>
            <a:endParaRPr lang="nl-NL" sz="2800" dirty="0"/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endParaRPr lang="nl-NL" sz="2800" dirty="0"/>
          </a:p>
          <a:p>
            <a:endParaRPr lang="nl-NL" sz="3200" dirty="0"/>
          </a:p>
          <a:p>
            <a:endParaRPr lang="nl-NL" sz="32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C73E92-E3B7-44A0-9008-A07B0754F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84B3F63-E85D-41FF-B5B9-5D6B8A4E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0450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60E659-8E66-4BCC-B8CC-0231F6603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5A117D-8808-4FEB-BAA5-8446B285B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Even voorstellen</a:t>
            </a:r>
          </a:p>
          <a:p>
            <a:r>
              <a:rPr lang="nl-NL" dirty="0"/>
              <a:t>Introductie data.overheid.nl</a:t>
            </a:r>
          </a:p>
          <a:p>
            <a:r>
              <a:rPr lang="nl-NL" dirty="0"/>
              <a:t>DCAT</a:t>
            </a:r>
          </a:p>
          <a:p>
            <a:r>
              <a:rPr lang="nl-NL" dirty="0"/>
              <a:t>Hoe sluit je aan op data.overheid.nl</a:t>
            </a: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23539C-D3DE-43CF-BE2B-DCF144925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439A15B-FC31-470C-A901-C4ED16E5D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438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Postman demonstratie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6" name="AutoShape 2" descr="Image result for postman logo">
            <a:extLst>
              <a:ext uri="{FF2B5EF4-FFF2-40B4-BE49-F238E27FC236}">
                <a16:creationId xmlns:a16="http://schemas.microsoft.com/office/drawing/2014/main" id="{BBE141FA-8AF9-4FE1-86FA-565AC72510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3E878EC-9172-42EB-A6AD-DF46D315F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784350" y="2537934"/>
            <a:ext cx="6157383" cy="24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936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Hulp en ondersteuning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dcat-nl.info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Jelle Verburg </a:t>
            </a:r>
            <a:r>
              <a:rPr lang="nl-NL" sz="3600" i="1" dirty="0"/>
              <a:t>jelle.verburg@koopoverheid.nl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7859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zijn wij?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err="1"/>
              <a:t>Hayo</a:t>
            </a:r>
            <a:r>
              <a:rPr lang="nl-NL" dirty="0"/>
              <a:t> Schreijer</a:t>
            </a:r>
          </a:p>
          <a:p>
            <a:pPr marL="0" indent="0">
              <a:buNone/>
            </a:pPr>
            <a:r>
              <a:rPr lang="nl-NL" sz="2800" dirty="0"/>
              <a:t>     Productmanager o.a. data.overheid.nl</a:t>
            </a:r>
            <a:endParaRPr lang="nl-NL" dirty="0"/>
          </a:p>
          <a:p>
            <a:r>
              <a:rPr lang="nl-NL" dirty="0"/>
              <a:t>Jelle Verburg</a:t>
            </a:r>
            <a:br>
              <a:rPr lang="nl-NL" dirty="0"/>
            </a:br>
            <a:r>
              <a:rPr lang="nl-NL" sz="2800" dirty="0"/>
              <a:t>Datamanager data.overheid.nl</a:t>
            </a:r>
          </a:p>
          <a:p>
            <a:r>
              <a:rPr lang="nl-NL" dirty="0"/>
              <a:t>Boyd Pappot</a:t>
            </a:r>
            <a:br>
              <a:rPr lang="nl-NL" dirty="0"/>
            </a:br>
            <a:r>
              <a:rPr lang="nl-NL" sz="2800" dirty="0"/>
              <a:t>Manager Operations, Textinfo</a:t>
            </a:r>
            <a:endParaRPr lang="nl-NL" dirty="0"/>
          </a:p>
          <a:p>
            <a:r>
              <a:rPr lang="nl-NL" dirty="0"/>
              <a:t>Willem ter Berg</a:t>
            </a:r>
            <a:br>
              <a:rPr lang="nl-NL" dirty="0"/>
            </a:br>
            <a:r>
              <a:rPr lang="nl-NL" sz="2800" dirty="0"/>
              <a:t>Software Engineer, Textinfo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0219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Introductie Data.overheid.nl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7750" y="1619250"/>
            <a:ext cx="7639050" cy="4506913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42" y="2166982"/>
            <a:ext cx="6391275" cy="411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43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5" descr="VOOG8435-19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40" y="2000250"/>
            <a:ext cx="6188870" cy="41259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Metadata… </a:t>
            </a:r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idx="1"/>
          </p:nvPr>
        </p:nvGraphicFramePr>
        <p:xfrm>
          <a:off x="1047750" y="2000250"/>
          <a:ext cx="7639050" cy="4125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138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Aansluiten registers: DCAT</a:t>
            </a:r>
          </a:p>
        </p:txBody>
      </p:sp>
      <p:pic>
        <p:nvPicPr>
          <p:cNvPr id="6" name="Tijdelijke aanduiding voor inhoud 5" descr="VOOG8435-19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2840" y="2000250"/>
            <a:ext cx="6188870" cy="4125913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AAB2AA3-ADD3-4B80-AB18-404C085284D2}"/>
              </a:ext>
            </a:extLst>
          </p:cNvPr>
          <p:cNvSpPr/>
          <p:nvPr/>
        </p:nvSpPr>
        <p:spPr>
          <a:xfrm>
            <a:off x="3104841" y="3392424"/>
            <a:ext cx="3638938" cy="970208"/>
          </a:xfrm>
          <a:prstGeom prst="rect">
            <a:avLst/>
          </a:prstGeom>
          <a:solidFill>
            <a:srgbClr val="CCFF33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Data.overheid.nl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AAB2AA3-ADD3-4B80-AB18-404C085284D2}"/>
              </a:ext>
            </a:extLst>
          </p:cNvPr>
          <p:cNvSpPr/>
          <p:nvPr/>
        </p:nvSpPr>
        <p:spPr>
          <a:xfrm>
            <a:off x="3104841" y="2160000"/>
            <a:ext cx="3638938" cy="970208"/>
          </a:xfrm>
          <a:prstGeom prst="rect">
            <a:avLst/>
          </a:prstGeom>
          <a:solidFill>
            <a:srgbClr val="CCFF33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Metadata: DCAT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AAB2AA3-ADD3-4B80-AB18-404C085284D2}"/>
              </a:ext>
            </a:extLst>
          </p:cNvPr>
          <p:cNvSpPr/>
          <p:nvPr/>
        </p:nvSpPr>
        <p:spPr>
          <a:xfrm>
            <a:off x="3104841" y="4645152"/>
            <a:ext cx="3638938" cy="970208"/>
          </a:xfrm>
          <a:prstGeom prst="rect">
            <a:avLst/>
          </a:prstGeom>
          <a:solidFill>
            <a:srgbClr val="CCFF33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tx1"/>
                </a:solidFill>
              </a:rPr>
              <a:t>European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Dataportal</a:t>
            </a:r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9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047750" y="434630"/>
            <a:ext cx="7639050" cy="1143000"/>
          </a:xfrm>
        </p:spPr>
        <p:txBody>
          <a:bodyPr/>
          <a:lstStyle/>
          <a:p>
            <a:r>
              <a:rPr lang="nl-NL" dirty="0"/>
              <a:t>DCAT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EBB0-04AD-194B-9EC1-0FBD4436AB32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7" name="Ovaal 6"/>
          <p:cNvSpPr/>
          <p:nvPr/>
        </p:nvSpPr>
        <p:spPr>
          <a:xfrm>
            <a:off x="2091149" y="1241267"/>
            <a:ext cx="5461812" cy="5461812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Ovaal 7"/>
          <p:cNvSpPr/>
          <p:nvPr/>
        </p:nvSpPr>
        <p:spPr>
          <a:xfrm>
            <a:off x="2950674" y="2100792"/>
            <a:ext cx="3742763" cy="374276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/>
          <p:cNvSpPr/>
          <p:nvPr/>
        </p:nvSpPr>
        <p:spPr>
          <a:xfrm>
            <a:off x="4067814" y="3217932"/>
            <a:ext cx="1508482" cy="1508482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4308408" y="1504025"/>
            <a:ext cx="102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DCAT-EU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312942" y="245847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DCAT-NL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271495" y="3787507"/>
            <a:ext cx="127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DCAT-DONL</a:t>
            </a:r>
          </a:p>
        </p:txBody>
      </p:sp>
      <p:sp>
        <p:nvSpPr>
          <p:cNvPr id="2" name="Pijl omlaag 1"/>
          <p:cNvSpPr/>
          <p:nvPr/>
        </p:nvSpPr>
        <p:spPr>
          <a:xfrm>
            <a:off x="5389420" y="1225669"/>
            <a:ext cx="578673" cy="277414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/>
          <p:cNvSpPr/>
          <p:nvPr/>
        </p:nvSpPr>
        <p:spPr>
          <a:xfrm rot="19476659">
            <a:off x="5304687" y="4345818"/>
            <a:ext cx="1660358" cy="16244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GEO-DCAT</a:t>
            </a:r>
          </a:p>
        </p:txBody>
      </p:sp>
      <p:sp>
        <p:nvSpPr>
          <p:cNvPr id="16" name="Ovaal 15"/>
          <p:cNvSpPr/>
          <p:nvPr/>
        </p:nvSpPr>
        <p:spPr>
          <a:xfrm rot="19476659">
            <a:off x="2713599" y="4304306"/>
            <a:ext cx="1660358" cy="16244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STAT-DCAT</a:t>
            </a:r>
          </a:p>
        </p:txBody>
      </p:sp>
    </p:spTree>
    <p:extLst>
      <p:ext uri="{BB962C8B-B14F-4D97-AF65-F5344CB8AC3E}">
        <p14:creationId xmlns:p14="http://schemas.microsoft.com/office/powerpoint/2010/main" val="11988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41B104-778A-4C5D-8ABE-68B92DEBC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18C7B9F-9431-420D-BD90-730E9132D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EBB0-04AD-194B-9EC1-0FBD4436AB32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4BA858-B31C-46D5-8165-3F8C8E930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D53BFF0-D132-4845-9B6A-23152CEF3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56" y="942975"/>
            <a:ext cx="8178710" cy="524786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2B52CB6-1F8B-4054-99B7-C75CED999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738" y="4953690"/>
            <a:ext cx="21399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505DEE-2A58-4E8B-8783-CD9665A4A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49" y="577850"/>
            <a:ext cx="7999997" cy="1143000"/>
          </a:xfrm>
        </p:spPr>
        <p:txBody>
          <a:bodyPr/>
          <a:lstStyle/>
          <a:p>
            <a:r>
              <a:rPr lang="nl-NL" dirty="0"/>
              <a:t>Van te voren	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214944-1C57-4763-A070-EF5C98772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r>
              <a:rPr lang="nl-NL" sz="3200" dirty="0"/>
              <a:t>Dadelijk live </a:t>
            </a:r>
          </a:p>
          <a:p>
            <a:pPr marL="0" indent="0">
              <a:buNone/>
            </a:pPr>
            <a:r>
              <a:rPr lang="nl-NL" sz="3200" dirty="0"/>
              <a:t>meedoen?</a:t>
            </a:r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r>
              <a:rPr lang="nl-NL" sz="2800" dirty="0">
                <a:hlinkClick r:id="rId3"/>
              </a:rPr>
              <a:t>https://www.getpostman.com/</a:t>
            </a:r>
            <a:endParaRPr lang="nl-NL" sz="2800" dirty="0"/>
          </a:p>
          <a:p>
            <a:pPr marL="0" indent="0">
              <a:buNone/>
            </a:pPr>
            <a:r>
              <a:rPr lang="nl-NL" sz="2800" dirty="0">
                <a:hlinkClick r:id="rId4"/>
              </a:rPr>
              <a:t>https://postman.textinfo.nl</a:t>
            </a:r>
            <a:endParaRPr lang="nl-NL" sz="2800" dirty="0"/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endParaRPr lang="nl-NL" sz="2800" dirty="0"/>
          </a:p>
          <a:p>
            <a:endParaRPr lang="nl-NL" sz="3200" dirty="0"/>
          </a:p>
          <a:p>
            <a:endParaRPr lang="nl-NL" sz="32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C73E92-E3B7-44A0-9008-A07B0754F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F431-4AFF-8F4F-8EE7-4D07E5F4A3A0}" type="datetime1">
              <a:rPr lang="nl-NL" smtClean="0"/>
              <a:pPr/>
              <a:t>25-6-2018</a:t>
            </a:fld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84B3F63-E85D-41FF-B5B9-5D6B8A4E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DFF9-C627-294B-919A-68C9A476292C}" type="slidenum">
              <a:rPr lang="nl-NL" smtClean="0"/>
              <a:pPr/>
              <a:t>9</a:t>
            </a:fld>
            <a:endParaRPr lang="nl-NL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13E878EC-9172-42EB-A6AD-DF46D315F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792591" y="2312054"/>
            <a:ext cx="3894209" cy="155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146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30779</TotalTime>
  <Words>491</Words>
  <Application>Microsoft Office PowerPoint</Application>
  <PresentationFormat>Diavoorstelling (4:3)</PresentationFormat>
  <Paragraphs>179</Paragraphs>
  <Slides>21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Arial</vt:lpstr>
      <vt:lpstr>Calibri</vt:lpstr>
      <vt:lpstr>Verdana</vt:lpstr>
      <vt:lpstr>Office-thema</vt:lpstr>
      <vt:lpstr>PowerPoint-presentatie</vt:lpstr>
      <vt:lpstr>Programma</vt:lpstr>
      <vt:lpstr>Wie zijn wij?</vt:lpstr>
      <vt:lpstr>Introductie Data.overheid.nl</vt:lpstr>
      <vt:lpstr>Metadata… </vt:lpstr>
      <vt:lpstr>Aansluiten registers: DCAT</vt:lpstr>
      <vt:lpstr>DCAT</vt:lpstr>
      <vt:lpstr>PowerPoint-presentatie</vt:lpstr>
      <vt:lpstr>Van te voren  </vt:lpstr>
      <vt:lpstr>Aansluiten op data.overheid.nl   </vt:lpstr>
      <vt:lpstr>Waarom? </vt:lpstr>
      <vt:lpstr>Proces</vt:lpstr>
      <vt:lpstr>DCAT-AP-DONL</vt:lpstr>
      <vt:lpstr>Belangrijkste verschillen</vt:lpstr>
      <vt:lpstr>Concrete voorbeelden</vt:lpstr>
      <vt:lpstr>Minimale vereiste</vt:lpstr>
      <vt:lpstr>Aan de slag!</vt:lpstr>
      <vt:lpstr>Techniek</vt:lpstr>
      <vt:lpstr>Voorbereiden  </vt:lpstr>
      <vt:lpstr>Postman demonstratie</vt:lpstr>
      <vt:lpstr>Hulp en ondersteuning</vt:lpstr>
    </vt:vector>
  </TitlesOfParts>
  <Company>VKB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VKB02</dc:creator>
  <cp:lastModifiedBy>Gebruiker</cp:lastModifiedBy>
  <cp:revision>247</cp:revision>
  <cp:lastPrinted>2015-02-09T08:08:43Z</cp:lastPrinted>
  <dcterms:created xsi:type="dcterms:W3CDTF">2014-01-28T08:04:45Z</dcterms:created>
  <dcterms:modified xsi:type="dcterms:W3CDTF">2018-06-25T15:00:00Z</dcterms:modified>
</cp:coreProperties>
</file>