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86" r:id="rId4"/>
    <p:sldId id="276" r:id="rId5"/>
    <p:sldId id="277" r:id="rId6"/>
    <p:sldId id="287" r:id="rId7"/>
    <p:sldId id="288" r:id="rId8"/>
    <p:sldId id="272" r:id="rId9"/>
    <p:sldId id="290" r:id="rId10"/>
    <p:sldId id="291" r:id="rId11"/>
    <p:sldId id="292" r:id="rId12"/>
    <p:sldId id="293" r:id="rId13"/>
    <p:sldId id="280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08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76" y="36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37D12E-1BEC-45BA-9E4D-B618C804D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5863472"/>
            <a:ext cx="1168722" cy="974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548713" y="6583203"/>
            <a:ext cx="468000" cy="164250"/>
          </a:xfrm>
        </p:spPr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225614"/>
            <a:ext cx="3816000" cy="136089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224477"/>
            <a:ext cx="4294800" cy="572547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824001"/>
            <a:ext cx="3874036" cy="412263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96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E0F03-A3FA-4879-A6B2-A2C3234A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F057F6-6E3B-433D-AF40-C953BC17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833FBF-B541-4F63-B32E-E1848A09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DFA7-2FEA-4944-9C90-BB41B6109790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53224B-C3EE-41FA-9F37-04533814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DFE81-3A95-482A-A774-C59591A1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972B-B864-4F8C-988D-ECF959E06A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64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99811" y="6607998"/>
            <a:ext cx="468000" cy="164250"/>
          </a:xfrm>
        </p:spPr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>
          <a:xfrm>
            <a:off x="8483992" y="6545687"/>
            <a:ext cx="468000" cy="164250"/>
          </a:xfrm>
        </p:spPr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576993" y="6545687"/>
            <a:ext cx="468000" cy="164250"/>
          </a:xfrm>
        </p:spPr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DE4D9-8F3D-4A46-A0CD-DC5BA63C5C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5863472"/>
            <a:ext cx="1168722" cy="974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87" r:id="rId22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.janssen@wur.n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077137"/>
          </a:xfrm>
        </p:spPr>
        <p:txBody>
          <a:bodyPr/>
          <a:lstStyle/>
          <a:p>
            <a:r>
              <a:rPr lang="en-GB" dirty="0"/>
              <a:t>Agro Data Cube: Big Data </a:t>
            </a:r>
            <a:r>
              <a:rPr lang="en-GB" dirty="0" err="1"/>
              <a:t>faciliteit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open </a:t>
            </a:r>
            <a:r>
              <a:rPr lang="en-GB" dirty="0" err="1"/>
              <a:t>innovatie</a:t>
            </a:r>
            <a:endParaRPr lang="en-GB" dirty="0"/>
          </a:p>
        </p:txBody>
      </p:sp>
      <p:sp>
        <p:nvSpPr>
          <p:cNvPr id="176" name="Tijdelijke aanduiding voor afbeelding 17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8633" y="2262386"/>
            <a:ext cx="8447087" cy="848562"/>
          </a:xfrm>
        </p:spPr>
        <p:txBody>
          <a:bodyPr/>
          <a:lstStyle/>
          <a:p>
            <a:r>
              <a:rPr lang="en-GB" dirty="0"/>
              <a:t>Sander Janssen, Henk Janssen, </a:t>
            </a:r>
            <a:r>
              <a:rPr lang="en-GB" dirty="0" err="1"/>
              <a:t>e.a.</a:t>
            </a:r>
            <a:r>
              <a:rPr lang="en-GB" dirty="0"/>
              <a:t>, Wageningen Environmental Research, @</a:t>
            </a:r>
            <a:r>
              <a:rPr lang="en-GB" dirty="0" err="1"/>
              <a:t>wurcgi</a:t>
            </a:r>
            <a:endParaRPr lang="en-GB" dirty="0"/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/>
          <a:stretch>
            <a:fillRect/>
          </a:stretch>
        </p:blipFill>
        <p:spPr bwMode="auto">
          <a:xfrm>
            <a:off x="314582" y="3333750"/>
            <a:ext cx="3114417" cy="2955928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DC8EE425-96EB-467B-A3E3-9028CBBA8A61}"/>
              </a:ext>
            </a:extLst>
          </p:cNvPr>
          <p:cNvSpPr txBox="1">
            <a:spLocks/>
          </p:cNvSpPr>
          <p:nvPr/>
        </p:nvSpPr>
        <p:spPr bwMode="auto">
          <a:xfrm>
            <a:off x="314582" y="1503936"/>
            <a:ext cx="8447087" cy="84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000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Data.overheid.nl, </a:t>
            </a:r>
            <a:r>
              <a:rPr lang="en-GB" i="1" dirty="0" err="1"/>
              <a:t>gebruikersbijeenkomst</a:t>
            </a:r>
            <a:r>
              <a:rPr lang="en-GB" i="1" dirty="0"/>
              <a:t>, Min. BZK, 23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creen Clipping">
            <a:extLst>
              <a:ext uri="{FF2B5EF4-FFF2-40B4-BE49-F238E27FC236}">
                <a16:creationId xmlns:a16="http://schemas.microsoft.com/office/drawing/2014/main" id="{F6BA56D6-3469-48C5-B475-31043F37C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71" y="5635171"/>
            <a:ext cx="1516403" cy="28226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1BBDB0-EC0E-4B2B-AA67-5057228C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39"/>
          <a:stretch/>
        </p:blipFill>
        <p:spPr>
          <a:xfrm>
            <a:off x="5115383" y="3901533"/>
            <a:ext cx="1297266" cy="3874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F1F8ECD-88C0-42E5-86AA-049BEAA27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811" y="2484371"/>
            <a:ext cx="1312200" cy="3301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5720FA-3026-45EA-9481-192A20EBA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67" y="227838"/>
            <a:ext cx="2383873" cy="1173785"/>
          </a:xfrm>
          <a:prstGeom prst="rect">
            <a:avLst/>
          </a:prstGeom>
        </p:spPr>
      </p:pic>
      <p:pic>
        <p:nvPicPr>
          <p:cNvPr id="1026" name="Picture 2" descr="https://vignette.wikia.nocookie.net/jet/images/3/3d/Farmer.png/revision/latest?cb=20061126064213">
            <a:extLst>
              <a:ext uri="{FF2B5EF4-FFF2-40B4-BE49-F238E27FC236}">
                <a16:creationId xmlns:a16="http://schemas.microsoft.com/office/drawing/2014/main" id="{B08E50DC-8AF4-4226-8C31-DF27D3E19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1"/>
          <a:stretch/>
        </p:blipFill>
        <p:spPr bwMode="auto">
          <a:xfrm>
            <a:off x="3187581" y="1107678"/>
            <a:ext cx="914400" cy="5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D29C00B-6F3D-4DEA-A2F1-1A93FC53A737}"/>
              </a:ext>
            </a:extLst>
          </p:cNvPr>
          <p:cNvSpPr/>
          <p:nvPr/>
        </p:nvSpPr>
        <p:spPr>
          <a:xfrm>
            <a:off x="1223019" y="1735330"/>
            <a:ext cx="5181084" cy="1095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4235CF11-DAED-4C2C-8594-97ECE616254E}"/>
              </a:ext>
            </a:extLst>
          </p:cNvPr>
          <p:cNvSpPr/>
          <p:nvPr/>
        </p:nvSpPr>
        <p:spPr>
          <a:xfrm>
            <a:off x="1223019" y="3260755"/>
            <a:ext cx="5181084" cy="1095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C79E72B8-E131-4F6F-A743-4C34EB7D3976}"/>
              </a:ext>
            </a:extLst>
          </p:cNvPr>
          <p:cNvSpPr/>
          <p:nvPr/>
        </p:nvSpPr>
        <p:spPr>
          <a:xfrm>
            <a:off x="1214473" y="4808294"/>
            <a:ext cx="5181084" cy="12055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511893-511E-4FC6-95CE-1095050E54D1}"/>
              </a:ext>
            </a:extLst>
          </p:cNvPr>
          <p:cNvSpPr txBox="1"/>
          <p:nvPr/>
        </p:nvSpPr>
        <p:spPr>
          <a:xfrm>
            <a:off x="6358074" y="2414721"/>
            <a:ext cx="3059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Uitbreiding User Interface </a:t>
            </a:r>
            <a:r>
              <a:rPr kumimoji="0" lang="nl-NL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Akkerweb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FB7A6C3-FC16-4599-8165-91F290F7D2CA}"/>
              </a:ext>
            </a:extLst>
          </p:cNvPr>
          <p:cNvSpPr/>
          <p:nvPr/>
        </p:nvSpPr>
        <p:spPr>
          <a:xfrm>
            <a:off x="3642007" y="2763219"/>
            <a:ext cx="326016" cy="136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7F1C68E-1A3E-4319-B3F9-41C188C98B1E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3805015" y="2899439"/>
            <a:ext cx="0" cy="30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1BF86A86-ACA6-42E2-8EA1-0B84A205049D}"/>
              </a:ext>
            </a:extLst>
          </p:cNvPr>
          <p:cNvSpPr txBox="1"/>
          <p:nvPr/>
        </p:nvSpPr>
        <p:spPr>
          <a:xfrm>
            <a:off x="6358074" y="2915624"/>
            <a:ext cx="3059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Uitbreiding koppelvlak en geïntegreerd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75A0F4-FB09-4656-8777-342CAED66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96" y="2895995"/>
            <a:ext cx="3409611" cy="33466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5F020B2-CB7E-481F-8CB5-5A909D77C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190" y="3321371"/>
            <a:ext cx="3092417" cy="993348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CA54914A-540C-4436-A8A3-12ABC54CFC76}"/>
              </a:ext>
            </a:extLst>
          </p:cNvPr>
          <p:cNvSpPr/>
          <p:nvPr/>
        </p:nvSpPr>
        <p:spPr>
          <a:xfrm>
            <a:off x="3642007" y="3206713"/>
            <a:ext cx="326016" cy="136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CAA22310-A4E1-45AE-A885-F47D6D045718}"/>
              </a:ext>
            </a:extLst>
          </p:cNvPr>
          <p:cNvSpPr/>
          <p:nvPr/>
        </p:nvSpPr>
        <p:spPr>
          <a:xfrm>
            <a:off x="3642007" y="4295679"/>
            <a:ext cx="326016" cy="136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54E68E6C-8527-4BA1-8FCF-6D593F601E83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3805015" y="4431899"/>
            <a:ext cx="0" cy="30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>
            <a:extLst>
              <a:ext uri="{FF2B5EF4-FFF2-40B4-BE49-F238E27FC236}">
                <a16:creationId xmlns:a16="http://schemas.microsoft.com/office/drawing/2014/main" id="{23EEE02E-38BD-483E-85F6-368A6A77CCA1}"/>
              </a:ext>
            </a:extLst>
          </p:cNvPr>
          <p:cNvSpPr/>
          <p:nvPr/>
        </p:nvSpPr>
        <p:spPr>
          <a:xfrm>
            <a:off x="3642007" y="4739173"/>
            <a:ext cx="326016" cy="136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5E27E8F-55F1-44F5-BFA9-A091E35C015C}"/>
              </a:ext>
            </a:extLst>
          </p:cNvPr>
          <p:cNvSpPr/>
          <p:nvPr/>
        </p:nvSpPr>
        <p:spPr>
          <a:xfrm>
            <a:off x="3188140" y="5015216"/>
            <a:ext cx="1250843" cy="41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</a:t>
            </a:r>
          </a:p>
        </p:txBody>
      </p:sp>
      <p:sp>
        <p:nvSpPr>
          <p:cNvPr id="1024" name="Cilinder 1023">
            <a:extLst>
              <a:ext uri="{FF2B5EF4-FFF2-40B4-BE49-F238E27FC236}">
                <a16:creationId xmlns:a16="http://schemas.microsoft.com/office/drawing/2014/main" id="{F7CE3EAE-E975-4F02-9270-2AD97EEADEE2}"/>
              </a:ext>
            </a:extLst>
          </p:cNvPr>
          <p:cNvSpPr/>
          <p:nvPr/>
        </p:nvSpPr>
        <p:spPr>
          <a:xfrm>
            <a:off x="3174691" y="5506412"/>
            <a:ext cx="1266986" cy="397057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AgroDataCube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869068E-6C92-410C-93E3-A3CDAD1318BD}"/>
              </a:ext>
            </a:extLst>
          </p:cNvPr>
          <p:cNvSpPr txBox="1"/>
          <p:nvPr/>
        </p:nvSpPr>
        <p:spPr>
          <a:xfrm>
            <a:off x="6358074" y="3666572"/>
            <a:ext cx="3059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Uitbreiding </a:t>
            </a:r>
            <a:r>
              <a:rPr kumimoji="0" lang="nl-NL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DataHub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E7A26AE-4F0D-44E7-BDB8-CE007C7E71FB}"/>
              </a:ext>
            </a:extLst>
          </p:cNvPr>
          <p:cNvSpPr txBox="1"/>
          <p:nvPr/>
        </p:nvSpPr>
        <p:spPr>
          <a:xfrm>
            <a:off x="6358074" y="4441071"/>
            <a:ext cx="3059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Uitbreiding koppelvlak en geïntegreerd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7FA5F55-F01F-49D2-BD60-3AA938C32B3C}"/>
              </a:ext>
            </a:extLst>
          </p:cNvPr>
          <p:cNvSpPr txBox="1"/>
          <p:nvPr/>
        </p:nvSpPr>
        <p:spPr>
          <a:xfrm>
            <a:off x="6358074" y="5156295"/>
            <a:ext cx="3059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geschreven op </a:t>
            </a:r>
            <a:r>
              <a:rPr kumimoji="0" lang="nl-NL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AgroDataCube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D94DA33-3C79-4E8E-A4F1-65EF9D932965}"/>
              </a:ext>
            </a:extLst>
          </p:cNvPr>
          <p:cNvGrpSpPr/>
          <p:nvPr/>
        </p:nvGrpSpPr>
        <p:grpSpPr>
          <a:xfrm>
            <a:off x="1676591" y="1814529"/>
            <a:ext cx="1131101" cy="937600"/>
            <a:chOff x="3732597" y="152069"/>
            <a:chExt cx="4726806" cy="391817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E8060B24-84B6-4B6D-908F-F9F8DDAEE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32597" y="152069"/>
              <a:ext cx="4726806" cy="3918176"/>
            </a:xfrm>
            <a:prstGeom prst="rect">
              <a:avLst/>
            </a:prstGeom>
          </p:spPr>
        </p:pic>
        <p:sp>
          <p:nvSpPr>
            <p:cNvPr id="39" name="Rechthoek: schuine rand 38">
              <a:extLst>
                <a:ext uri="{FF2B5EF4-FFF2-40B4-BE49-F238E27FC236}">
                  <a16:creationId xmlns:a16="http://schemas.microsoft.com/office/drawing/2014/main" id="{36C04F94-9D81-4214-A70B-D9057CCB74E3}"/>
                </a:ext>
              </a:extLst>
            </p:cNvPr>
            <p:cNvSpPr/>
            <p:nvPr/>
          </p:nvSpPr>
          <p:spPr>
            <a:xfrm>
              <a:off x="3764383" y="2810831"/>
              <a:ext cx="1427148" cy="47261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Advies</a:t>
              </a:r>
            </a:p>
          </p:txBody>
        </p:sp>
      </p:grpSp>
      <p:pic>
        <p:nvPicPr>
          <p:cNvPr id="40" name="Picture 8" descr="Screen Clipping">
            <a:extLst>
              <a:ext uri="{FF2B5EF4-FFF2-40B4-BE49-F238E27FC236}">
                <a16:creationId xmlns:a16="http://schemas.microsoft.com/office/drawing/2014/main" id="{731534E6-F921-4087-926D-F12C35C860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16" y="1809623"/>
            <a:ext cx="1243355" cy="917229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BEC79DFF-D549-4028-B9B0-64057AC1DD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-739721" y="1601904"/>
            <a:ext cx="1800225" cy="3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15F8-36AA-420D-BB97-97219EF3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US" dirty="0"/>
              <a:t>Lessen </a:t>
            </a:r>
            <a:r>
              <a:rPr lang="en-US" dirty="0" err="1"/>
              <a:t>voor</a:t>
            </a:r>
            <a:r>
              <a:rPr lang="en-US" dirty="0"/>
              <a:t> data </a:t>
            </a:r>
            <a:r>
              <a:rPr lang="en-US" dirty="0" err="1"/>
              <a:t>leveranciers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ontwikkelaars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6DF5-D90E-41DE-9C3D-B5B5473E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Unieke</a:t>
            </a:r>
            <a:r>
              <a:rPr lang="en-US" dirty="0"/>
              <a:t> </a:t>
            </a:r>
            <a:r>
              <a:rPr lang="en-US" dirty="0" err="1"/>
              <a:t>naamgeving</a:t>
            </a:r>
            <a:r>
              <a:rPr lang="en-US" dirty="0"/>
              <a:t> der </a:t>
            </a:r>
            <a:r>
              <a:rPr lang="en-US" dirty="0" err="1"/>
              <a:t>dingen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Gewassenlijst</a:t>
            </a:r>
            <a:r>
              <a:rPr lang="en-US" dirty="0"/>
              <a:t> van RVO </a:t>
            </a:r>
            <a:r>
              <a:rPr lang="en-US" dirty="0" err="1"/>
              <a:t>verandert</a:t>
            </a:r>
            <a:r>
              <a:rPr lang="en-US" dirty="0"/>
              <a:t> elk </a:t>
            </a:r>
            <a:r>
              <a:rPr lang="en-US" dirty="0" err="1"/>
              <a:t>jaar</a:t>
            </a:r>
            <a:endParaRPr lang="en-US" dirty="0"/>
          </a:p>
          <a:p>
            <a:pPr lvl="1"/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kwart</a:t>
            </a:r>
            <a:r>
              <a:rPr lang="en-US" dirty="0"/>
              <a:t> van de </a:t>
            </a:r>
            <a:r>
              <a:rPr lang="en-US" dirty="0" err="1"/>
              <a:t>percelen</a:t>
            </a:r>
            <a:r>
              <a:rPr lang="en-US" dirty="0"/>
              <a:t> </a:t>
            </a:r>
            <a:r>
              <a:rPr lang="en-US" dirty="0" err="1"/>
              <a:t>verandert</a:t>
            </a:r>
            <a:r>
              <a:rPr lang="en-US" dirty="0"/>
              <a:t> elk </a:t>
            </a:r>
            <a:r>
              <a:rPr lang="en-US" dirty="0" err="1"/>
              <a:t>jaar</a:t>
            </a:r>
            <a:r>
              <a:rPr lang="en-US" dirty="0"/>
              <a:t>: 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unieke</a:t>
            </a:r>
            <a:r>
              <a:rPr lang="en-US" dirty="0"/>
              <a:t> </a:t>
            </a:r>
            <a:r>
              <a:rPr lang="en-US" dirty="0" err="1"/>
              <a:t>ruimtelijke</a:t>
            </a:r>
            <a:r>
              <a:rPr lang="en-US" dirty="0"/>
              <a:t> </a:t>
            </a:r>
            <a:r>
              <a:rPr lang="en-US" dirty="0" err="1"/>
              <a:t>eenheid</a:t>
            </a:r>
            <a:r>
              <a:rPr lang="en-US" dirty="0"/>
              <a:t>?</a:t>
            </a:r>
          </a:p>
          <a:p>
            <a:r>
              <a:rPr lang="en-US" dirty="0" err="1"/>
              <a:t>Standaardisatie</a:t>
            </a:r>
            <a:r>
              <a:rPr lang="en-US" dirty="0"/>
              <a:t> over data </a:t>
            </a:r>
            <a:r>
              <a:rPr lang="en-US" dirty="0" err="1"/>
              <a:t>bronnen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Een</a:t>
            </a:r>
            <a:r>
              <a:rPr lang="en-US" dirty="0"/>
              <a:t> grid over NL </a:t>
            </a:r>
            <a:r>
              <a:rPr lang="en-US" dirty="0" err="1"/>
              <a:t>waarop</a:t>
            </a:r>
            <a:r>
              <a:rPr lang="en-US" dirty="0"/>
              <a:t> we de </a:t>
            </a:r>
            <a:r>
              <a:rPr lang="en-US" dirty="0" err="1"/>
              <a:t>databronnen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gelijk</a:t>
            </a:r>
            <a:r>
              <a:rPr lang="en-US" dirty="0"/>
              <a:t> </a:t>
            </a:r>
            <a:r>
              <a:rPr lang="en-US" dirty="0" err="1"/>
              <a:t>trekken</a:t>
            </a:r>
            <a:r>
              <a:rPr lang="en-US" dirty="0"/>
              <a:t>.</a:t>
            </a:r>
          </a:p>
          <a:p>
            <a:r>
              <a:rPr lang="en-US" dirty="0" err="1"/>
              <a:t>Methodes</a:t>
            </a:r>
            <a:r>
              <a:rPr lang="en-US" dirty="0"/>
              <a:t> om open </a:t>
            </a:r>
            <a:r>
              <a:rPr lang="en-US" dirty="0" err="1"/>
              <a:t>innovatie</a:t>
            </a:r>
            <a:r>
              <a:rPr lang="en-US" dirty="0"/>
              <a:t> te </a:t>
            </a:r>
            <a:r>
              <a:rPr lang="en-US" dirty="0" err="1"/>
              <a:t>stimuleren</a:t>
            </a:r>
            <a:r>
              <a:rPr lang="en-US" dirty="0"/>
              <a:t>?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3E51-CD80-437A-9263-13814680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972B-B864-4F8C-988D-ECF959E06AB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52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BC3A-B57C-4E2A-9772-2E3F5A32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 err="1"/>
              <a:t>Werkopdracht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2D73-F503-45F7-BBCC-7A7C5F41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50" y="1195357"/>
            <a:ext cx="8521188" cy="4089600"/>
          </a:xfrm>
        </p:spPr>
        <p:txBody>
          <a:bodyPr/>
          <a:lstStyle/>
          <a:p>
            <a:r>
              <a:rPr lang="en-US" dirty="0"/>
              <a:t>Buzz-groups van 10 </a:t>
            </a:r>
            <a:r>
              <a:rPr lang="en-US" dirty="0" err="1"/>
              <a:t>minuten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Twee a </a:t>
            </a:r>
            <a:r>
              <a:rPr lang="en-US" dirty="0" err="1"/>
              <a:t>drietallen</a:t>
            </a:r>
            <a:r>
              <a:rPr lang="en-US" dirty="0"/>
              <a:t> om </a:t>
            </a:r>
            <a:r>
              <a:rPr lang="en-US" dirty="0" err="1"/>
              <a:t>gezamenlijk</a:t>
            </a:r>
            <a:r>
              <a:rPr lang="en-US" dirty="0"/>
              <a:t> te </a:t>
            </a:r>
            <a:r>
              <a:rPr lang="en-US" dirty="0" err="1"/>
              <a:t>discussieren</a:t>
            </a:r>
            <a:endParaRPr lang="en-US" dirty="0"/>
          </a:p>
          <a:p>
            <a:pPr lvl="1"/>
            <a:r>
              <a:rPr lang="en-US" dirty="0" err="1"/>
              <a:t>Vragen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Wat is de </a:t>
            </a:r>
            <a:r>
              <a:rPr lang="en-US" dirty="0" err="1"/>
              <a:t>rol</a:t>
            </a:r>
            <a:r>
              <a:rPr lang="en-US" dirty="0"/>
              <a:t> van data-hubs in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? </a:t>
            </a:r>
          </a:p>
          <a:p>
            <a:pPr lvl="2"/>
            <a:r>
              <a:rPr lang="en-US" dirty="0" err="1"/>
              <a:t>Herkennen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lessen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standaardisatie</a:t>
            </a:r>
            <a:r>
              <a:rPr lang="en-US" dirty="0"/>
              <a:t> in het </a:t>
            </a:r>
            <a:r>
              <a:rPr lang="en-US" dirty="0" err="1"/>
              <a:t>gebied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? Hoe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opgepakt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open </a:t>
            </a:r>
            <a:r>
              <a:rPr lang="en-US" dirty="0" err="1"/>
              <a:t>innovatie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gefaciliteerd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? Ook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?</a:t>
            </a:r>
          </a:p>
          <a:p>
            <a:r>
              <a:rPr lang="en-US" dirty="0" err="1"/>
              <a:t>Plenaire</a:t>
            </a:r>
            <a:r>
              <a:rPr lang="en-US" dirty="0"/>
              <a:t> </a:t>
            </a:r>
            <a:r>
              <a:rPr lang="en-US" dirty="0" err="1"/>
              <a:t>terugkoppeling</a:t>
            </a:r>
            <a:r>
              <a:rPr lang="en-US" dirty="0"/>
              <a:t> (10 </a:t>
            </a:r>
            <a:r>
              <a:rPr lang="en-US" dirty="0" err="1"/>
              <a:t>minuten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de twee a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van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groepje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22525-F303-4C33-ABD3-7D02177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972B-B864-4F8C-988D-ECF959E06AB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56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5875" y="314513"/>
            <a:ext cx="4296150" cy="840125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125" y="1685925"/>
            <a:ext cx="4294800" cy="4029075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714378" y="1976400"/>
            <a:ext cx="3933822" cy="4122639"/>
          </a:xfrm>
        </p:spPr>
        <p:txBody>
          <a:bodyPr/>
          <a:lstStyle/>
          <a:p>
            <a:r>
              <a:rPr lang="en-GB" dirty="0">
                <a:hlinkClick r:id="rId3"/>
              </a:rPr>
              <a:t>Sander.janssen@wur.nl</a:t>
            </a:r>
            <a:br>
              <a:rPr lang="en-GB" dirty="0"/>
            </a:br>
            <a:r>
              <a:rPr lang="en-GB" dirty="0"/>
              <a:t>@</a:t>
            </a:r>
            <a:r>
              <a:rPr lang="en-GB" dirty="0" err="1"/>
              <a:t>Wurcgi</a:t>
            </a:r>
            <a:endParaRPr lang="en-GB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2" name="AutoShape 2" descr="Image result for twitter symbol"/>
          <p:cNvSpPr>
            <a:spLocks noChangeAspect="1" noChangeArrowheads="1"/>
          </p:cNvSpPr>
          <p:nvPr/>
        </p:nvSpPr>
        <p:spPr bwMode="auto">
          <a:xfrm>
            <a:off x="155576" y="-548217"/>
            <a:ext cx="15906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426"/>
            <a:ext cx="7953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3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5F11-888B-47CB-A3D8-739A06F8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 err="1"/>
              <a:t>Opzet</a:t>
            </a:r>
            <a:r>
              <a:rPr lang="en-US" dirty="0"/>
              <a:t> workshop </a:t>
            </a:r>
            <a:r>
              <a:rPr lang="en-US" dirty="0" err="1"/>
              <a:t>sessie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18193-E481-404D-9522-09E2959D79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14.00-14.05: </a:t>
            </a:r>
            <a:r>
              <a:rPr lang="en-US" dirty="0" err="1"/>
              <a:t>introductie</a:t>
            </a:r>
            <a:endParaRPr lang="en-US" dirty="0"/>
          </a:p>
          <a:p>
            <a:r>
              <a:rPr lang="en-US" dirty="0"/>
              <a:t>14.05-14.25: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AgroDataCube</a:t>
            </a:r>
            <a:r>
              <a:rPr lang="en-US" dirty="0"/>
              <a:t>: wat is het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Informatieve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en-US" dirty="0"/>
          </a:p>
          <a:p>
            <a:r>
              <a:rPr lang="en-US" dirty="0"/>
              <a:t>14.25-14.45: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opdracht</a:t>
            </a:r>
            <a:endParaRPr lang="en-US" dirty="0"/>
          </a:p>
          <a:p>
            <a:pPr lvl="1"/>
            <a:r>
              <a:rPr lang="en-US" dirty="0"/>
              <a:t>In twee-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tallen</a:t>
            </a:r>
            <a:endParaRPr lang="en-US" dirty="0"/>
          </a:p>
          <a:p>
            <a:pPr lvl="1"/>
            <a:r>
              <a:rPr lang="en-US" dirty="0" err="1"/>
              <a:t>Plenaire</a:t>
            </a:r>
            <a:r>
              <a:rPr lang="en-US" dirty="0"/>
              <a:t> </a:t>
            </a:r>
            <a:r>
              <a:rPr lang="en-US" dirty="0" err="1"/>
              <a:t>terugkoppeling</a:t>
            </a:r>
            <a:endParaRPr 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B3CA-B81F-4079-8C02-F1CCBA948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45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FAF5-A3CF-4DF0-84C4-F62E204C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5E522-5409-446E-90CA-F546A352D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43CD-B95B-420C-8FA3-92E4C2CCA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6390A-4B80-4691-A666-6CF27F520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" y="230188"/>
            <a:ext cx="9144000" cy="51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98" y="0"/>
            <a:ext cx="9188697" cy="68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1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44361"/>
            <a:ext cx="8539162" cy="641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8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5AE40-88A2-4058-A608-D57FFB749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8A09E-CBD8-4D5E-881F-5E88AE503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72" y="781591"/>
            <a:ext cx="6893146" cy="3850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7CCB6-F3BC-4140-97A8-97E825430CF0}"/>
              </a:ext>
            </a:extLst>
          </p:cNvPr>
          <p:cNvSpPr txBox="1"/>
          <p:nvPr/>
        </p:nvSpPr>
        <p:spPr>
          <a:xfrm>
            <a:off x="3399183" y="6211957"/>
            <a:ext cx="4522304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latin typeface="Verdana" pitchFamily="34" charset="0"/>
              </a:rPr>
              <a:t>&gt; 900 </a:t>
            </a:r>
            <a:r>
              <a:rPr lang="en-US" sz="1400" dirty="0" err="1">
                <a:latin typeface="Verdana" pitchFamily="34" charset="0"/>
              </a:rPr>
              <a:t>individuele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gebruikers</a:t>
            </a:r>
            <a:r>
              <a:rPr lang="en-US" sz="1400" dirty="0">
                <a:latin typeface="Verdana" pitchFamily="34" charset="0"/>
              </a:rPr>
              <a:t> in 8 </a:t>
            </a:r>
            <a:r>
              <a:rPr lang="en-US" sz="1400" dirty="0" err="1">
                <a:latin typeface="Verdana" pitchFamily="34" charset="0"/>
              </a:rPr>
              <a:t>maanden</a:t>
            </a:r>
            <a:endParaRPr lang="en-NL" sz="1400" dirty="0" err="1">
              <a:latin typeface="Verdan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EA2F7-51CF-4A73-A9EB-272940A6E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62" y="110547"/>
            <a:ext cx="4084142" cy="408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From a technology perspective, </a:t>
            </a:r>
            <a:r>
              <a:rPr lang="en-US" sz="1800" dirty="0" err="1"/>
              <a:t>AgroDataCube</a:t>
            </a:r>
            <a:r>
              <a:rPr lang="en-US" sz="1800" dirty="0"/>
              <a:t>:</a:t>
            </a:r>
          </a:p>
          <a:p>
            <a:r>
              <a:rPr lang="en-US" sz="1800" dirty="0"/>
              <a:t>brings together many open data sources available in the Netherlands; </a:t>
            </a:r>
          </a:p>
          <a:p>
            <a:r>
              <a:rPr lang="en-US" sz="1800" dirty="0"/>
              <a:t>has consistent time series and geographical units from 2012 to the current year;</a:t>
            </a:r>
          </a:p>
          <a:p>
            <a:r>
              <a:rPr lang="en-US" sz="1800" dirty="0"/>
              <a:t>is available through an open source API;</a:t>
            </a:r>
          </a:p>
          <a:p>
            <a:r>
              <a:rPr lang="en-US" sz="1800" dirty="0"/>
              <a:t>with Postman documentation, meta-data and shared coding examples on GitHub.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0547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CF03-C9C0-4E4E-8A2F-387DBB11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141412"/>
          </a:xfrm>
        </p:spPr>
        <p:txBody>
          <a:bodyPr/>
          <a:lstStyle/>
          <a:p>
            <a:r>
              <a:rPr lang="en-US" sz="3200" b="1" dirty="0"/>
              <a:t>Community perspective</a:t>
            </a:r>
            <a:r>
              <a:rPr lang="en-US" sz="3200" dirty="0"/>
              <a:t>, </a:t>
            </a:r>
            <a:r>
              <a:rPr lang="en-US" sz="3200" dirty="0" err="1"/>
              <a:t>AgroDataCube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F69E3-51FD-41BE-BD07-119A8B896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1670999"/>
            <a:ext cx="8521188" cy="40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activates the community of developers to further improve it as a collective public good;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used in several hackathons and development sprints as common reference point on data;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achieved 900 users in 12 months;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used by private sector, governmental bodies and research projects.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94B5A-C85D-4A53-9580-E1A8E8E3F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22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Lessen op de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825" y="1358999"/>
            <a:ext cx="8521188" cy="4425575"/>
          </a:xfrm>
        </p:spPr>
        <p:txBody>
          <a:bodyPr/>
          <a:lstStyle/>
          <a:p>
            <a:r>
              <a:rPr lang="en-GB" dirty="0" err="1"/>
              <a:t>Gemeenschappelijke</a:t>
            </a:r>
            <a:r>
              <a:rPr lang="en-GB" dirty="0"/>
              <a:t> </a:t>
            </a:r>
            <a:r>
              <a:rPr lang="en-GB" dirty="0" err="1"/>
              <a:t>problemen</a:t>
            </a:r>
            <a:r>
              <a:rPr lang="en-GB" dirty="0"/>
              <a:t> </a:t>
            </a:r>
            <a:r>
              <a:rPr lang="en-GB" dirty="0" err="1"/>
              <a:t>opgelost</a:t>
            </a:r>
            <a:endParaRPr lang="en-GB" dirty="0"/>
          </a:p>
          <a:p>
            <a:pPr lvl="1"/>
            <a:r>
              <a:rPr lang="en-GB" dirty="0" err="1"/>
              <a:t>Kost</a:t>
            </a:r>
            <a:r>
              <a:rPr lang="en-GB" dirty="0"/>
              <a:t> </a:t>
            </a:r>
            <a:r>
              <a:rPr lang="en-GB" dirty="0" err="1"/>
              <a:t>individuele</a:t>
            </a:r>
            <a:r>
              <a:rPr lang="en-GB" dirty="0"/>
              <a:t> </a:t>
            </a:r>
            <a:r>
              <a:rPr lang="en-GB" dirty="0" err="1"/>
              <a:t>partij</a:t>
            </a:r>
            <a:r>
              <a:rPr lang="en-GB" dirty="0"/>
              <a:t>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tijd</a:t>
            </a:r>
            <a:endParaRPr lang="en-GB" dirty="0"/>
          </a:p>
          <a:p>
            <a:pPr lvl="1"/>
            <a:r>
              <a:rPr lang="en-GB" dirty="0" err="1"/>
              <a:t>Verlaagt</a:t>
            </a:r>
            <a:r>
              <a:rPr lang="en-GB" dirty="0"/>
              <a:t> </a:t>
            </a:r>
            <a:r>
              <a:rPr lang="en-GB" dirty="0" err="1"/>
              <a:t>drempel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innovatie</a:t>
            </a:r>
            <a:endParaRPr lang="en-GB" dirty="0"/>
          </a:p>
          <a:p>
            <a:r>
              <a:rPr lang="en-GB" dirty="0" err="1"/>
              <a:t>Uitbreidbaar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Link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insecten</a:t>
            </a:r>
            <a:r>
              <a:rPr lang="en-GB" dirty="0"/>
              <a:t>/</a:t>
            </a:r>
            <a:r>
              <a:rPr lang="en-GB" dirty="0" err="1"/>
              <a:t>biodiversiteits</a:t>
            </a:r>
            <a:r>
              <a:rPr lang="en-GB" dirty="0"/>
              <a:t> data (</a:t>
            </a:r>
            <a:r>
              <a:rPr lang="en-GB" dirty="0" err="1"/>
              <a:t>insecten</a:t>
            </a:r>
            <a:r>
              <a:rPr lang="en-GB" dirty="0"/>
              <a:t>/</a:t>
            </a:r>
            <a:r>
              <a:rPr lang="en-GB" dirty="0" err="1"/>
              <a:t>bijen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Water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doorstroming</a:t>
            </a:r>
            <a:endParaRPr lang="en-GB" dirty="0"/>
          </a:p>
          <a:p>
            <a:r>
              <a:rPr lang="en-GB" dirty="0" err="1"/>
              <a:t>Beginpunt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analyse</a:t>
            </a:r>
          </a:p>
          <a:p>
            <a:pPr lvl="1"/>
            <a:r>
              <a:rPr lang="en-GB" dirty="0" err="1"/>
              <a:t>Bijv</a:t>
            </a:r>
            <a:r>
              <a:rPr lang="en-GB" dirty="0"/>
              <a:t>. </a:t>
            </a:r>
            <a:r>
              <a:rPr lang="en-GB" dirty="0" err="1"/>
              <a:t>Landelijke</a:t>
            </a:r>
            <a:r>
              <a:rPr lang="en-GB" dirty="0"/>
              <a:t> </a:t>
            </a:r>
            <a:r>
              <a:rPr lang="en-GB" dirty="0" err="1"/>
              <a:t>bodemkwaliteits</a:t>
            </a:r>
            <a:r>
              <a:rPr lang="en-GB" dirty="0"/>
              <a:t> index op </a:t>
            </a:r>
            <a:r>
              <a:rPr lang="en-GB" dirty="0" err="1"/>
              <a:t>bodem</a:t>
            </a:r>
            <a:r>
              <a:rPr lang="en-GB" dirty="0"/>
              <a:t> Hack 29/30 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5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30CA-0E80-47B9-A7AF-353505E3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/>
              <a:t>Lessen </a:t>
            </a:r>
            <a:r>
              <a:rPr lang="en-US" dirty="0" err="1"/>
              <a:t>voor</a:t>
            </a:r>
            <a:r>
              <a:rPr lang="en-US" dirty="0"/>
              <a:t> open </a:t>
            </a:r>
            <a:r>
              <a:rPr lang="en-US" dirty="0" err="1"/>
              <a:t>innovatie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BE77C-9B93-4E23-BFB1-E12B03C54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228962"/>
            <a:ext cx="8521188" cy="4873664"/>
          </a:xfrm>
        </p:spPr>
        <p:txBody>
          <a:bodyPr/>
          <a:lstStyle/>
          <a:p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beginpunt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innovatie</a:t>
            </a:r>
            <a:r>
              <a:rPr lang="en-GB" dirty="0"/>
              <a:t> door </a:t>
            </a:r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doelgroepen</a:t>
            </a:r>
            <a:endParaRPr lang="en-GB" dirty="0"/>
          </a:p>
          <a:p>
            <a:pPr lvl="1"/>
            <a:r>
              <a:rPr lang="en-GB" dirty="0"/>
              <a:t>Service </a:t>
            </a:r>
            <a:r>
              <a:rPr lang="en-GB" dirty="0" err="1"/>
              <a:t>bedrijven</a:t>
            </a:r>
            <a:r>
              <a:rPr lang="en-GB" dirty="0"/>
              <a:t>: </a:t>
            </a:r>
            <a:r>
              <a:rPr lang="en-GB" dirty="0" err="1"/>
              <a:t>zelf</a:t>
            </a:r>
            <a:r>
              <a:rPr lang="en-GB" dirty="0"/>
              <a:t> </a:t>
            </a:r>
            <a:r>
              <a:rPr lang="en-GB" dirty="0" err="1"/>
              <a:t>applicaties</a:t>
            </a:r>
            <a:r>
              <a:rPr lang="en-GB" dirty="0"/>
              <a:t> </a:t>
            </a:r>
            <a:r>
              <a:rPr lang="en-GB" dirty="0" err="1"/>
              <a:t>bouwen</a:t>
            </a:r>
            <a:endParaRPr lang="en-GB" dirty="0"/>
          </a:p>
          <a:p>
            <a:pPr lvl="1"/>
            <a:r>
              <a:rPr lang="en-GB" dirty="0" err="1"/>
              <a:t>Adviesbureaus</a:t>
            </a:r>
            <a:r>
              <a:rPr lang="en-GB" dirty="0"/>
              <a:t>: </a:t>
            </a:r>
            <a:r>
              <a:rPr lang="en-GB" dirty="0" err="1"/>
              <a:t>combineren</a:t>
            </a:r>
            <a:r>
              <a:rPr lang="en-GB" dirty="0"/>
              <a:t> met eigen data,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betere</a:t>
            </a:r>
            <a:r>
              <a:rPr lang="en-GB" dirty="0"/>
              <a:t> </a:t>
            </a:r>
            <a:r>
              <a:rPr lang="en-GB" dirty="0" err="1"/>
              <a:t>adviezen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boeren</a:t>
            </a:r>
            <a:endParaRPr lang="en-GB" dirty="0"/>
          </a:p>
          <a:p>
            <a:pPr lvl="1"/>
            <a:r>
              <a:rPr lang="en-GB" dirty="0"/>
              <a:t>Agri-food: </a:t>
            </a:r>
            <a:r>
              <a:rPr lang="en-GB" dirty="0" err="1"/>
              <a:t>combineren</a:t>
            </a:r>
            <a:r>
              <a:rPr lang="en-GB" dirty="0"/>
              <a:t> met eigen data over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percelen</a:t>
            </a:r>
            <a:endParaRPr lang="en-GB" dirty="0"/>
          </a:p>
          <a:p>
            <a:r>
              <a:rPr lang="en-US" dirty="0" err="1"/>
              <a:t>Ontwikkelen</a:t>
            </a:r>
            <a:r>
              <a:rPr lang="en-US" dirty="0"/>
              <a:t> van links in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publiek</a:t>
            </a:r>
            <a:r>
              <a:rPr lang="en-US" dirty="0"/>
              <a:t>-private </a:t>
            </a:r>
            <a:r>
              <a:rPr lang="en-US" dirty="0" err="1"/>
              <a:t>landbouw</a:t>
            </a:r>
            <a:r>
              <a:rPr lang="en-US" dirty="0"/>
              <a:t> data </a:t>
            </a:r>
            <a:r>
              <a:rPr lang="en-US" dirty="0" err="1"/>
              <a:t>infrastructuur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DATA-HUBS</a:t>
            </a:r>
            <a:endParaRPr lang="en-US" dirty="0"/>
          </a:p>
          <a:p>
            <a:pPr lvl="1"/>
            <a:r>
              <a:rPr lang="en-US" dirty="0"/>
              <a:t>Data </a:t>
            </a:r>
            <a:r>
              <a:rPr lang="en-US" dirty="0" err="1"/>
              <a:t>delen</a:t>
            </a:r>
            <a:r>
              <a:rPr lang="en-US" dirty="0"/>
              <a:t> B2B</a:t>
            </a:r>
          </a:p>
          <a:p>
            <a:pPr lvl="1"/>
            <a:r>
              <a:rPr lang="en-US" dirty="0" err="1"/>
              <a:t>Referentiesets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kwaliteits’controle</a:t>
            </a:r>
            <a:r>
              <a:rPr lang="en-US" dirty="0"/>
              <a:t>’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E1D2B-91FC-411B-BF5B-2600AE41D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335364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Wageningen UR</vt:lpstr>
      <vt:lpstr>Agro Data Cube: Big Data faciliteit voor open innovatie</vt:lpstr>
      <vt:lpstr>Opzet workshop sessie</vt:lpstr>
      <vt:lpstr>PowerPoint Presentation</vt:lpstr>
      <vt:lpstr>PowerPoint Presentation</vt:lpstr>
      <vt:lpstr>PowerPoint Presentation</vt:lpstr>
      <vt:lpstr>PowerPoint Presentation</vt:lpstr>
      <vt:lpstr>Community perspective, AgroDataCube</vt:lpstr>
      <vt:lpstr>Lessen op de data</vt:lpstr>
      <vt:lpstr>Lessen voor open innovatie</vt:lpstr>
      <vt:lpstr>PowerPoint Presentation</vt:lpstr>
      <vt:lpstr>Lessen voor data leveranciers en ontwikkelaars</vt:lpstr>
      <vt:lpstr>Werkopdracht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Janssen, Sander</cp:lastModifiedBy>
  <cp:revision>291</cp:revision>
  <dcterms:created xsi:type="dcterms:W3CDTF">2011-09-29T08:30:03Z</dcterms:created>
  <dcterms:modified xsi:type="dcterms:W3CDTF">2018-11-26T09:02:22Z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