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74" r:id="rId3"/>
    <p:sldId id="272" r:id="rId4"/>
    <p:sldId id="269" r:id="rId5"/>
    <p:sldId id="268" r:id="rId6"/>
    <p:sldId id="275" r:id="rId7"/>
    <p:sldId id="273" r:id="rId8"/>
    <p:sldId id="267" r:id="rId9"/>
    <p:sldId id="271" r:id="rId10"/>
    <p:sldId id="279" r:id="rId11"/>
    <p:sldId id="278" r:id="rId12"/>
  </p:sldIdLst>
  <p:sldSz cx="9144000" cy="6858000" type="screen4x3"/>
  <p:notesSz cx="6669088" cy="9872663"/>
  <p:custDataLst>
    <p:tags r:id="rId15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837">
          <p15:clr>
            <a:srgbClr val="A4A3A4"/>
          </p15:clr>
        </p15:guide>
        <p15:guide id="2" orient="horz" pos="992">
          <p15:clr>
            <a:srgbClr val="A4A3A4"/>
          </p15:clr>
        </p15:guide>
        <p15:guide id="3" pos="2880">
          <p15:clr>
            <a:srgbClr val="A4A3A4"/>
          </p15:clr>
        </p15:guide>
        <p15:guide id="4" pos="271">
          <p15:clr>
            <a:srgbClr val="A4A3A4"/>
          </p15:clr>
        </p15:guide>
        <p15:guide id="5" pos="548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uipem" initials="k" lastIdx="3" clrIdx="0"/>
  <p:cmAuthor id="1" name="nooym" initials="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91" autoAdjust="0"/>
    <p:restoredTop sz="94628" autoAdjust="0"/>
  </p:normalViewPr>
  <p:slideViewPr>
    <p:cSldViewPr snapToGrid="0">
      <p:cViewPr>
        <p:scale>
          <a:sx n="91" d="100"/>
          <a:sy n="91" d="100"/>
        </p:scale>
        <p:origin x="-696" y="90"/>
      </p:cViewPr>
      <p:guideLst>
        <p:guide orient="horz" pos="3837"/>
        <p:guide orient="horz" pos="992"/>
        <p:guide pos="2880"/>
        <p:guide pos="271"/>
        <p:guide pos="54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25" d="100"/>
          <a:sy n="125" d="100"/>
        </p:scale>
        <p:origin x="-2208" y="1578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4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3B54B-1DB4-4548-B55C-A419C7CB6B35}" type="datetimeFigureOut">
              <a:rPr lang="nl-NL" smtClean="0"/>
              <a:t>24-3-2017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2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2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6D42F-A6E9-4566-9B51-2DB85E40270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4656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4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FFDD6-80DA-4732-AB62-D182E15B6E20}" type="datetimeFigureOut">
              <a:rPr lang="nl-NL" smtClean="0"/>
              <a:t>24-3-2017</a:t>
            </a:fld>
            <a:endParaRPr lang="nl-N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11175" y="700088"/>
            <a:ext cx="5646738" cy="4235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91158" y="5090191"/>
            <a:ext cx="5086772" cy="406446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2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2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7D123-C831-4A2D-920C-8F39C4D8C04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7159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2230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8953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1620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2763" y="701675"/>
            <a:ext cx="5643562" cy="4233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1770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7175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3.xml"/><Relationship Id="rId7" Type="http://schemas.openxmlformats.org/officeDocument/2006/relationships/image" Target="../media/image12.jp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Provinciehui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57475" y="692150"/>
            <a:ext cx="6056313" cy="492443"/>
          </a:xfrm>
        </p:spPr>
        <p:txBody>
          <a:bodyPr wrap="square">
            <a:spAutoFit/>
          </a:bodyPr>
          <a:lstStyle>
            <a:lvl1pPr algn="l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te maken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57475" y="2116455"/>
            <a:ext cx="6056313" cy="421013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een ondertitel te maken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433482"/>
            <a:ext cx="2281238" cy="342451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83" y="4681537"/>
            <a:ext cx="1711445" cy="130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0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213" y="274638"/>
            <a:ext cx="8283575" cy="492443"/>
          </a:xfrm>
        </p:spPr>
        <p:txBody>
          <a:bodyPr/>
          <a:lstStyle/>
          <a:p>
            <a:r>
              <a:rPr lang="nl-NL" dirty="0"/>
              <a:t>Klik om een titel te maken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430212" y="1574800"/>
            <a:ext cx="3917669" cy="4516438"/>
          </a:xfrm>
        </p:spPr>
        <p:txBody>
          <a:bodyPr>
            <a:normAutofit/>
          </a:bodyPr>
          <a:lstStyle>
            <a:lvl1pPr marL="268288" indent="-268288">
              <a:defRPr sz="2000"/>
            </a:lvl1pPr>
            <a:lvl2pPr marL="538163" indent="-269875">
              <a:defRPr sz="2000"/>
            </a:lvl2pPr>
            <a:lvl3pPr marL="809625" indent="-266700">
              <a:defRPr sz="2000"/>
            </a:lvl3pPr>
            <a:lvl4pPr marL="1076325" indent="-266700">
              <a:defRPr sz="2000"/>
            </a:lvl4pPr>
            <a:lvl5pPr marL="1343025" indent="-266700">
              <a:defRPr sz="2000"/>
            </a:lvl5pPr>
          </a:lstStyle>
          <a:p>
            <a:pPr lvl="0"/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796119" y="1574800"/>
            <a:ext cx="3917669" cy="4516438"/>
          </a:xfrm>
        </p:spPr>
        <p:txBody>
          <a:bodyPr>
            <a:normAutofit/>
          </a:bodyPr>
          <a:lstStyle>
            <a:lvl1pPr marL="268288" indent="-268288">
              <a:defRPr sz="2000"/>
            </a:lvl1pPr>
            <a:lvl2pPr marL="538163" indent="-269875">
              <a:defRPr sz="2000"/>
            </a:lvl2pPr>
            <a:lvl3pPr marL="809625" indent="-266700">
              <a:defRPr sz="2000"/>
            </a:lvl3pPr>
            <a:lvl4pPr marL="1076325" indent="-266700">
              <a:defRPr sz="2000"/>
            </a:lvl4pPr>
            <a:lvl5pPr marL="1343025" indent="-266700">
              <a:defRPr sz="2000"/>
            </a:lvl5pPr>
          </a:lstStyle>
          <a:p>
            <a:pPr lvl="0"/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5E94A9B3-C17D-46D1-8BEA-3291202C4B54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8469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213" y="274638"/>
            <a:ext cx="8283575" cy="492443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te maken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0213" y="1574800"/>
            <a:ext cx="3916800" cy="615553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een tekst</a:t>
            </a:r>
            <a:br>
              <a:rPr lang="nl-NL" dirty="0"/>
            </a:br>
            <a:r>
              <a:rPr lang="nl-NL" dirty="0"/>
              <a:t>toe te voegen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6988" y="1574800"/>
            <a:ext cx="3916800" cy="615553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een tekst</a:t>
            </a:r>
            <a:br>
              <a:rPr lang="nl-NL" dirty="0"/>
            </a:br>
            <a:r>
              <a:rPr lang="nl-NL" dirty="0"/>
              <a:t>toe te voegen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430212" y="2303928"/>
            <a:ext cx="3917669" cy="3787309"/>
          </a:xfrm>
        </p:spPr>
        <p:txBody>
          <a:bodyPr>
            <a:normAutofit/>
          </a:bodyPr>
          <a:lstStyle>
            <a:lvl1pPr marL="268288" indent="-268288">
              <a:defRPr sz="2000"/>
            </a:lvl1pPr>
            <a:lvl2pPr marL="538163" indent="-269875">
              <a:defRPr sz="2000"/>
            </a:lvl2pPr>
            <a:lvl3pPr marL="809625" indent="-266700">
              <a:defRPr sz="2000"/>
            </a:lvl3pPr>
            <a:lvl4pPr marL="1076325" indent="-266700">
              <a:defRPr sz="2000"/>
            </a:lvl4pPr>
            <a:lvl5pPr marL="1343025" indent="-266700">
              <a:defRPr sz="2000"/>
            </a:lvl5pPr>
          </a:lstStyle>
          <a:p>
            <a:pPr lvl="0"/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796119" y="2303928"/>
            <a:ext cx="3917669" cy="3787309"/>
          </a:xfrm>
        </p:spPr>
        <p:txBody>
          <a:bodyPr>
            <a:normAutofit/>
          </a:bodyPr>
          <a:lstStyle>
            <a:lvl1pPr marL="268288" indent="-268288">
              <a:defRPr sz="2000"/>
            </a:lvl1pPr>
            <a:lvl2pPr marL="538163" indent="-269875">
              <a:defRPr sz="2000"/>
            </a:lvl2pPr>
            <a:lvl3pPr marL="809625" indent="-266700">
              <a:defRPr sz="2000"/>
            </a:lvl3pPr>
            <a:lvl4pPr marL="1076325" indent="-266700">
              <a:defRPr sz="2000"/>
            </a:lvl4pPr>
            <a:lvl5pPr marL="1343025" indent="-266700">
              <a:defRPr sz="2000"/>
            </a:lvl5pPr>
          </a:lstStyle>
          <a:p>
            <a:pPr lvl="0"/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5E94A9B3-C17D-46D1-8BEA-3291202C4B54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8598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213" y="274638"/>
            <a:ext cx="8283575" cy="492443"/>
          </a:xfrm>
        </p:spPr>
        <p:txBody>
          <a:bodyPr/>
          <a:lstStyle/>
          <a:p>
            <a:r>
              <a:rPr lang="nl-NL" dirty="0"/>
              <a:t>Klik om een titel te maken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E94A9B3-C17D-46D1-8BEA-3291202C4B54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4268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E94A9B3-C17D-46D1-8BEA-3291202C4B54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6386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et invoegen (systeemdia)">
    <p:bg>
      <p:bgPr>
        <a:blipFill dpi="0" rotWithShape="1">
          <a:blip r:embed="rId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25460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icture Placeholder 4"/>
          <p:cNvSpPr>
            <a:spLocks noGrp="1"/>
          </p:cNvSpPr>
          <p:nvPr>
            <p:ph type="pic" sz="quarter" idx="10" hasCustomPrompt="1"/>
            <p:custDataLst>
              <p:tags r:id="rId3"/>
            </p:custDataLst>
          </p:nvPr>
        </p:nvSpPr>
        <p:spPr>
          <a:xfrm>
            <a:off x="0" y="3433482"/>
            <a:ext cx="9144000" cy="342451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nl-NL" dirty="0"/>
              <a:t>Klik op het pictogram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2657475" y="692150"/>
            <a:ext cx="6056313" cy="492443"/>
          </a:xfrm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te maken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2657475" y="2116455"/>
            <a:ext cx="6056313" cy="385811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een ondertitel te maken</a:t>
            </a:r>
          </a:p>
        </p:txBody>
      </p:sp>
    </p:spTree>
    <p:extLst>
      <p:ext uri="{BB962C8B-B14F-4D97-AF65-F5344CB8AC3E}">
        <p14:creationId xmlns:p14="http://schemas.microsoft.com/office/powerpoint/2010/main" val="320348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tatenvergadering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57475" y="692150"/>
            <a:ext cx="6056313" cy="492443"/>
          </a:xfrm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te maken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57475" y="2116455"/>
            <a:ext cx="6056313" cy="385811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een ondertitel te maken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433482"/>
            <a:ext cx="2281238" cy="342451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83" y="4681537"/>
            <a:ext cx="1711445" cy="130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99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Mensen op straa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57475" y="692150"/>
            <a:ext cx="6056313" cy="492443"/>
          </a:xfrm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te maken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57475" y="2116455"/>
            <a:ext cx="6056313" cy="385811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een ondertitel te maken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433482"/>
            <a:ext cx="2281238" cy="342451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83" y="4681537"/>
            <a:ext cx="1711445" cy="130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4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Polderlandschap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57475" y="692150"/>
            <a:ext cx="6056313" cy="492443"/>
          </a:xfrm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te maken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57475" y="2116455"/>
            <a:ext cx="6056313" cy="385811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een ondertitel te maken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433482"/>
            <a:ext cx="2281238" cy="342451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83" y="4681537"/>
            <a:ext cx="1711445" cy="130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40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tedelijk landschap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57475" y="692150"/>
            <a:ext cx="6056313" cy="492443"/>
          </a:xfrm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te maken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57475" y="2116455"/>
            <a:ext cx="6056313" cy="385811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een ondertitel te maken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433482"/>
            <a:ext cx="2281238" cy="342451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83" y="4681537"/>
            <a:ext cx="1711445" cy="130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64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Industri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57475" y="692150"/>
            <a:ext cx="6056313" cy="492443"/>
          </a:xfrm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te maken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57475" y="2116455"/>
            <a:ext cx="6056313" cy="385811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een ondertitel te maken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433482"/>
            <a:ext cx="2281238" cy="342451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83" y="4681537"/>
            <a:ext cx="1711445" cy="130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54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Verkeer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57475" y="692150"/>
            <a:ext cx="6056313" cy="492443"/>
          </a:xfrm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te maken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57475" y="2116455"/>
            <a:ext cx="6056313" cy="385811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een ondertitel te maken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433482"/>
            <a:ext cx="2281238" cy="342451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83" y="4681537"/>
            <a:ext cx="1711445" cy="130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48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213" y="274638"/>
            <a:ext cx="8283575" cy="492443"/>
          </a:xfrm>
        </p:spPr>
        <p:txBody>
          <a:bodyPr/>
          <a:lstStyle/>
          <a:p>
            <a:r>
              <a:rPr lang="nl-NL" dirty="0"/>
              <a:t>Klik om een titel te maken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E94A9B3-C17D-46D1-8BEA-3291202C4B54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2340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212" y="3181191"/>
            <a:ext cx="8283575" cy="492443"/>
          </a:xfrm>
        </p:spPr>
        <p:txBody>
          <a:bodyPr anchor="t"/>
          <a:lstStyle>
            <a:lvl1pPr algn="l">
              <a:defRPr sz="3200" b="1" cap="none" baseline="0"/>
            </a:lvl1pPr>
          </a:lstStyle>
          <a:p>
            <a:r>
              <a:rPr lang="nl-NL" dirty="0"/>
              <a:t>Klik om een sectiekop te maken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0212" y="2632317"/>
            <a:ext cx="8283575" cy="315792"/>
          </a:xfrm>
        </p:spPr>
        <p:txBody>
          <a:bodyPr wrap="square" anchor="b">
            <a:sp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tekst toe te voegen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472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0213" y="274638"/>
            <a:ext cx="8283575" cy="98488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nl-NL" noProof="0"/>
              <a:t>Klik om een</a:t>
            </a:r>
            <a:br>
              <a:rPr lang="nl-NL" noProof="0"/>
            </a:br>
            <a:r>
              <a:rPr lang="nl-NL" noProof="0"/>
              <a:t>titel te maken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2" y="1574800"/>
            <a:ext cx="8283575" cy="45164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nl-NL" noProof="0" dirty="0"/>
              <a:t>Eerste niveau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212" y="6463926"/>
            <a:ext cx="2895600" cy="16927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nl-NL" noProof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867" y="6296188"/>
            <a:ext cx="1709146" cy="337015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0187" y="6463926"/>
            <a:ext cx="2133600" cy="16927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lang="nl-NL" sz="1100" smtClean="0"/>
            </a:lvl1pPr>
          </a:lstStyle>
          <a:p>
            <a:pPr algn="r"/>
            <a:fld id="{5E94A9B3-C17D-46D1-8BEA-3291202C4B54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466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62" r:id="rId1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14000"/>
        </a:lnSpc>
        <a:spcBef>
          <a:spcPts val="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381000" algn="l" defTabSz="914400" rtl="0" eaLnBrk="1" latinLnBrk="0" hangingPunct="1">
        <a:lnSpc>
          <a:spcPct val="114000"/>
        </a:lnSpc>
        <a:spcBef>
          <a:spcPts val="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1950" algn="l" defTabSz="914400" rtl="0" eaLnBrk="1" latinLnBrk="0" hangingPunct="1">
        <a:lnSpc>
          <a:spcPct val="114000"/>
        </a:lnSpc>
        <a:spcBef>
          <a:spcPts val="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275" indent="-361950" algn="l" defTabSz="914400" rtl="0" eaLnBrk="1" latinLnBrk="0" hangingPunct="1">
        <a:lnSpc>
          <a:spcPct val="114000"/>
        </a:lnSpc>
        <a:spcBef>
          <a:spcPts val="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790700" indent="-352425" algn="l" defTabSz="914400" rtl="0" eaLnBrk="1" latinLnBrk="0" hangingPunct="1">
        <a:lnSpc>
          <a:spcPct val="114000"/>
        </a:lnSpc>
        <a:spcBef>
          <a:spcPts val="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151063" indent="-358775" algn="l" defTabSz="914400" rtl="0" eaLnBrk="1" latinLnBrk="0" hangingPunct="1">
        <a:lnSpc>
          <a:spcPct val="114000"/>
        </a:lnSpc>
        <a:spcBef>
          <a:spcPts val="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m.de.nooij@pzh.nl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zuid-holland.nl/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657475" y="692150"/>
            <a:ext cx="6056313" cy="1969770"/>
          </a:xfrm>
        </p:spPr>
        <p:txBody>
          <a:bodyPr/>
          <a:lstStyle/>
          <a:p>
            <a:r>
              <a:rPr lang="nl-NL" dirty="0"/>
              <a:t>Actief openbaar maken van GS-besluiten en onderliggende stukken</a:t>
            </a:r>
            <a:br>
              <a:rPr lang="nl-NL" dirty="0"/>
            </a:br>
            <a:endParaRPr lang="nl-NL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634897" y="2477700"/>
            <a:ext cx="6056313" cy="385811"/>
          </a:xfrm>
        </p:spPr>
        <p:txBody>
          <a:bodyPr/>
          <a:lstStyle/>
          <a:p>
            <a:r>
              <a:rPr lang="nl-NL" dirty="0"/>
              <a:t>Marianne de Nooij </a:t>
            </a:r>
          </a:p>
        </p:txBody>
      </p:sp>
    </p:spTree>
    <p:extLst>
      <p:ext uri="{BB962C8B-B14F-4D97-AF65-F5344CB8AC3E}">
        <p14:creationId xmlns:p14="http://schemas.microsoft.com/office/powerpoint/2010/main" val="343454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Meer informatie bij: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Marianne de Nooij- p</a:t>
            </a:r>
            <a:r>
              <a:rPr lang="nl-NL" dirty="0" smtClean="0"/>
              <a:t>rojectleider </a:t>
            </a:r>
          </a:p>
          <a:p>
            <a:pPr marL="0" indent="0">
              <a:buNone/>
            </a:pPr>
            <a:r>
              <a:rPr lang="nl-NL" dirty="0" smtClean="0">
                <a:hlinkClick r:id="rId2"/>
              </a:rPr>
              <a:t>m.de.nooij@pzh.nl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Programma Transparante en Open Provincie (TOP)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505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634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0213" y="274638"/>
            <a:ext cx="8283575" cy="984885"/>
          </a:xfrm>
        </p:spPr>
        <p:txBody>
          <a:bodyPr/>
          <a:lstStyle/>
          <a:p>
            <a:r>
              <a:rPr lang="nl-NL" dirty="0"/>
              <a:t>Actief openbaar maken van GS-besluiten en onderliggende stukken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Zuid-Holland publiceert vanaf 1 januari van dit jaar alle* besluiten die Gedeputeerde Staten tijdens haar wekelijkse vergadering </a:t>
            </a:r>
            <a:r>
              <a:rPr lang="nl-NL" dirty="0" smtClean="0"/>
              <a:t>hebben genomen, </a:t>
            </a:r>
            <a:r>
              <a:rPr lang="nl-NL" dirty="0"/>
              <a:t>inclusief de (eventueel) onderliggende </a:t>
            </a:r>
            <a:r>
              <a:rPr lang="nl-NL" dirty="0" smtClean="0"/>
              <a:t>stukken.</a:t>
            </a:r>
            <a:endParaRPr lang="nl-NL" dirty="0"/>
          </a:p>
          <a:p>
            <a:pPr marL="0" indent="0">
              <a:buNone/>
            </a:pPr>
            <a:r>
              <a:rPr lang="nl-NL" i="1" dirty="0"/>
              <a:t>*Let wel: alleen stukken die niet ‘geheim’ zijn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Zuid-Holland is hiermee de eerste provincie in Nederland</a:t>
            </a:r>
          </a:p>
        </p:txBody>
      </p:sp>
    </p:spTree>
    <p:extLst>
      <p:ext uri="{BB962C8B-B14F-4D97-AF65-F5344CB8AC3E}">
        <p14:creationId xmlns:p14="http://schemas.microsoft.com/office/powerpoint/2010/main" val="25528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doet Zuid-Holland dit?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Het College van Gedeputeerde Staten wil:</a:t>
            </a:r>
          </a:p>
          <a:p>
            <a:pPr>
              <a:buFontTx/>
              <a:buChar char="-"/>
            </a:pPr>
            <a:r>
              <a:rPr lang="nl-NL" dirty="0"/>
              <a:t>Betere verantwoording – transparant zijn over besluitvorming</a:t>
            </a:r>
          </a:p>
          <a:p>
            <a:pPr>
              <a:buFontTx/>
              <a:buChar char="-"/>
            </a:pPr>
            <a:r>
              <a:rPr lang="nl-NL" dirty="0"/>
              <a:t>Betere samenwerking – zo vroeg en veel mogelijk informatie delen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Ambitie college: </a:t>
            </a:r>
          </a:p>
          <a:p>
            <a:pPr marL="0" indent="0">
              <a:buNone/>
            </a:pPr>
            <a:r>
              <a:rPr lang="nl-NL" b="1" dirty="0" smtClean="0"/>
              <a:t>Voorop lopen in het transparant maken van de provincie (open overheid, open spending en open data)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177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ziet dit actief openbaar maken eruit?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De besluitenmodule op  </a:t>
            </a:r>
            <a:r>
              <a:rPr lang="nl-NL" dirty="0">
                <a:hlinkClick r:id="rId2"/>
              </a:rPr>
              <a:t>https://www.zuid-holland.nl/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/>
          <p:cNvPicPr/>
          <p:nvPr/>
        </p:nvPicPr>
        <p:blipFill>
          <a:blip r:embed="rId3"/>
          <a:stretch>
            <a:fillRect/>
          </a:stretch>
        </p:blipFill>
        <p:spPr>
          <a:xfrm>
            <a:off x="1499729" y="2463553"/>
            <a:ext cx="5760720" cy="324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3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0213" y="274638"/>
            <a:ext cx="8283575" cy="492443"/>
          </a:xfrm>
        </p:spPr>
        <p:txBody>
          <a:bodyPr/>
          <a:lstStyle/>
          <a:p>
            <a:r>
              <a:rPr lang="nl-NL" dirty="0" smtClean="0"/>
              <a:t>Onze succesfactoren: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Veel tijd investeren in het vergroten van het bewustzijn </a:t>
            </a:r>
            <a:r>
              <a:rPr lang="nl-NL" dirty="0"/>
              <a:t>over (gevolgen van) actief openbaar maken bij </a:t>
            </a:r>
            <a:r>
              <a:rPr lang="nl-NL" dirty="0" smtClean="0"/>
              <a:t>collega’s</a:t>
            </a:r>
          </a:p>
          <a:p>
            <a:pPr lvl="1"/>
            <a:r>
              <a:rPr lang="nl-NL" dirty="0" smtClean="0"/>
              <a:t>Voorlichtingsbijeenkomsten</a:t>
            </a:r>
            <a:endParaRPr lang="nl-NL" dirty="0"/>
          </a:p>
          <a:p>
            <a:pPr lvl="1"/>
            <a:r>
              <a:rPr lang="nl-NL" dirty="0"/>
              <a:t>Intensieve schrijfcursussen</a:t>
            </a:r>
          </a:p>
          <a:p>
            <a:pPr lvl="1"/>
            <a:r>
              <a:rPr lang="nl-NL" dirty="0"/>
              <a:t>Blogs, yammerberichten, </a:t>
            </a:r>
            <a:r>
              <a:rPr lang="nl-NL" dirty="0" smtClean="0"/>
              <a:t>instructies op intranet</a:t>
            </a:r>
          </a:p>
          <a:p>
            <a:pPr marL="361950" lvl="1" indent="0">
              <a:buNone/>
            </a:pPr>
            <a:endParaRPr lang="nl-NL" dirty="0" smtClean="0"/>
          </a:p>
          <a:p>
            <a:r>
              <a:rPr lang="nl-NL" dirty="0" smtClean="0"/>
              <a:t>Integrale projectgroep: juridische kennis (Wob, Wbp), automatiseringskennis, kennis over het besluitvormingsproces, over schrijven voor de openbaarheid, communicatie, zoeken en vinden</a:t>
            </a:r>
            <a:endParaRPr lang="nl-NL" dirty="0"/>
          </a:p>
          <a:p>
            <a:endParaRPr lang="nl-NL" dirty="0"/>
          </a:p>
          <a:p>
            <a:r>
              <a:rPr lang="nl-NL" dirty="0"/>
              <a:t>Politiek draagvlak: bereidheid tot het geven van een </a:t>
            </a:r>
            <a:r>
              <a:rPr lang="nl-NL" b="1" dirty="0"/>
              <a:t>go</a:t>
            </a:r>
            <a:r>
              <a:rPr lang="nl-NL" dirty="0"/>
              <a:t>!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045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0213" y="274638"/>
            <a:ext cx="8283575" cy="492443"/>
          </a:xfrm>
        </p:spPr>
        <p:txBody>
          <a:bodyPr/>
          <a:lstStyle/>
          <a:p>
            <a:r>
              <a:rPr lang="nl-NL" dirty="0" smtClean="0"/>
              <a:t>Ook belangrijk: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4805" y="1564290"/>
            <a:ext cx="8283575" cy="4516438"/>
          </a:xfrm>
        </p:spPr>
        <p:txBody>
          <a:bodyPr/>
          <a:lstStyle/>
          <a:p>
            <a:r>
              <a:rPr lang="nl-NL" dirty="0" smtClean="0"/>
              <a:t>Techniek:  </a:t>
            </a:r>
          </a:p>
          <a:p>
            <a:pPr lvl="1"/>
            <a:r>
              <a:rPr lang="nl-NL" dirty="0" smtClean="0"/>
              <a:t>Mogelijk maken publicatie van besluiten door aanpassingen website</a:t>
            </a:r>
          </a:p>
          <a:p>
            <a:pPr lvl="1"/>
            <a:r>
              <a:rPr lang="nl-NL" dirty="0" smtClean="0"/>
              <a:t>Koppeling wekelijkse GS-nieuwsbrief</a:t>
            </a:r>
          </a:p>
          <a:p>
            <a:pPr lvl="1"/>
            <a:r>
              <a:rPr lang="nl-NL" dirty="0" smtClean="0"/>
              <a:t>Aanpassen ‘besluitenworkflow’ </a:t>
            </a:r>
          </a:p>
          <a:p>
            <a:endParaRPr lang="nl-NL" dirty="0" smtClean="0"/>
          </a:p>
          <a:p>
            <a:r>
              <a:rPr lang="nl-NL" dirty="0" smtClean="0"/>
              <a:t>Budget (beschikbaar budget € 229.000)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30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0213" y="274638"/>
            <a:ext cx="8283575" cy="492443"/>
          </a:xfrm>
        </p:spPr>
        <p:txBody>
          <a:bodyPr/>
          <a:lstStyle/>
          <a:p>
            <a:r>
              <a:rPr lang="nl-NL" dirty="0" smtClean="0"/>
              <a:t>Voorlopige conclusies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Veel draagvlak voor actieve openbaarheid</a:t>
            </a:r>
          </a:p>
          <a:p>
            <a:r>
              <a:rPr lang="nl-NL" dirty="0"/>
              <a:t>Schrijven voor de openbaarheid vraagt om veel training</a:t>
            </a:r>
          </a:p>
          <a:p>
            <a:r>
              <a:rPr lang="nl-NL" dirty="0"/>
              <a:t>Publicatie naam behandelend ambtenaar zorgpunt voor aantal collega’s</a:t>
            </a:r>
          </a:p>
          <a:p>
            <a:endParaRPr lang="nl-NL" dirty="0"/>
          </a:p>
          <a:p>
            <a:r>
              <a:rPr lang="nl-NL" dirty="0"/>
              <a:t>Op technisch vlak is alles tot nu toe </a:t>
            </a:r>
            <a:r>
              <a:rPr lang="nl-NL" dirty="0" smtClean="0"/>
              <a:t>oplosbaar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166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gaat het nu?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Aantal bezoekers 16 januari – 16 maart 2017: 463</a:t>
            </a:r>
          </a:p>
          <a:p>
            <a:r>
              <a:rPr lang="nl-NL" dirty="0" smtClean="0"/>
              <a:t>Nog geen verandering in aantal WOB-verzoeken (dat was ook nog niet de verwachting)</a:t>
            </a:r>
          </a:p>
          <a:p>
            <a:r>
              <a:rPr lang="nl-NL" dirty="0" smtClean="0"/>
              <a:t>Van start gaan is beste manier om bewustzijn onder collega’s te vergroten</a:t>
            </a:r>
          </a:p>
          <a:p>
            <a:endParaRPr lang="nl-NL" dirty="0" smtClean="0"/>
          </a:p>
          <a:p>
            <a:r>
              <a:rPr lang="nl-NL" dirty="0" smtClean="0"/>
              <a:t>En, nog geen uitglijders……….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068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Vervolg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nl-NL" dirty="0"/>
              <a:t>Verbeteren digitaal proces</a:t>
            </a:r>
          </a:p>
          <a:p>
            <a:pPr lvl="0"/>
            <a:r>
              <a:rPr lang="nl-NL" dirty="0"/>
              <a:t>Optimaliseren (verkorten?) publicatieproces </a:t>
            </a:r>
            <a:endParaRPr lang="nl-NL" dirty="0" smtClean="0"/>
          </a:p>
          <a:p>
            <a:pPr lvl="0"/>
            <a:r>
              <a:rPr lang="nl-NL" dirty="0" smtClean="0"/>
              <a:t>Verbeteren terugvinden van besluiten op internet door toevoegen metadata</a:t>
            </a:r>
            <a:endParaRPr lang="nl-NL" dirty="0"/>
          </a:p>
          <a:p>
            <a:pPr lvl="0"/>
            <a:endParaRPr lang="nl-NL" dirty="0"/>
          </a:p>
          <a:p>
            <a:pPr lvl="0"/>
            <a:r>
              <a:rPr lang="nl-NL" dirty="0"/>
              <a:t>Actief openbaar maken van besluiten die in mandaat genomen worden</a:t>
            </a:r>
          </a:p>
          <a:p>
            <a:pPr lvl="1"/>
            <a:r>
              <a:rPr lang="nl-NL" dirty="0"/>
              <a:t>Bestuurlijk mandaat (ca. 380 per jaar)</a:t>
            </a:r>
          </a:p>
          <a:p>
            <a:pPr lvl="1"/>
            <a:r>
              <a:rPr lang="nl-NL" dirty="0"/>
              <a:t>Ambtelijk mandaat (ca. 10.000 per jaar)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025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NzZpI6lQk2Y4PxK744jF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TWkqCG.oE6ufkV2AO1MN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h4.LrRJU.gP7ydNrN7iw"/>
</p:tagLst>
</file>

<file path=ppt/theme/theme1.xml><?xml version="1.0" encoding="utf-8"?>
<a:theme xmlns:a="http://schemas.openxmlformats.org/drawingml/2006/main" name="Provincie Zuid Holland 4x3">
  <a:themeElements>
    <a:clrScheme name="PZH">
      <a:dk1>
        <a:srgbClr val="000066"/>
      </a:dk1>
      <a:lt1>
        <a:sysClr val="window" lastClr="FFFFFF"/>
      </a:lt1>
      <a:dk2>
        <a:srgbClr val="000000"/>
      </a:dk2>
      <a:lt2>
        <a:srgbClr val="FFFFFF"/>
      </a:lt2>
      <a:accent1>
        <a:srgbClr val="000066"/>
      </a:accent1>
      <a:accent2>
        <a:srgbClr val="990000"/>
      </a:accent2>
      <a:accent3>
        <a:srgbClr val="CC9900"/>
      </a:accent3>
      <a:accent4>
        <a:srgbClr val="0000C0"/>
      </a:accent4>
      <a:accent5>
        <a:srgbClr val="F60000"/>
      </a:accent5>
      <a:accent6>
        <a:srgbClr val="FFC319"/>
      </a:accent6>
      <a:hlink>
        <a:srgbClr val="000066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PZH">
      <a:dk1>
        <a:srgbClr val="000066"/>
      </a:dk1>
      <a:lt1>
        <a:sysClr val="window" lastClr="FFFFFF"/>
      </a:lt1>
      <a:dk2>
        <a:srgbClr val="000000"/>
      </a:dk2>
      <a:lt2>
        <a:srgbClr val="FFFFFF"/>
      </a:lt2>
      <a:accent1>
        <a:srgbClr val="000066"/>
      </a:accent1>
      <a:accent2>
        <a:srgbClr val="990000"/>
      </a:accent2>
      <a:accent3>
        <a:srgbClr val="CC9900"/>
      </a:accent3>
      <a:accent4>
        <a:srgbClr val="0000C0"/>
      </a:accent4>
      <a:accent5>
        <a:srgbClr val="F60000"/>
      </a:accent5>
      <a:accent6>
        <a:srgbClr val="FFC319"/>
      </a:accent6>
      <a:hlink>
        <a:srgbClr val="BFBFBF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ZH">
      <a:dk1>
        <a:srgbClr val="000066"/>
      </a:dk1>
      <a:lt1>
        <a:sysClr val="window" lastClr="FFFFFF"/>
      </a:lt1>
      <a:dk2>
        <a:srgbClr val="000000"/>
      </a:dk2>
      <a:lt2>
        <a:srgbClr val="FFFFFF"/>
      </a:lt2>
      <a:accent1>
        <a:srgbClr val="000066"/>
      </a:accent1>
      <a:accent2>
        <a:srgbClr val="990000"/>
      </a:accent2>
      <a:accent3>
        <a:srgbClr val="CC9900"/>
      </a:accent3>
      <a:accent4>
        <a:srgbClr val="0000C0"/>
      </a:accent4>
      <a:accent5>
        <a:srgbClr val="F60000"/>
      </a:accent5>
      <a:accent6>
        <a:srgbClr val="FFC319"/>
      </a:accent6>
      <a:hlink>
        <a:srgbClr val="BFBFBF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1781</TotalTime>
  <Words>377</Words>
  <Application>Microsoft Office PowerPoint</Application>
  <PresentationFormat>Diavoorstelling (4:3)</PresentationFormat>
  <Paragraphs>60</Paragraphs>
  <Slides>11</Slides>
  <Notes>2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3" baseType="lpstr">
      <vt:lpstr>Provincie Zuid Holland 4x3</vt:lpstr>
      <vt:lpstr>think-cell Slide</vt:lpstr>
      <vt:lpstr>Actief openbaar maken van GS-besluiten en onderliggende stukken </vt:lpstr>
      <vt:lpstr>Actief openbaar maken van GS-besluiten en onderliggende stukken</vt:lpstr>
      <vt:lpstr>Waarom doet Zuid-Holland dit?</vt:lpstr>
      <vt:lpstr>Hoe ziet dit actief openbaar maken eruit?</vt:lpstr>
      <vt:lpstr>Onze succesfactoren:</vt:lpstr>
      <vt:lpstr>Ook belangrijk:</vt:lpstr>
      <vt:lpstr>Voorlopige conclusies</vt:lpstr>
      <vt:lpstr>Hoe gaat het nu?</vt:lpstr>
      <vt:lpstr>Vervolg</vt:lpstr>
      <vt:lpstr>Meer informatie bij:</vt:lpstr>
      <vt:lpstr>PowerPoint-presentatie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Veronica Stroomer</dc:creator>
  <cp:lastModifiedBy>nooym</cp:lastModifiedBy>
  <cp:revision>76</cp:revision>
  <cp:lastPrinted>2017-03-17T09:35:06Z</cp:lastPrinted>
  <dcterms:created xsi:type="dcterms:W3CDTF">2012-10-29T11:59:42Z</dcterms:created>
  <dcterms:modified xsi:type="dcterms:W3CDTF">2017-03-24T10:56:20Z</dcterms:modified>
</cp:coreProperties>
</file>