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70" r:id="rId3"/>
    <p:sldId id="271" r:id="rId4"/>
    <p:sldId id="264" r:id="rId5"/>
    <p:sldId id="257" r:id="rId6"/>
    <p:sldId id="274" r:id="rId7"/>
    <p:sldId id="273" r:id="rId8"/>
    <p:sldId id="265" r:id="rId9"/>
    <p:sldId id="26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em Koeman" initials="WK" lastIdx="2" clrIdx="0">
    <p:extLst>
      <p:ext uri="{19B8F6BF-5375-455C-9EA6-DF929625EA0E}">
        <p15:presenceInfo xmlns:p15="http://schemas.microsoft.com/office/powerpoint/2012/main" userId="S-1-5-21-2866009245-4041228970-3591837399-22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1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82" y="10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2T09:55:34.279" idx="2">
    <p:pos x="10" y="10"/>
    <p:text>iets ingekort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DBBA3-06C8-48AC-BC19-BD5EDB949B08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0DF12-1A58-4AC5-986C-5E87CE0F89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79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63563" y="425450"/>
            <a:ext cx="7864476" cy="4424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5F685-09FC-DB40-985C-A57CF2AF61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20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294F2-30B3-4537-931A-880682A071C1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7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57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294F2-30B3-4537-931A-880682A071C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1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294F2-30B3-4537-931A-880682A071C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50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4832-9CC1-4C4E-BC93-D0848CBDBAE6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06A6-B41D-47B2-B531-D8157D645F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29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4832-9CC1-4C4E-BC93-D0848CBDBAE6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06A6-B41D-47B2-B531-D8157D645F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02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4832-9CC1-4C4E-BC93-D0848CBDBAE6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06A6-B41D-47B2-B531-D8157D645F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84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4832-9CC1-4C4E-BC93-D0848CBDBAE6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06A6-B41D-47B2-B531-D8157D645F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69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4832-9CC1-4C4E-BC93-D0848CBDBAE6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06A6-B41D-47B2-B531-D8157D645F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72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4832-9CC1-4C4E-BC93-D0848CBDBAE6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06A6-B41D-47B2-B531-D8157D645F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67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4832-9CC1-4C4E-BC93-D0848CBDBAE6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06A6-B41D-47B2-B531-D8157D645F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43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4832-9CC1-4C4E-BC93-D0848CBDBAE6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06A6-B41D-47B2-B531-D8157D645F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47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4832-9CC1-4C4E-BC93-D0848CBDBAE6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06A6-B41D-47B2-B531-D8157D645F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81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4832-9CC1-4C4E-BC93-D0848CBDBAE6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06A6-B41D-47B2-B531-D8157D645F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3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4832-9CC1-4C4E-BC93-D0848CBDBAE6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06A6-B41D-47B2-B531-D8157D645F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201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C4832-9CC1-4C4E-BC93-D0848CBDBAE6}" type="datetimeFigureOut">
              <a:rPr lang="nl-NL" smtClean="0"/>
              <a:t>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C06A6-B41D-47B2-B531-D8157D645FD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25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7E403-8BA5-7E48-8D9F-841937C7B58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37541" y="532321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558301" y="198409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3" y="6175997"/>
            <a:ext cx="3094833" cy="175659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126268" y="3433818"/>
            <a:ext cx="11227532" cy="1184772"/>
          </a:xfrm>
          <a:prstGeom prst="rect">
            <a:avLst/>
          </a:prstGeom>
          <a:solidFill>
            <a:srgbClr val="22B8D4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9" y="1000926"/>
            <a:ext cx="7129892" cy="572054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2" y="180116"/>
            <a:ext cx="1169289" cy="116928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10803" y="5800248"/>
            <a:ext cx="24852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i="1" dirty="0" smtClean="0">
                <a:latin typeface="Apercu" panose="02000506040000020004" pitchFamily="50" charset="0"/>
              </a:rPr>
              <a:t>4 november 2020</a:t>
            </a:r>
          </a:p>
          <a:p>
            <a:r>
              <a:rPr lang="nl-NL" sz="1400" i="1" dirty="0" smtClean="0">
                <a:latin typeface="Apercu" panose="02000506040000020004" pitchFamily="50" charset="0"/>
              </a:rPr>
              <a:t>Willem Koeman </a:t>
            </a:r>
          </a:p>
          <a:p>
            <a:r>
              <a:rPr lang="nl-NL" sz="1400" i="1" dirty="0" smtClean="0">
                <a:latin typeface="Apercu" panose="02000506040000020004" pitchFamily="50" charset="0"/>
              </a:rPr>
              <a:t>Amsterdam </a:t>
            </a:r>
            <a:r>
              <a:rPr lang="nl-NL" sz="1400" i="1" dirty="0" err="1" smtClean="0">
                <a:latin typeface="Apercu" panose="02000506040000020004" pitchFamily="50" charset="0"/>
              </a:rPr>
              <a:t>Economic</a:t>
            </a:r>
            <a:r>
              <a:rPr lang="nl-NL" sz="1400" i="1" dirty="0" smtClean="0">
                <a:latin typeface="Apercu" panose="02000506040000020004" pitchFamily="50" charset="0"/>
              </a:rPr>
              <a:t> Board</a:t>
            </a:r>
            <a:endParaRPr lang="nl-NL" sz="1400" i="1" dirty="0">
              <a:latin typeface="Apercu" panose="02000506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8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8" y="-786938"/>
            <a:ext cx="12236335" cy="8157556"/>
          </a:xfrm>
        </p:spPr>
      </p:pic>
    </p:spTree>
    <p:extLst>
      <p:ext uri="{BB962C8B-B14F-4D97-AF65-F5344CB8AC3E}">
        <p14:creationId xmlns:p14="http://schemas.microsoft.com/office/powerpoint/2010/main" val="15910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44" y="1448142"/>
            <a:ext cx="10858156" cy="490278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526A6843-BB24-DB41-93ED-1512C0FE73FD}"/>
              </a:ext>
            </a:extLst>
          </p:cNvPr>
          <p:cNvSpPr txBox="1"/>
          <p:nvPr/>
        </p:nvSpPr>
        <p:spPr>
          <a:xfrm>
            <a:off x="632251" y="400254"/>
            <a:ext cx="6383691" cy="76944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cu" panose="02000506040000020004" pitchFamily="2" charset="77"/>
                <a:ea typeface="+mn-ea"/>
                <a:cs typeface="+mn-cs"/>
              </a:rPr>
              <a:t>DATADEEL</a:t>
            </a:r>
            <a:r>
              <a:rPr kumimoji="0" lang="nl-NL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cu" panose="02000506040000020004" pitchFamily="2" charset="77"/>
                <a:ea typeface="+mn-ea"/>
                <a:cs typeface="+mn-cs"/>
              </a:rPr>
              <a:t> ARCHETYPES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cu" panose="02000506040000020004" pitchFamily="2" charset="77"/>
              <a:ea typeface="+mn-ea"/>
              <a:cs typeface="+mn-cs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="" xmlns:a16="http://schemas.microsoft.com/office/drawing/2014/main" id="{38DBBEB5-D4E4-104D-AB23-3F1ADBF3606A}"/>
              </a:ext>
            </a:extLst>
          </p:cNvPr>
          <p:cNvCxnSpPr>
            <a:cxnSpLocks/>
          </p:cNvCxnSpPr>
          <p:nvPr/>
        </p:nvCxnSpPr>
        <p:spPr>
          <a:xfrm>
            <a:off x="3397134" y="1167278"/>
            <a:ext cx="7940941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84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526A6843-BB24-DB41-93ED-1512C0FE73FD}"/>
              </a:ext>
            </a:extLst>
          </p:cNvPr>
          <p:cNvSpPr txBox="1"/>
          <p:nvPr/>
        </p:nvSpPr>
        <p:spPr>
          <a:xfrm>
            <a:off x="743088" y="441800"/>
            <a:ext cx="2764883" cy="76944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cu" panose="02000506040000020004" pitchFamily="2" charset="77"/>
                <a:ea typeface="+mn-ea"/>
                <a:cs typeface="+mn-cs"/>
              </a:rPr>
              <a:t>AMBITIE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8DBBEB5-D4E4-104D-AB23-3F1ADBF3606A}"/>
              </a:ext>
            </a:extLst>
          </p:cNvPr>
          <p:cNvCxnSpPr>
            <a:cxnSpLocks/>
          </p:cNvCxnSpPr>
          <p:nvPr/>
        </p:nvCxnSpPr>
        <p:spPr>
          <a:xfrm>
            <a:off x="3507971" y="1211241"/>
            <a:ext cx="7940941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="" xmlns:a16="http://schemas.microsoft.com/office/drawing/2014/main" id="{1B6BA032-B9E3-5540-9189-9708659CC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200" y="5552609"/>
            <a:ext cx="793712" cy="79371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="" xmlns:a16="http://schemas.microsoft.com/office/drawing/2014/main" id="{E57A96E2-AB93-E24A-B8E6-D78AC8F7A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79" y="5273741"/>
            <a:ext cx="2171421" cy="1742204"/>
          </a:xfrm>
          <a:prstGeom prst="rect">
            <a:avLst/>
          </a:prstGeom>
        </p:spPr>
      </p:pic>
      <p:sp>
        <p:nvSpPr>
          <p:cNvPr id="18" name="Tijdelijke aanduiding voor inhoud 2">
            <a:extLst>
              <a:ext uri="{FF2B5EF4-FFF2-40B4-BE49-F238E27FC236}">
                <a16:creationId xmlns="" xmlns:a16="http://schemas.microsoft.com/office/drawing/2014/main" id="{7E6360B3-CB65-1B46-8FB7-37725D5E9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088" y="1610877"/>
            <a:ext cx="7050437" cy="3853405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1400"/>
              </a:spcBef>
            </a:pPr>
            <a:r>
              <a:rPr lang="nl-NL" sz="1800" dirty="0" smtClean="0">
                <a:latin typeface="Apercu" panose="02000506040000020004" pitchFamily="2" charset="77"/>
              </a:rPr>
              <a:t>Bieden </a:t>
            </a:r>
            <a:r>
              <a:rPr lang="nl-NL" sz="1800" dirty="0">
                <a:latin typeface="Apercu" panose="02000506040000020004" pitchFamily="2" charset="77"/>
              </a:rPr>
              <a:t>van een </a:t>
            </a:r>
            <a:r>
              <a:rPr lang="nl-NL" sz="1800" b="1" dirty="0">
                <a:latin typeface="Apercu" panose="02000506040000020004" pitchFamily="2" charset="77"/>
              </a:rPr>
              <a:t>neutrale infrastructuur </a:t>
            </a:r>
            <a:r>
              <a:rPr lang="nl-NL" sz="1800" dirty="0">
                <a:latin typeface="Apercu" panose="02000506040000020004" pitchFamily="2" charset="77"/>
              </a:rPr>
              <a:t>die </a:t>
            </a:r>
            <a:r>
              <a:rPr lang="nl-NL" sz="1800" dirty="0" smtClean="0">
                <a:latin typeface="Apercu" panose="02000506040000020004" pitchFamily="2" charset="77"/>
              </a:rPr>
              <a:t>betrouwbare archetypes voor het delen van data aanbiedt en uitvoert. </a:t>
            </a:r>
          </a:p>
          <a:p>
            <a:pPr>
              <a:lnSpc>
                <a:spcPct val="140000"/>
              </a:lnSpc>
              <a:spcBef>
                <a:spcPts val="1400"/>
              </a:spcBef>
            </a:pPr>
            <a:r>
              <a:rPr lang="nl-NL" sz="1800" dirty="0" smtClean="0">
                <a:latin typeface="Apercu" panose="02000506040000020004" pitchFamily="2" charset="77"/>
              </a:rPr>
              <a:t>Die </a:t>
            </a:r>
            <a:r>
              <a:rPr lang="nl-NL" sz="1800" dirty="0" err="1" smtClean="0">
                <a:latin typeface="Apercu" panose="02000506040000020004" pitchFamily="2" charset="77"/>
              </a:rPr>
              <a:t>technology</a:t>
            </a:r>
            <a:r>
              <a:rPr lang="nl-NL" sz="1800" dirty="0" smtClean="0">
                <a:latin typeface="Apercu" panose="02000506040000020004" pitchFamily="2" charset="77"/>
              </a:rPr>
              <a:t> providers kunnen integreren in </a:t>
            </a:r>
            <a:r>
              <a:rPr lang="nl-NL" sz="1800" b="1" dirty="0" smtClean="0">
                <a:latin typeface="Apercu" panose="02000506040000020004" pitchFamily="2" charset="77"/>
              </a:rPr>
              <a:t>hun producten en diensten.</a:t>
            </a:r>
            <a:endParaRPr lang="nl-NL" sz="1800" b="1" dirty="0">
              <a:latin typeface="Apercu" panose="02000506040000020004" pitchFamily="2" charset="77"/>
            </a:endParaRPr>
          </a:p>
          <a:p>
            <a:pPr>
              <a:lnSpc>
                <a:spcPct val="140000"/>
              </a:lnSpc>
              <a:spcBef>
                <a:spcPts val="1400"/>
              </a:spcBef>
            </a:pPr>
            <a:r>
              <a:rPr lang="nl-NL" sz="1800" dirty="0" smtClean="0">
                <a:latin typeface="Apercu" panose="02000506040000020004" pitchFamily="2" charset="77"/>
              </a:rPr>
              <a:t>Die </a:t>
            </a:r>
            <a:r>
              <a:rPr lang="nl-NL" sz="1800" dirty="0">
                <a:latin typeface="Apercu" panose="02000506040000020004" pitchFamily="2" charset="77"/>
              </a:rPr>
              <a:t>geen eigendom is van een paar partijen, maar als </a:t>
            </a:r>
            <a:r>
              <a:rPr lang="nl-NL" sz="1800" b="1" dirty="0">
                <a:latin typeface="Apercu" panose="02000506040000020004" pitchFamily="2" charset="77"/>
              </a:rPr>
              <a:t>publieke voorziening</a:t>
            </a:r>
            <a:r>
              <a:rPr lang="nl-NL" sz="1800" dirty="0">
                <a:latin typeface="Apercu" panose="02000506040000020004" pitchFamily="2" charset="77"/>
              </a:rPr>
              <a:t> voor allen en van allen opereert.</a:t>
            </a:r>
          </a:p>
          <a:p>
            <a:pPr>
              <a:lnSpc>
                <a:spcPct val="140000"/>
              </a:lnSpc>
              <a:spcBef>
                <a:spcPts val="1400"/>
              </a:spcBef>
            </a:pPr>
            <a:r>
              <a:rPr lang="nl-NL" sz="1800" dirty="0" smtClean="0">
                <a:latin typeface="Apercu" panose="02000506040000020004" pitchFamily="2" charset="77"/>
              </a:rPr>
              <a:t>Om </a:t>
            </a:r>
            <a:r>
              <a:rPr lang="nl-NL" sz="1800" dirty="0">
                <a:latin typeface="Apercu" panose="02000506040000020004" pitchFamily="2" charset="77"/>
              </a:rPr>
              <a:t>zo de totstandkoming </a:t>
            </a:r>
            <a:r>
              <a:rPr lang="nl-NL" sz="1800" dirty="0" smtClean="0">
                <a:latin typeface="Apercu" panose="02000506040000020004" pitchFamily="2" charset="77"/>
              </a:rPr>
              <a:t>van betrouwbare </a:t>
            </a:r>
            <a:r>
              <a:rPr lang="nl-NL" sz="1800" b="1" dirty="0" err="1" smtClean="0">
                <a:latin typeface="Apercu" panose="02000506040000020004" pitchFamily="2" charset="77"/>
              </a:rPr>
              <a:t>datacommons</a:t>
            </a:r>
            <a:r>
              <a:rPr lang="nl-NL" sz="1800" b="1" dirty="0" smtClean="0">
                <a:latin typeface="Apercu" panose="02000506040000020004" pitchFamily="2" charset="77"/>
              </a:rPr>
              <a:t> </a:t>
            </a:r>
            <a:r>
              <a:rPr lang="nl-NL" sz="1800" b="1" dirty="0">
                <a:latin typeface="Apercu" panose="02000506040000020004" pitchFamily="2" charset="77"/>
              </a:rPr>
              <a:t>en datamarkten </a:t>
            </a:r>
            <a:r>
              <a:rPr lang="nl-NL" sz="1800" dirty="0">
                <a:latin typeface="Apercu" panose="02000506040000020004" pitchFamily="2" charset="77"/>
              </a:rPr>
              <a:t>te versnellen. </a:t>
            </a:r>
          </a:p>
          <a:p>
            <a:pPr>
              <a:lnSpc>
                <a:spcPct val="140000"/>
              </a:lnSpc>
              <a:spcBef>
                <a:spcPts val="1400"/>
              </a:spcBef>
            </a:pPr>
            <a:endParaRPr lang="nl-NL" sz="1800" b="1" dirty="0">
              <a:latin typeface="Apercu" panose="02000506040000020004" pitchFamily="2" charset="77"/>
            </a:endParaRPr>
          </a:p>
        </p:txBody>
      </p:sp>
      <p:pic>
        <p:nvPicPr>
          <p:cNvPr id="20" name="Afbeelding 19" descr="Afbeelding met hond, kijken, spiegel, staand&#10;&#10;Automatisch gegenereerde beschrijving">
            <a:extLst>
              <a:ext uri="{FF2B5EF4-FFF2-40B4-BE49-F238E27FC236}">
                <a16:creationId xmlns="" xmlns:a16="http://schemas.microsoft.com/office/drawing/2014/main" id="{C6DE0D72-EC39-FE4E-9535-55349C3AD9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099" y="1932783"/>
            <a:ext cx="3020813" cy="3016541"/>
          </a:xfrm>
          <a:prstGeom prst="ellips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00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 37">
            <a:extLst>
              <a:ext uri="{FF2B5EF4-FFF2-40B4-BE49-F238E27FC236}">
                <a16:creationId xmlns="" xmlns:a16="http://schemas.microsoft.com/office/drawing/2014/main" id="{4C6A984A-B437-0A4B-A181-C3E6FBF3FCAE}"/>
              </a:ext>
            </a:extLst>
          </p:cNvPr>
          <p:cNvSpPr/>
          <p:nvPr/>
        </p:nvSpPr>
        <p:spPr>
          <a:xfrm>
            <a:off x="736782" y="3923724"/>
            <a:ext cx="9222904" cy="2586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71D77E7F-9548-EA44-9A6D-6225F8E4D823}"/>
              </a:ext>
            </a:extLst>
          </p:cNvPr>
          <p:cNvSpPr/>
          <p:nvPr/>
        </p:nvSpPr>
        <p:spPr>
          <a:xfrm>
            <a:off x="743088" y="1272120"/>
            <a:ext cx="9222904" cy="258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1" name="Rechte verbindingslijn met pijl 50"/>
          <p:cNvCxnSpPr>
            <a:cxnSpLocks/>
          </p:cNvCxnSpPr>
          <p:nvPr/>
        </p:nvCxnSpPr>
        <p:spPr>
          <a:xfrm>
            <a:off x="5719536" y="4922855"/>
            <a:ext cx="9105" cy="315508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eperen 9"/>
          <p:cNvGrpSpPr/>
          <p:nvPr/>
        </p:nvGrpSpPr>
        <p:grpSpPr>
          <a:xfrm>
            <a:off x="2782001" y="2039046"/>
            <a:ext cx="1211821" cy="2046860"/>
            <a:chOff x="337911" y="857993"/>
            <a:chExt cx="1211821" cy="2046860"/>
          </a:xfrm>
        </p:grpSpPr>
        <p:sp>
          <p:nvSpPr>
            <p:cNvPr id="4" name="Rechthoek 3"/>
            <p:cNvSpPr/>
            <p:nvPr/>
          </p:nvSpPr>
          <p:spPr>
            <a:xfrm>
              <a:off x="337911" y="1774717"/>
              <a:ext cx="1211821" cy="80391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DELL/NOKIA</a:t>
              </a:r>
              <a:endParaRPr lang="en-AU" sz="1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" name="Rechte verbindingslijn met pijl 5"/>
            <p:cNvCxnSpPr>
              <a:stCxn id="4" idx="2"/>
            </p:cNvCxnSpPr>
            <p:nvPr/>
          </p:nvCxnSpPr>
          <p:spPr>
            <a:xfrm>
              <a:off x="943822" y="2578628"/>
              <a:ext cx="0" cy="32622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met pijl 8"/>
            <p:cNvCxnSpPr>
              <a:stCxn id="4" idx="0"/>
            </p:cNvCxnSpPr>
            <p:nvPr/>
          </p:nvCxnSpPr>
          <p:spPr>
            <a:xfrm flipH="1" flipV="1">
              <a:off x="943821" y="857993"/>
              <a:ext cx="1" cy="91672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eperen 10"/>
          <p:cNvGrpSpPr/>
          <p:nvPr/>
        </p:nvGrpSpPr>
        <p:grpSpPr>
          <a:xfrm>
            <a:off x="4202887" y="2024158"/>
            <a:ext cx="1211821" cy="2062206"/>
            <a:chOff x="337911" y="3763235"/>
            <a:chExt cx="1211821" cy="2062206"/>
          </a:xfrm>
        </p:grpSpPr>
        <p:sp>
          <p:nvSpPr>
            <p:cNvPr id="12" name="Rechthoek 11"/>
            <p:cNvSpPr/>
            <p:nvPr/>
          </p:nvSpPr>
          <p:spPr>
            <a:xfrm>
              <a:off x="337911" y="4695305"/>
              <a:ext cx="1211821" cy="8039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SURF</a:t>
              </a:r>
            </a:p>
          </p:txBody>
        </p:sp>
        <p:cxnSp>
          <p:nvCxnSpPr>
            <p:cNvPr id="13" name="Rechte verbindingslijn met pijl 12"/>
            <p:cNvCxnSpPr>
              <a:stCxn id="12" idx="2"/>
            </p:cNvCxnSpPr>
            <p:nvPr/>
          </p:nvCxnSpPr>
          <p:spPr>
            <a:xfrm>
              <a:off x="943822" y="5499216"/>
              <a:ext cx="0" cy="32622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met pijl 14"/>
            <p:cNvCxnSpPr>
              <a:stCxn id="12" idx="0"/>
            </p:cNvCxnSpPr>
            <p:nvPr/>
          </p:nvCxnSpPr>
          <p:spPr>
            <a:xfrm flipV="1">
              <a:off x="943822" y="3763235"/>
              <a:ext cx="0" cy="93207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eperen 15"/>
          <p:cNvGrpSpPr/>
          <p:nvPr/>
        </p:nvGrpSpPr>
        <p:grpSpPr>
          <a:xfrm>
            <a:off x="5728641" y="2041322"/>
            <a:ext cx="1211821" cy="2062206"/>
            <a:chOff x="337911" y="3750623"/>
            <a:chExt cx="1211821" cy="2062206"/>
          </a:xfrm>
        </p:grpSpPr>
        <p:sp>
          <p:nvSpPr>
            <p:cNvPr id="17" name="Rechthoek 16"/>
            <p:cNvSpPr/>
            <p:nvPr/>
          </p:nvSpPr>
          <p:spPr>
            <a:xfrm>
              <a:off x="337911" y="4682693"/>
              <a:ext cx="1211821" cy="803911"/>
            </a:xfrm>
            <a:prstGeom prst="rect">
              <a:avLst/>
            </a:prstGeom>
            <a:solidFill>
              <a:srgbClr val="DCE6F2"/>
            </a:solidFill>
            <a:ln w="1905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8" name="Rechte verbindingslijn met pijl 17"/>
            <p:cNvCxnSpPr>
              <a:stCxn id="17" idx="2"/>
            </p:cNvCxnSpPr>
            <p:nvPr/>
          </p:nvCxnSpPr>
          <p:spPr>
            <a:xfrm>
              <a:off x="943822" y="5486604"/>
              <a:ext cx="0" cy="326225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19"/>
            <p:cNvCxnSpPr>
              <a:stCxn id="17" idx="0"/>
            </p:cNvCxnSpPr>
            <p:nvPr/>
          </p:nvCxnSpPr>
          <p:spPr>
            <a:xfrm flipV="1">
              <a:off x="943822" y="3750623"/>
              <a:ext cx="0" cy="93207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eperen 20"/>
          <p:cNvGrpSpPr/>
          <p:nvPr/>
        </p:nvGrpSpPr>
        <p:grpSpPr>
          <a:xfrm>
            <a:off x="7215338" y="2045435"/>
            <a:ext cx="1211821" cy="2062206"/>
            <a:chOff x="337911" y="3763235"/>
            <a:chExt cx="1211821" cy="2062206"/>
          </a:xfrm>
        </p:grpSpPr>
        <p:sp>
          <p:nvSpPr>
            <p:cNvPr id="22" name="Rechthoek 21"/>
            <p:cNvSpPr/>
            <p:nvPr/>
          </p:nvSpPr>
          <p:spPr>
            <a:xfrm>
              <a:off x="337911" y="4695305"/>
              <a:ext cx="1211821" cy="803911"/>
            </a:xfrm>
            <a:prstGeom prst="rect">
              <a:avLst/>
            </a:prstGeom>
            <a:solidFill>
              <a:srgbClr val="DCE6F2"/>
            </a:solidFill>
            <a:ln w="19050" cmpd="sng">
              <a:solidFill>
                <a:srgbClr val="00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Technology provider Y</a:t>
              </a:r>
            </a:p>
          </p:txBody>
        </p:sp>
        <p:cxnSp>
          <p:nvCxnSpPr>
            <p:cNvPr id="23" name="Rechte verbindingslijn met pijl 22"/>
            <p:cNvCxnSpPr>
              <a:stCxn id="22" idx="2"/>
            </p:cNvCxnSpPr>
            <p:nvPr/>
          </p:nvCxnSpPr>
          <p:spPr>
            <a:xfrm>
              <a:off x="943822" y="5499216"/>
              <a:ext cx="0" cy="326225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met pijl 24"/>
            <p:cNvCxnSpPr>
              <a:stCxn id="22" idx="0"/>
            </p:cNvCxnSpPr>
            <p:nvPr/>
          </p:nvCxnSpPr>
          <p:spPr>
            <a:xfrm flipV="1">
              <a:off x="943822" y="3763235"/>
              <a:ext cx="0" cy="932070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hthoek 25"/>
          <p:cNvSpPr/>
          <p:nvPr/>
        </p:nvSpPr>
        <p:spPr>
          <a:xfrm>
            <a:off x="2782001" y="4105423"/>
            <a:ext cx="5593017" cy="817432"/>
          </a:xfrm>
          <a:prstGeom prst="rect">
            <a:avLst/>
          </a:prstGeom>
          <a:solidFill>
            <a:srgbClr val="FFD41E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AMDEX Infrastructuur</a:t>
            </a:r>
          </a:p>
        </p:txBody>
      </p:sp>
      <p:sp>
        <p:nvSpPr>
          <p:cNvPr id="41" name="Rechthoek 40"/>
          <p:cNvSpPr/>
          <p:nvPr/>
        </p:nvSpPr>
        <p:spPr>
          <a:xfrm>
            <a:off x="2797553" y="5268138"/>
            <a:ext cx="5550683" cy="965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err="1">
                <a:solidFill>
                  <a:srgbClr val="000000"/>
                </a:solidFill>
                <a:latin typeface="Calibri" panose="020F0502020204030204" pitchFamily="34" charset="0"/>
              </a:rPr>
              <a:t>Governance</a:t>
            </a:r>
            <a:endParaRPr lang="nl-N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(Vereniging AMS-IX)</a:t>
            </a:r>
          </a:p>
        </p:txBody>
      </p:sp>
      <p:sp>
        <p:nvSpPr>
          <p:cNvPr id="5" name="Rechthoek 4"/>
          <p:cNvSpPr/>
          <p:nvPr/>
        </p:nvSpPr>
        <p:spPr>
          <a:xfrm>
            <a:off x="5788443" y="3206102"/>
            <a:ext cx="10922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DEXES</a:t>
            </a:r>
            <a:endParaRPr lang="en-A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Rechthoek 46"/>
          <p:cNvSpPr/>
          <p:nvPr/>
        </p:nvSpPr>
        <p:spPr>
          <a:xfrm>
            <a:off x="5815136" y="5438136"/>
            <a:ext cx="2250651" cy="646331"/>
          </a:xfrm>
          <a:prstGeom prst="rect">
            <a:avLst/>
          </a:prstGeom>
          <a:solidFill>
            <a:srgbClr val="92D050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Uitvoering &amp; Beheer</a:t>
            </a:r>
          </a:p>
          <a:p>
            <a:pPr algn="ctr"/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(AMS-IX B.V.)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743088" y="1473174"/>
            <a:ext cx="172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Marktplaatsen/Data trusts</a:t>
            </a:r>
            <a:endParaRPr lang="nl-NL" dirty="0"/>
          </a:p>
        </p:txBody>
      </p:sp>
      <p:sp>
        <p:nvSpPr>
          <p:cNvPr id="54" name="Tekstvak 53"/>
          <p:cNvSpPr txBox="1"/>
          <p:nvPr/>
        </p:nvSpPr>
        <p:spPr>
          <a:xfrm>
            <a:off x="743088" y="4151235"/>
            <a:ext cx="172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Open exchange infrastructuur</a:t>
            </a:r>
          </a:p>
        </p:txBody>
      </p:sp>
      <p:sp>
        <p:nvSpPr>
          <p:cNvPr id="52" name="Ovaal 51"/>
          <p:cNvSpPr/>
          <p:nvPr/>
        </p:nvSpPr>
        <p:spPr>
          <a:xfrm>
            <a:off x="4287848" y="1336668"/>
            <a:ext cx="1041897" cy="687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 smtClean="0"/>
              <a:t>Research data</a:t>
            </a:r>
            <a:endParaRPr lang="nl-NL" sz="1100" dirty="0"/>
          </a:p>
        </p:txBody>
      </p:sp>
      <p:sp>
        <p:nvSpPr>
          <p:cNvPr id="44" name="Ovaal 43"/>
          <p:cNvSpPr/>
          <p:nvPr/>
        </p:nvSpPr>
        <p:spPr>
          <a:xfrm>
            <a:off x="2886112" y="1351262"/>
            <a:ext cx="1041897" cy="687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 err="1" smtClean="0"/>
              <a:t>Aviation</a:t>
            </a:r>
            <a:endParaRPr lang="nl-NL" sz="1100" dirty="0" smtClean="0"/>
          </a:p>
          <a:p>
            <a:pPr algn="ctr"/>
            <a:r>
              <a:rPr lang="nl-NL" sz="1100" dirty="0" smtClean="0"/>
              <a:t>data</a:t>
            </a:r>
            <a:endParaRPr lang="nl-NL" sz="1100" dirty="0"/>
          </a:p>
        </p:txBody>
      </p:sp>
      <p:sp>
        <p:nvSpPr>
          <p:cNvPr id="50" name="Ovaal 49"/>
          <p:cNvSpPr/>
          <p:nvPr/>
        </p:nvSpPr>
        <p:spPr>
          <a:xfrm>
            <a:off x="7306347" y="1342248"/>
            <a:ext cx="1041897" cy="687784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 err="1"/>
              <a:t>Usecases</a:t>
            </a:r>
            <a:endParaRPr lang="nl-NL" sz="1100" dirty="0"/>
          </a:p>
        </p:txBody>
      </p:sp>
      <p:sp>
        <p:nvSpPr>
          <p:cNvPr id="56" name="Ovaal 55"/>
          <p:cNvSpPr/>
          <p:nvPr/>
        </p:nvSpPr>
        <p:spPr>
          <a:xfrm>
            <a:off x="5813602" y="1348620"/>
            <a:ext cx="1041897" cy="687784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dirty="0" smtClean="0"/>
              <a:t>Materialen data</a:t>
            </a:r>
            <a:endParaRPr lang="nl-NL" sz="900" dirty="0"/>
          </a:p>
        </p:txBody>
      </p:sp>
      <p:sp>
        <p:nvSpPr>
          <p:cNvPr id="57" name="Tekstvak 56"/>
          <p:cNvSpPr txBox="1"/>
          <p:nvPr/>
        </p:nvSpPr>
        <p:spPr>
          <a:xfrm>
            <a:off x="782528" y="2986004"/>
            <a:ext cx="1790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Marktplaats</a:t>
            </a:r>
            <a:br>
              <a:rPr lang="nl-NL" dirty="0"/>
            </a:br>
            <a:r>
              <a:rPr lang="nl-NL" dirty="0" smtClean="0"/>
              <a:t>service providers</a:t>
            </a:r>
            <a:endParaRPr lang="nl-NL" dirty="0"/>
          </a:p>
        </p:txBody>
      </p:sp>
      <p:sp>
        <p:nvSpPr>
          <p:cNvPr id="58" name="Tekstvak 57"/>
          <p:cNvSpPr txBox="1"/>
          <p:nvPr/>
        </p:nvSpPr>
        <p:spPr>
          <a:xfrm>
            <a:off x="743088" y="5340085"/>
            <a:ext cx="172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Exchange operatie</a:t>
            </a:r>
          </a:p>
        </p:txBody>
      </p:sp>
      <p:sp>
        <p:nvSpPr>
          <p:cNvPr id="59" name="Rechthoek 58"/>
          <p:cNvSpPr/>
          <p:nvPr/>
        </p:nvSpPr>
        <p:spPr>
          <a:xfrm>
            <a:off x="7306347" y="4365952"/>
            <a:ext cx="2432672" cy="298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rgbClr val="000000"/>
                </a:solidFill>
                <a:latin typeface="Calibri" panose="020F0502020204030204" pitchFamily="34" charset="0"/>
              </a:rPr>
              <a:t>Open service </a:t>
            </a:r>
            <a:r>
              <a:rPr lang="nl-NL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architecture</a:t>
            </a:r>
            <a:endParaRPr lang="nl-NL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="" xmlns:a16="http://schemas.microsoft.com/office/drawing/2014/main" id="{526A6843-BB24-DB41-93ED-1512C0FE73FD}"/>
              </a:ext>
            </a:extLst>
          </p:cNvPr>
          <p:cNvSpPr txBox="1"/>
          <p:nvPr/>
        </p:nvSpPr>
        <p:spPr>
          <a:xfrm>
            <a:off x="743089" y="441800"/>
            <a:ext cx="3948730" cy="76944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 smtClean="0">
                <a:solidFill>
                  <a:prstClr val="black"/>
                </a:solidFill>
                <a:latin typeface="Apercu" panose="02000506040000020004" pitchFamily="2" charset="77"/>
              </a:rPr>
              <a:t>SAMENHANG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cu" panose="02000506040000020004" pitchFamily="2" charset="77"/>
              <a:ea typeface="+mn-ea"/>
              <a:cs typeface="+mn-cs"/>
            </a:endParaRPr>
          </a:p>
        </p:txBody>
      </p:sp>
      <p:cxnSp>
        <p:nvCxnSpPr>
          <p:cNvPr id="37" name="Rechte verbindingslijn 36">
            <a:extLst>
              <a:ext uri="{FF2B5EF4-FFF2-40B4-BE49-F238E27FC236}">
                <a16:creationId xmlns="" xmlns:a16="http://schemas.microsoft.com/office/drawing/2014/main" id="{38DBBEB5-D4E4-104D-AB23-3F1ADBF3606A}"/>
              </a:ext>
            </a:extLst>
          </p:cNvPr>
          <p:cNvCxnSpPr>
            <a:cxnSpLocks/>
          </p:cNvCxnSpPr>
          <p:nvPr/>
        </p:nvCxnSpPr>
        <p:spPr>
          <a:xfrm>
            <a:off x="3409193" y="1211241"/>
            <a:ext cx="7940941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Afbeelding 38">
            <a:extLst>
              <a:ext uri="{FF2B5EF4-FFF2-40B4-BE49-F238E27FC236}">
                <a16:creationId xmlns="" xmlns:a16="http://schemas.microsoft.com/office/drawing/2014/main" id="{1B6BA032-B9E3-5540-9189-9708659CC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77" y="5904433"/>
            <a:ext cx="650579" cy="650579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="" xmlns:a16="http://schemas.microsoft.com/office/drawing/2014/main" id="{E57A96E2-AB93-E24A-B8E6-D78AC8F7A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27" y="5849213"/>
            <a:ext cx="1283168" cy="10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8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940549" y="1494571"/>
            <a:ext cx="8689029" cy="4490019"/>
            <a:chOff x="1438564" y="373812"/>
            <a:chExt cx="10416564" cy="5375056"/>
          </a:xfrm>
        </p:grpSpPr>
        <p:sp>
          <p:nvSpPr>
            <p:cNvPr id="4" name="Rechthoek 3"/>
            <p:cNvSpPr/>
            <p:nvPr/>
          </p:nvSpPr>
          <p:spPr>
            <a:xfrm>
              <a:off x="5242995" y="4849856"/>
              <a:ext cx="645160" cy="423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5" name="Afgeronde rechthoek 4"/>
            <p:cNvSpPr/>
            <p:nvPr/>
          </p:nvSpPr>
          <p:spPr>
            <a:xfrm>
              <a:off x="1438564" y="4113317"/>
              <a:ext cx="1624557" cy="5489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 smtClean="0">
                  <a:solidFill>
                    <a:schemeClr val="tx1"/>
                  </a:solidFill>
                </a:rPr>
                <a:t>Data suppliers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Afgeronde rechthoek 5"/>
            <p:cNvSpPr/>
            <p:nvPr/>
          </p:nvSpPr>
          <p:spPr>
            <a:xfrm>
              <a:off x="8467898" y="4035593"/>
              <a:ext cx="1624557" cy="5489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 smtClean="0">
                  <a:solidFill>
                    <a:schemeClr val="tx1"/>
                  </a:solidFill>
                </a:rPr>
                <a:t>Algorithm developers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4622069" y="1523739"/>
              <a:ext cx="1787738" cy="64042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 smtClean="0">
                  <a:solidFill>
                    <a:schemeClr val="tx1"/>
                  </a:solidFill>
                </a:rPr>
                <a:t>Infrastructure patterns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4622069" y="2496760"/>
              <a:ext cx="1787738" cy="64042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 smtClean="0">
                  <a:solidFill>
                    <a:schemeClr val="tx1"/>
                  </a:solidFill>
                </a:rPr>
                <a:t>Deployment specification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4622069" y="550718"/>
              <a:ext cx="1787738" cy="64042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 smtClean="0">
                  <a:solidFill>
                    <a:schemeClr val="tx1"/>
                  </a:solidFill>
                </a:rPr>
                <a:t>Agreement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Afgeronde rechthoek 9"/>
            <p:cNvSpPr/>
            <p:nvPr/>
          </p:nvSpPr>
          <p:spPr>
            <a:xfrm>
              <a:off x="10230571" y="373812"/>
              <a:ext cx="1624557" cy="54893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 smtClean="0">
                  <a:solidFill>
                    <a:schemeClr val="tx1"/>
                  </a:solidFill>
                </a:rPr>
                <a:t>Registry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Afgeronde rechthoek 10"/>
            <p:cNvSpPr/>
            <p:nvPr/>
          </p:nvSpPr>
          <p:spPr>
            <a:xfrm>
              <a:off x="10230571" y="2848859"/>
              <a:ext cx="1624557" cy="54893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 smtClean="0">
                  <a:solidFill>
                    <a:schemeClr val="tx1"/>
                  </a:solidFill>
                </a:rPr>
                <a:t>Dispute resolution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Afgeronde rechthoek 11"/>
            <p:cNvSpPr/>
            <p:nvPr/>
          </p:nvSpPr>
          <p:spPr>
            <a:xfrm>
              <a:off x="10230571" y="5199935"/>
              <a:ext cx="1624557" cy="54893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600" dirty="0" smtClean="0">
                  <a:solidFill>
                    <a:schemeClr val="tx1"/>
                  </a:solidFill>
                </a:rPr>
                <a:t>Accounting &amp; Auditing</a:t>
              </a:r>
              <a:endParaRPr lang="nl-NL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Wolkvormige toelichting 12"/>
            <p:cNvSpPr/>
            <p:nvPr/>
          </p:nvSpPr>
          <p:spPr>
            <a:xfrm>
              <a:off x="3135941" y="3571276"/>
              <a:ext cx="5196244" cy="19456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1559286 w 5189516"/>
                <a:gd name="connsiteY0" fmla="*/ 1849217 h 1643748"/>
                <a:gd name="connsiteX1" fmla="*/ 1513626 w 5189516"/>
                <a:gd name="connsiteY1" fmla="*/ 1894877 h 1643748"/>
                <a:gd name="connsiteX2" fmla="*/ 1467966 w 5189516"/>
                <a:gd name="connsiteY2" fmla="*/ 1849217 h 1643748"/>
                <a:gd name="connsiteX3" fmla="*/ 1513626 w 5189516"/>
                <a:gd name="connsiteY3" fmla="*/ 1803557 h 1643748"/>
                <a:gd name="connsiteX4" fmla="*/ 1559286 w 5189516"/>
                <a:gd name="connsiteY4" fmla="*/ 1849217 h 1643748"/>
                <a:gd name="connsiteX0" fmla="*/ 1669749 w 5189516"/>
                <a:gd name="connsiteY0" fmla="*/ 1787637 h 1643748"/>
                <a:gd name="connsiteX1" fmla="*/ 1578430 w 5189516"/>
                <a:gd name="connsiteY1" fmla="*/ 1878956 h 1643748"/>
                <a:gd name="connsiteX2" fmla="*/ 1487111 w 5189516"/>
                <a:gd name="connsiteY2" fmla="*/ 1787637 h 1643748"/>
                <a:gd name="connsiteX3" fmla="*/ 1578430 w 5189516"/>
                <a:gd name="connsiteY3" fmla="*/ 1696318 h 1643748"/>
                <a:gd name="connsiteX4" fmla="*/ 1669749 w 5189516"/>
                <a:gd name="connsiteY4" fmla="*/ 1787637 h 1643748"/>
                <a:gd name="connsiteX0" fmla="*/ 1846411 w 5189516"/>
                <a:gd name="connsiteY0" fmla="*/ 1663153 h 1643748"/>
                <a:gd name="connsiteX1" fmla="*/ 1709432 w 5189516"/>
                <a:gd name="connsiteY1" fmla="*/ 1800132 h 1643748"/>
                <a:gd name="connsiteX2" fmla="*/ 1572453 w 5189516"/>
                <a:gd name="connsiteY2" fmla="*/ 1663153 h 1643748"/>
                <a:gd name="connsiteX3" fmla="*/ 1709432 w 5189516"/>
                <a:gd name="connsiteY3" fmla="*/ 1526174 h 1643748"/>
                <a:gd name="connsiteX4" fmla="*/ 1846411 w 5189516"/>
                <a:gd name="connsiteY4" fmla="*/ 1663153 h 1643748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1563611 w 5196244"/>
                <a:gd name="connsiteY0" fmla="*/ 1843852 h 1889512"/>
                <a:gd name="connsiteX1" fmla="*/ 1517951 w 5196244"/>
                <a:gd name="connsiteY1" fmla="*/ 1889512 h 1889512"/>
                <a:gd name="connsiteX2" fmla="*/ 1472291 w 5196244"/>
                <a:gd name="connsiteY2" fmla="*/ 1843852 h 1889512"/>
                <a:gd name="connsiteX3" fmla="*/ 1517951 w 5196244"/>
                <a:gd name="connsiteY3" fmla="*/ 1798192 h 1889512"/>
                <a:gd name="connsiteX4" fmla="*/ 1563611 w 5196244"/>
                <a:gd name="connsiteY4" fmla="*/ 1843852 h 1889512"/>
                <a:gd name="connsiteX0" fmla="*/ 1674074 w 5196244"/>
                <a:gd name="connsiteY0" fmla="*/ 1782272 h 1889512"/>
                <a:gd name="connsiteX1" fmla="*/ 1582755 w 5196244"/>
                <a:gd name="connsiteY1" fmla="*/ 1873591 h 1889512"/>
                <a:gd name="connsiteX2" fmla="*/ 1491436 w 5196244"/>
                <a:gd name="connsiteY2" fmla="*/ 1782272 h 1889512"/>
                <a:gd name="connsiteX3" fmla="*/ 1582755 w 5196244"/>
                <a:gd name="connsiteY3" fmla="*/ 1690953 h 1889512"/>
                <a:gd name="connsiteX4" fmla="*/ 1674074 w 5196244"/>
                <a:gd name="connsiteY4" fmla="*/ 1782272 h 1889512"/>
                <a:gd name="connsiteX0" fmla="*/ 1850736 w 5196244"/>
                <a:gd name="connsiteY0" fmla="*/ 1657788 h 1889512"/>
                <a:gd name="connsiteX1" fmla="*/ 1713757 w 5196244"/>
                <a:gd name="connsiteY1" fmla="*/ 1794767 h 1889512"/>
                <a:gd name="connsiteX2" fmla="*/ 1576778 w 5196244"/>
                <a:gd name="connsiteY2" fmla="*/ 1657788 h 1889512"/>
                <a:gd name="connsiteX3" fmla="*/ 1850736 w 5196244"/>
                <a:gd name="connsiteY3" fmla="*/ 1657788 h 1889512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1563611 w 5196244"/>
                <a:gd name="connsiteY0" fmla="*/ 1843852 h 1889512"/>
                <a:gd name="connsiteX1" fmla="*/ 1517951 w 5196244"/>
                <a:gd name="connsiteY1" fmla="*/ 1889512 h 1889512"/>
                <a:gd name="connsiteX2" fmla="*/ 1472291 w 5196244"/>
                <a:gd name="connsiteY2" fmla="*/ 1843852 h 1889512"/>
                <a:gd name="connsiteX3" fmla="*/ 1517951 w 5196244"/>
                <a:gd name="connsiteY3" fmla="*/ 1798192 h 1889512"/>
                <a:gd name="connsiteX4" fmla="*/ 1563611 w 5196244"/>
                <a:gd name="connsiteY4" fmla="*/ 1843852 h 1889512"/>
                <a:gd name="connsiteX0" fmla="*/ 1674074 w 5196244"/>
                <a:gd name="connsiteY0" fmla="*/ 1782272 h 1889512"/>
                <a:gd name="connsiteX1" fmla="*/ 1582755 w 5196244"/>
                <a:gd name="connsiteY1" fmla="*/ 1873591 h 1889512"/>
                <a:gd name="connsiteX2" fmla="*/ 1491436 w 5196244"/>
                <a:gd name="connsiteY2" fmla="*/ 1782272 h 1889512"/>
                <a:gd name="connsiteX3" fmla="*/ 1582755 w 5196244"/>
                <a:gd name="connsiteY3" fmla="*/ 1690953 h 1889512"/>
                <a:gd name="connsiteX4" fmla="*/ 1674074 w 5196244"/>
                <a:gd name="connsiteY4" fmla="*/ 1782272 h 1889512"/>
                <a:gd name="connsiteX0" fmla="*/ 1576778 w 5196244"/>
                <a:gd name="connsiteY0" fmla="*/ 1657788 h 1889512"/>
                <a:gd name="connsiteX1" fmla="*/ 1713757 w 5196244"/>
                <a:gd name="connsiteY1" fmla="*/ 1794767 h 1889512"/>
                <a:gd name="connsiteX2" fmla="*/ 1576778 w 5196244"/>
                <a:gd name="connsiteY2" fmla="*/ 1657788 h 1889512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92"/>
                <a:gd name="connsiteX1" fmla="*/ 5659 w 43256"/>
                <a:gd name="connsiteY1" fmla="*/ 6766 h 49692"/>
                <a:gd name="connsiteX2" fmla="*/ 14041 w 43256"/>
                <a:gd name="connsiteY2" fmla="*/ 5061 h 49692"/>
                <a:gd name="connsiteX3" fmla="*/ 22492 w 43256"/>
                <a:gd name="connsiteY3" fmla="*/ 3291 h 49692"/>
                <a:gd name="connsiteX4" fmla="*/ 25785 w 43256"/>
                <a:gd name="connsiteY4" fmla="*/ 59 h 49692"/>
                <a:gd name="connsiteX5" fmla="*/ 29869 w 43256"/>
                <a:gd name="connsiteY5" fmla="*/ 2340 h 49692"/>
                <a:gd name="connsiteX6" fmla="*/ 35499 w 43256"/>
                <a:gd name="connsiteY6" fmla="*/ 549 h 49692"/>
                <a:gd name="connsiteX7" fmla="*/ 38354 w 43256"/>
                <a:gd name="connsiteY7" fmla="*/ 5435 h 49692"/>
                <a:gd name="connsiteX8" fmla="*/ 42018 w 43256"/>
                <a:gd name="connsiteY8" fmla="*/ 10177 h 49692"/>
                <a:gd name="connsiteX9" fmla="*/ 41854 w 43256"/>
                <a:gd name="connsiteY9" fmla="*/ 15319 h 49692"/>
                <a:gd name="connsiteX10" fmla="*/ 43052 w 43256"/>
                <a:gd name="connsiteY10" fmla="*/ 23181 h 49692"/>
                <a:gd name="connsiteX11" fmla="*/ 37440 w 43256"/>
                <a:gd name="connsiteY11" fmla="*/ 30063 h 49692"/>
                <a:gd name="connsiteX12" fmla="*/ 35431 w 43256"/>
                <a:gd name="connsiteY12" fmla="*/ 35960 h 49692"/>
                <a:gd name="connsiteX13" fmla="*/ 28591 w 43256"/>
                <a:gd name="connsiteY13" fmla="*/ 36674 h 49692"/>
                <a:gd name="connsiteX14" fmla="*/ 23703 w 43256"/>
                <a:gd name="connsiteY14" fmla="*/ 42965 h 49692"/>
                <a:gd name="connsiteX15" fmla="*/ 16516 w 43256"/>
                <a:gd name="connsiteY15" fmla="*/ 39125 h 49692"/>
                <a:gd name="connsiteX16" fmla="*/ 5840 w 43256"/>
                <a:gd name="connsiteY16" fmla="*/ 35331 h 49692"/>
                <a:gd name="connsiteX17" fmla="*/ 1146 w 43256"/>
                <a:gd name="connsiteY17" fmla="*/ 31109 h 49692"/>
                <a:gd name="connsiteX18" fmla="*/ 2149 w 43256"/>
                <a:gd name="connsiteY18" fmla="*/ 25410 h 49692"/>
                <a:gd name="connsiteX19" fmla="*/ 31 w 43256"/>
                <a:gd name="connsiteY19" fmla="*/ 19563 h 49692"/>
                <a:gd name="connsiteX20" fmla="*/ 3899 w 43256"/>
                <a:gd name="connsiteY20" fmla="*/ 14366 h 49692"/>
                <a:gd name="connsiteX21" fmla="*/ 3936 w 43256"/>
                <a:gd name="connsiteY21" fmla="*/ 14229 h 49692"/>
                <a:gd name="connsiteX0" fmla="*/ 1517951 w 5196244"/>
                <a:gd name="connsiteY0" fmla="*/ 1798192 h 1890781"/>
                <a:gd name="connsiteX1" fmla="*/ 1517951 w 5196244"/>
                <a:gd name="connsiteY1" fmla="*/ 1889512 h 1890781"/>
                <a:gd name="connsiteX2" fmla="*/ 1472291 w 5196244"/>
                <a:gd name="connsiteY2" fmla="*/ 1843852 h 1890781"/>
                <a:gd name="connsiteX3" fmla="*/ 1517951 w 5196244"/>
                <a:gd name="connsiteY3" fmla="*/ 1798192 h 1890781"/>
                <a:gd name="connsiteX0" fmla="*/ 1674074 w 5196244"/>
                <a:gd name="connsiteY0" fmla="*/ 1782272 h 1890781"/>
                <a:gd name="connsiteX1" fmla="*/ 1582755 w 5196244"/>
                <a:gd name="connsiteY1" fmla="*/ 1873591 h 1890781"/>
                <a:gd name="connsiteX2" fmla="*/ 1491436 w 5196244"/>
                <a:gd name="connsiteY2" fmla="*/ 1782272 h 1890781"/>
                <a:gd name="connsiteX3" fmla="*/ 1582755 w 5196244"/>
                <a:gd name="connsiteY3" fmla="*/ 1690953 h 1890781"/>
                <a:gd name="connsiteX4" fmla="*/ 1674074 w 5196244"/>
                <a:gd name="connsiteY4" fmla="*/ 1782272 h 1890781"/>
                <a:gd name="connsiteX0" fmla="*/ 1576778 w 5196244"/>
                <a:gd name="connsiteY0" fmla="*/ 1657788 h 1890781"/>
                <a:gd name="connsiteX1" fmla="*/ 1713757 w 5196244"/>
                <a:gd name="connsiteY1" fmla="*/ 1794767 h 1890781"/>
                <a:gd name="connsiteX2" fmla="*/ 1576778 w 5196244"/>
                <a:gd name="connsiteY2" fmla="*/ 1657788 h 1890781"/>
                <a:gd name="connsiteX0" fmla="*/ 4729 w 43256"/>
                <a:gd name="connsiteY0" fmla="*/ 26036 h 49692"/>
                <a:gd name="connsiteX1" fmla="*/ 2196 w 43256"/>
                <a:gd name="connsiteY1" fmla="*/ 25239 h 49692"/>
                <a:gd name="connsiteX2" fmla="*/ 6964 w 43256"/>
                <a:gd name="connsiteY2" fmla="*/ 34758 h 49692"/>
                <a:gd name="connsiteX3" fmla="*/ 5856 w 43256"/>
                <a:gd name="connsiteY3" fmla="*/ 35139 h 49692"/>
                <a:gd name="connsiteX4" fmla="*/ 16514 w 43256"/>
                <a:gd name="connsiteY4" fmla="*/ 38949 h 49692"/>
                <a:gd name="connsiteX5" fmla="*/ 15846 w 43256"/>
                <a:gd name="connsiteY5" fmla="*/ 37209 h 49692"/>
                <a:gd name="connsiteX6" fmla="*/ 28863 w 43256"/>
                <a:gd name="connsiteY6" fmla="*/ 34610 h 49692"/>
                <a:gd name="connsiteX7" fmla="*/ 28596 w 43256"/>
                <a:gd name="connsiteY7" fmla="*/ 36519 h 49692"/>
                <a:gd name="connsiteX8" fmla="*/ 34165 w 43256"/>
                <a:gd name="connsiteY8" fmla="*/ 22813 h 49692"/>
                <a:gd name="connsiteX9" fmla="*/ 37416 w 43256"/>
                <a:gd name="connsiteY9" fmla="*/ 29949 h 49692"/>
                <a:gd name="connsiteX10" fmla="*/ 41834 w 43256"/>
                <a:gd name="connsiteY10" fmla="*/ 15213 h 49692"/>
                <a:gd name="connsiteX11" fmla="*/ 40386 w 43256"/>
                <a:gd name="connsiteY11" fmla="*/ 17889 h 49692"/>
                <a:gd name="connsiteX12" fmla="*/ 38360 w 43256"/>
                <a:gd name="connsiteY12" fmla="*/ 5285 h 49692"/>
                <a:gd name="connsiteX13" fmla="*/ 38436 w 43256"/>
                <a:gd name="connsiteY13" fmla="*/ 6549 h 49692"/>
                <a:gd name="connsiteX14" fmla="*/ 29114 w 43256"/>
                <a:gd name="connsiteY14" fmla="*/ 3811 h 49692"/>
                <a:gd name="connsiteX15" fmla="*/ 29856 w 43256"/>
                <a:gd name="connsiteY15" fmla="*/ 2199 h 49692"/>
                <a:gd name="connsiteX16" fmla="*/ 22177 w 43256"/>
                <a:gd name="connsiteY16" fmla="*/ 4579 h 49692"/>
                <a:gd name="connsiteX17" fmla="*/ 22536 w 43256"/>
                <a:gd name="connsiteY17" fmla="*/ 3189 h 49692"/>
                <a:gd name="connsiteX18" fmla="*/ 14036 w 43256"/>
                <a:gd name="connsiteY18" fmla="*/ 5051 h 49692"/>
                <a:gd name="connsiteX19" fmla="*/ 15336 w 43256"/>
                <a:gd name="connsiteY19" fmla="*/ 6399 h 49692"/>
                <a:gd name="connsiteX20" fmla="*/ 4163 w 43256"/>
                <a:gd name="connsiteY20" fmla="*/ 15648 h 49692"/>
                <a:gd name="connsiteX21" fmla="*/ 3936 w 43256"/>
                <a:gd name="connsiteY21" fmla="*/ 14229 h 49692"/>
                <a:gd name="connsiteX0" fmla="*/ 3936 w 43256"/>
                <a:gd name="connsiteY0" fmla="*/ 14229 h 49692"/>
                <a:gd name="connsiteX1" fmla="*/ 5659 w 43256"/>
                <a:gd name="connsiteY1" fmla="*/ 6766 h 49692"/>
                <a:gd name="connsiteX2" fmla="*/ 14041 w 43256"/>
                <a:gd name="connsiteY2" fmla="*/ 5061 h 49692"/>
                <a:gd name="connsiteX3" fmla="*/ 22492 w 43256"/>
                <a:gd name="connsiteY3" fmla="*/ 3291 h 49692"/>
                <a:gd name="connsiteX4" fmla="*/ 25785 w 43256"/>
                <a:gd name="connsiteY4" fmla="*/ 59 h 49692"/>
                <a:gd name="connsiteX5" fmla="*/ 29869 w 43256"/>
                <a:gd name="connsiteY5" fmla="*/ 2340 h 49692"/>
                <a:gd name="connsiteX6" fmla="*/ 35499 w 43256"/>
                <a:gd name="connsiteY6" fmla="*/ 549 h 49692"/>
                <a:gd name="connsiteX7" fmla="*/ 38354 w 43256"/>
                <a:gd name="connsiteY7" fmla="*/ 5435 h 49692"/>
                <a:gd name="connsiteX8" fmla="*/ 42018 w 43256"/>
                <a:gd name="connsiteY8" fmla="*/ 10177 h 49692"/>
                <a:gd name="connsiteX9" fmla="*/ 41854 w 43256"/>
                <a:gd name="connsiteY9" fmla="*/ 15319 h 49692"/>
                <a:gd name="connsiteX10" fmla="*/ 43052 w 43256"/>
                <a:gd name="connsiteY10" fmla="*/ 23181 h 49692"/>
                <a:gd name="connsiteX11" fmla="*/ 37440 w 43256"/>
                <a:gd name="connsiteY11" fmla="*/ 30063 h 49692"/>
                <a:gd name="connsiteX12" fmla="*/ 35431 w 43256"/>
                <a:gd name="connsiteY12" fmla="*/ 35960 h 49692"/>
                <a:gd name="connsiteX13" fmla="*/ 28591 w 43256"/>
                <a:gd name="connsiteY13" fmla="*/ 36674 h 49692"/>
                <a:gd name="connsiteX14" fmla="*/ 23703 w 43256"/>
                <a:gd name="connsiteY14" fmla="*/ 42965 h 49692"/>
                <a:gd name="connsiteX15" fmla="*/ 16516 w 43256"/>
                <a:gd name="connsiteY15" fmla="*/ 39125 h 49692"/>
                <a:gd name="connsiteX16" fmla="*/ 5840 w 43256"/>
                <a:gd name="connsiteY16" fmla="*/ 35331 h 49692"/>
                <a:gd name="connsiteX17" fmla="*/ 1146 w 43256"/>
                <a:gd name="connsiteY17" fmla="*/ 31109 h 49692"/>
                <a:gd name="connsiteX18" fmla="*/ 2149 w 43256"/>
                <a:gd name="connsiteY18" fmla="*/ 25410 h 49692"/>
                <a:gd name="connsiteX19" fmla="*/ 31 w 43256"/>
                <a:gd name="connsiteY19" fmla="*/ 19563 h 49692"/>
                <a:gd name="connsiteX20" fmla="*/ 3899 w 43256"/>
                <a:gd name="connsiteY20" fmla="*/ 14366 h 49692"/>
                <a:gd name="connsiteX21" fmla="*/ 3936 w 43256"/>
                <a:gd name="connsiteY21" fmla="*/ 14229 h 49692"/>
                <a:gd name="connsiteX0" fmla="*/ 1517951 w 5196244"/>
                <a:gd name="connsiteY0" fmla="*/ 1798192 h 1890781"/>
                <a:gd name="connsiteX1" fmla="*/ 1517951 w 5196244"/>
                <a:gd name="connsiteY1" fmla="*/ 1889512 h 1890781"/>
                <a:gd name="connsiteX2" fmla="*/ 1472291 w 5196244"/>
                <a:gd name="connsiteY2" fmla="*/ 1843852 h 1890781"/>
                <a:gd name="connsiteX3" fmla="*/ 1517951 w 5196244"/>
                <a:gd name="connsiteY3" fmla="*/ 1798192 h 1890781"/>
                <a:gd name="connsiteX0" fmla="*/ 1674074 w 5196244"/>
                <a:gd name="connsiteY0" fmla="*/ 1782272 h 1890781"/>
                <a:gd name="connsiteX1" fmla="*/ 1491436 w 5196244"/>
                <a:gd name="connsiteY1" fmla="*/ 1782272 h 1890781"/>
                <a:gd name="connsiteX2" fmla="*/ 1582755 w 5196244"/>
                <a:gd name="connsiteY2" fmla="*/ 1690953 h 1890781"/>
                <a:gd name="connsiteX3" fmla="*/ 1674074 w 5196244"/>
                <a:gd name="connsiteY3" fmla="*/ 1782272 h 1890781"/>
                <a:gd name="connsiteX0" fmla="*/ 1576778 w 5196244"/>
                <a:gd name="connsiteY0" fmla="*/ 1657788 h 1890781"/>
                <a:gd name="connsiteX1" fmla="*/ 1713757 w 5196244"/>
                <a:gd name="connsiteY1" fmla="*/ 1794767 h 1890781"/>
                <a:gd name="connsiteX2" fmla="*/ 1576778 w 5196244"/>
                <a:gd name="connsiteY2" fmla="*/ 1657788 h 1890781"/>
                <a:gd name="connsiteX0" fmla="*/ 4729 w 43256"/>
                <a:gd name="connsiteY0" fmla="*/ 26036 h 49692"/>
                <a:gd name="connsiteX1" fmla="*/ 2196 w 43256"/>
                <a:gd name="connsiteY1" fmla="*/ 25239 h 49692"/>
                <a:gd name="connsiteX2" fmla="*/ 6964 w 43256"/>
                <a:gd name="connsiteY2" fmla="*/ 34758 h 49692"/>
                <a:gd name="connsiteX3" fmla="*/ 5856 w 43256"/>
                <a:gd name="connsiteY3" fmla="*/ 35139 h 49692"/>
                <a:gd name="connsiteX4" fmla="*/ 16514 w 43256"/>
                <a:gd name="connsiteY4" fmla="*/ 38949 h 49692"/>
                <a:gd name="connsiteX5" fmla="*/ 15846 w 43256"/>
                <a:gd name="connsiteY5" fmla="*/ 37209 h 49692"/>
                <a:gd name="connsiteX6" fmla="*/ 28863 w 43256"/>
                <a:gd name="connsiteY6" fmla="*/ 34610 h 49692"/>
                <a:gd name="connsiteX7" fmla="*/ 28596 w 43256"/>
                <a:gd name="connsiteY7" fmla="*/ 36519 h 49692"/>
                <a:gd name="connsiteX8" fmla="*/ 34165 w 43256"/>
                <a:gd name="connsiteY8" fmla="*/ 22813 h 49692"/>
                <a:gd name="connsiteX9" fmla="*/ 37416 w 43256"/>
                <a:gd name="connsiteY9" fmla="*/ 29949 h 49692"/>
                <a:gd name="connsiteX10" fmla="*/ 41834 w 43256"/>
                <a:gd name="connsiteY10" fmla="*/ 15213 h 49692"/>
                <a:gd name="connsiteX11" fmla="*/ 40386 w 43256"/>
                <a:gd name="connsiteY11" fmla="*/ 17889 h 49692"/>
                <a:gd name="connsiteX12" fmla="*/ 38360 w 43256"/>
                <a:gd name="connsiteY12" fmla="*/ 5285 h 49692"/>
                <a:gd name="connsiteX13" fmla="*/ 38436 w 43256"/>
                <a:gd name="connsiteY13" fmla="*/ 6549 h 49692"/>
                <a:gd name="connsiteX14" fmla="*/ 29114 w 43256"/>
                <a:gd name="connsiteY14" fmla="*/ 3811 h 49692"/>
                <a:gd name="connsiteX15" fmla="*/ 29856 w 43256"/>
                <a:gd name="connsiteY15" fmla="*/ 2199 h 49692"/>
                <a:gd name="connsiteX16" fmla="*/ 22177 w 43256"/>
                <a:gd name="connsiteY16" fmla="*/ 4579 h 49692"/>
                <a:gd name="connsiteX17" fmla="*/ 22536 w 43256"/>
                <a:gd name="connsiteY17" fmla="*/ 3189 h 49692"/>
                <a:gd name="connsiteX18" fmla="*/ 14036 w 43256"/>
                <a:gd name="connsiteY18" fmla="*/ 5051 h 49692"/>
                <a:gd name="connsiteX19" fmla="*/ 15336 w 43256"/>
                <a:gd name="connsiteY19" fmla="*/ 6399 h 49692"/>
                <a:gd name="connsiteX20" fmla="*/ 4163 w 43256"/>
                <a:gd name="connsiteY20" fmla="*/ 15648 h 49692"/>
                <a:gd name="connsiteX21" fmla="*/ 3936 w 43256"/>
                <a:gd name="connsiteY21" fmla="*/ 14229 h 49692"/>
                <a:gd name="connsiteX0" fmla="*/ 3936 w 43256"/>
                <a:gd name="connsiteY0" fmla="*/ 14229 h 49692"/>
                <a:gd name="connsiteX1" fmla="*/ 5659 w 43256"/>
                <a:gd name="connsiteY1" fmla="*/ 6766 h 49692"/>
                <a:gd name="connsiteX2" fmla="*/ 14041 w 43256"/>
                <a:gd name="connsiteY2" fmla="*/ 5061 h 49692"/>
                <a:gd name="connsiteX3" fmla="*/ 22492 w 43256"/>
                <a:gd name="connsiteY3" fmla="*/ 3291 h 49692"/>
                <a:gd name="connsiteX4" fmla="*/ 25785 w 43256"/>
                <a:gd name="connsiteY4" fmla="*/ 59 h 49692"/>
                <a:gd name="connsiteX5" fmla="*/ 29869 w 43256"/>
                <a:gd name="connsiteY5" fmla="*/ 2340 h 49692"/>
                <a:gd name="connsiteX6" fmla="*/ 35499 w 43256"/>
                <a:gd name="connsiteY6" fmla="*/ 549 h 49692"/>
                <a:gd name="connsiteX7" fmla="*/ 38354 w 43256"/>
                <a:gd name="connsiteY7" fmla="*/ 5435 h 49692"/>
                <a:gd name="connsiteX8" fmla="*/ 42018 w 43256"/>
                <a:gd name="connsiteY8" fmla="*/ 10177 h 49692"/>
                <a:gd name="connsiteX9" fmla="*/ 41854 w 43256"/>
                <a:gd name="connsiteY9" fmla="*/ 15319 h 49692"/>
                <a:gd name="connsiteX10" fmla="*/ 43052 w 43256"/>
                <a:gd name="connsiteY10" fmla="*/ 23181 h 49692"/>
                <a:gd name="connsiteX11" fmla="*/ 37440 w 43256"/>
                <a:gd name="connsiteY11" fmla="*/ 30063 h 49692"/>
                <a:gd name="connsiteX12" fmla="*/ 35431 w 43256"/>
                <a:gd name="connsiteY12" fmla="*/ 35960 h 49692"/>
                <a:gd name="connsiteX13" fmla="*/ 28591 w 43256"/>
                <a:gd name="connsiteY13" fmla="*/ 36674 h 49692"/>
                <a:gd name="connsiteX14" fmla="*/ 23703 w 43256"/>
                <a:gd name="connsiteY14" fmla="*/ 42965 h 49692"/>
                <a:gd name="connsiteX15" fmla="*/ 16516 w 43256"/>
                <a:gd name="connsiteY15" fmla="*/ 39125 h 49692"/>
                <a:gd name="connsiteX16" fmla="*/ 5840 w 43256"/>
                <a:gd name="connsiteY16" fmla="*/ 35331 h 49692"/>
                <a:gd name="connsiteX17" fmla="*/ 1146 w 43256"/>
                <a:gd name="connsiteY17" fmla="*/ 31109 h 49692"/>
                <a:gd name="connsiteX18" fmla="*/ 2149 w 43256"/>
                <a:gd name="connsiteY18" fmla="*/ 25410 h 49692"/>
                <a:gd name="connsiteX19" fmla="*/ 31 w 43256"/>
                <a:gd name="connsiteY19" fmla="*/ 19563 h 49692"/>
                <a:gd name="connsiteX20" fmla="*/ 3899 w 43256"/>
                <a:gd name="connsiteY20" fmla="*/ 14366 h 49692"/>
                <a:gd name="connsiteX21" fmla="*/ 3936 w 43256"/>
                <a:gd name="connsiteY21" fmla="*/ 14229 h 49692"/>
                <a:gd name="connsiteX0" fmla="*/ 1517951 w 5196244"/>
                <a:gd name="connsiteY0" fmla="*/ 1798192 h 1890781"/>
                <a:gd name="connsiteX1" fmla="*/ 1517951 w 5196244"/>
                <a:gd name="connsiteY1" fmla="*/ 1889512 h 1890781"/>
                <a:gd name="connsiteX2" fmla="*/ 1472291 w 5196244"/>
                <a:gd name="connsiteY2" fmla="*/ 1843852 h 1890781"/>
                <a:gd name="connsiteX3" fmla="*/ 1517951 w 5196244"/>
                <a:gd name="connsiteY3" fmla="*/ 1798192 h 1890781"/>
                <a:gd name="connsiteX0" fmla="*/ 1674074 w 5196244"/>
                <a:gd name="connsiteY0" fmla="*/ 1782272 h 1890781"/>
                <a:gd name="connsiteX1" fmla="*/ 1491436 w 5196244"/>
                <a:gd name="connsiteY1" fmla="*/ 1782272 h 1890781"/>
                <a:gd name="connsiteX2" fmla="*/ 1674074 w 5196244"/>
                <a:gd name="connsiteY2" fmla="*/ 1782272 h 1890781"/>
                <a:gd name="connsiteX0" fmla="*/ 1576778 w 5196244"/>
                <a:gd name="connsiteY0" fmla="*/ 1657788 h 1890781"/>
                <a:gd name="connsiteX1" fmla="*/ 1713757 w 5196244"/>
                <a:gd name="connsiteY1" fmla="*/ 1794767 h 1890781"/>
                <a:gd name="connsiteX2" fmla="*/ 1576778 w 5196244"/>
                <a:gd name="connsiteY2" fmla="*/ 1657788 h 1890781"/>
                <a:gd name="connsiteX0" fmla="*/ 4729 w 43256"/>
                <a:gd name="connsiteY0" fmla="*/ 26036 h 49692"/>
                <a:gd name="connsiteX1" fmla="*/ 2196 w 43256"/>
                <a:gd name="connsiteY1" fmla="*/ 25239 h 49692"/>
                <a:gd name="connsiteX2" fmla="*/ 6964 w 43256"/>
                <a:gd name="connsiteY2" fmla="*/ 34758 h 49692"/>
                <a:gd name="connsiteX3" fmla="*/ 5856 w 43256"/>
                <a:gd name="connsiteY3" fmla="*/ 35139 h 49692"/>
                <a:gd name="connsiteX4" fmla="*/ 16514 w 43256"/>
                <a:gd name="connsiteY4" fmla="*/ 38949 h 49692"/>
                <a:gd name="connsiteX5" fmla="*/ 15846 w 43256"/>
                <a:gd name="connsiteY5" fmla="*/ 37209 h 49692"/>
                <a:gd name="connsiteX6" fmla="*/ 28863 w 43256"/>
                <a:gd name="connsiteY6" fmla="*/ 34610 h 49692"/>
                <a:gd name="connsiteX7" fmla="*/ 28596 w 43256"/>
                <a:gd name="connsiteY7" fmla="*/ 36519 h 49692"/>
                <a:gd name="connsiteX8" fmla="*/ 34165 w 43256"/>
                <a:gd name="connsiteY8" fmla="*/ 22813 h 49692"/>
                <a:gd name="connsiteX9" fmla="*/ 37416 w 43256"/>
                <a:gd name="connsiteY9" fmla="*/ 29949 h 49692"/>
                <a:gd name="connsiteX10" fmla="*/ 41834 w 43256"/>
                <a:gd name="connsiteY10" fmla="*/ 15213 h 49692"/>
                <a:gd name="connsiteX11" fmla="*/ 40386 w 43256"/>
                <a:gd name="connsiteY11" fmla="*/ 17889 h 49692"/>
                <a:gd name="connsiteX12" fmla="*/ 38360 w 43256"/>
                <a:gd name="connsiteY12" fmla="*/ 5285 h 49692"/>
                <a:gd name="connsiteX13" fmla="*/ 38436 w 43256"/>
                <a:gd name="connsiteY13" fmla="*/ 6549 h 49692"/>
                <a:gd name="connsiteX14" fmla="*/ 29114 w 43256"/>
                <a:gd name="connsiteY14" fmla="*/ 3811 h 49692"/>
                <a:gd name="connsiteX15" fmla="*/ 29856 w 43256"/>
                <a:gd name="connsiteY15" fmla="*/ 2199 h 49692"/>
                <a:gd name="connsiteX16" fmla="*/ 22177 w 43256"/>
                <a:gd name="connsiteY16" fmla="*/ 4579 h 49692"/>
                <a:gd name="connsiteX17" fmla="*/ 22536 w 43256"/>
                <a:gd name="connsiteY17" fmla="*/ 3189 h 49692"/>
                <a:gd name="connsiteX18" fmla="*/ 14036 w 43256"/>
                <a:gd name="connsiteY18" fmla="*/ 5051 h 49692"/>
                <a:gd name="connsiteX19" fmla="*/ 15336 w 43256"/>
                <a:gd name="connsiteY19" fmla="*/ 6399 h 49692"/>
                <a:gd name="connsiteX20" fmla="*/ 4163 w 43256"/>
                <a:gd name="connsiteY20" fmla="*/ 15648 h 49692"/>
                <a:gd name="connsiteX21" fmla="*/ 3936 w 43256"/>
                <a:gd name="connsiteY21" fmla="*/ 14229 h 49692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1517951 w 5196244"/>
                <a:gd name="connsiteY0" fmla="*/ 1798192 h 1889512"/>
                <a:gd name="connsiteX1" fmla="*/ 1517951 w 5196244"/>
                <a:gd name="connsiteY1" fmla="*/ 1889512 h 1889512"/>
                <a:gd name="connsiteX2" fmla="*/ 1517951 w 5196244"/>
                <a:gd name="connsiteY2" fmla="*/ 1798192 h 1889512"/>
                <a:gd name="connsiteX0" fmla="*/ 1674074 w 5196244"/>
                <a:gd name="connsiteY0" fmla="*/ 1782272 h 1889512"/>
                <a:gd name="connsiteX1" fmla="*/ 1491436 w 5196244"/>
                <a:gd name="connsiteY1" fmla="*/ 1782272 h 1889512"/>
                <a:gd name="connsiteX2" fmla="*/ 1674074 w 5196244"/>
                <a:gd name="connsiteY2" fmla="*/ 1782272 h 1889512"/>
                <a:gd name="connsiteX0" fmla="*/ 1576778 w 5196244"/>
                <a:gd name="connsiteY0" fmla="*/ 1657788 h 1889512"/>
                <a:gd name="connsiteX1" fmla="*/ 1713757 w 5196244"/>
                <a:gd name="connsiteY1" fmla="*/ 1794767 h 1889512"/>
                <a:gd name="connsiteX2" fmla="*/ 1576778 w 5196244"/>
                <a:gd name="connsiteY2" fmla="*/ 1657788 h 1889512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965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5196244" h="1889512">
                  <a:moveTo>
                    <a:pt x="1517951" y="1798192"/>
                  </a:moveTo>
                  <a:cubicBezTo>
                    <a:pt x="1525561" y="1805802"/>
                    <a:pt x="1525561" y="1881902"/>
                    <a:pt x="1517951" y="1889512"/>
                  </a:cubicBezTo>
                  <a:lnTo>
                    <a:pt x="1517951" y="1798192"/>
                  </a:lnTo>
                  <a:close/>
                </a:path>
                <a:path w="5196244" h="1889512">
                  <a:moveTo>
                    <a:pt x="1674074" y="1782272"/>
                  </a:moveTo>
                  <a:cubicBezTo>
                    <a:pt x="1658854" y="1797492"/>
                    <a:pt x="1506656" y="1797492"/>
                    <a:pt x="1491436" y="1782272"/>
                  </a:cubicBezTo>
                  <a:lnTo>
                    <a:pt x="1674074" y="1782272"/>
                  </a:lnTo>
                  <a:close/>
                </a:path>
                <a:path w="5196244" h="1889512">
                  <a:moveTo>
                    <a:pt x="1576778" y="1657788"/>
                  </a:moveTo>
                  <a:lnTo>
                    <a:pt x="1713757" y="1794767"/>
                  </a:lnTo>
                  <a:cubicBezTo>
                    <a:pt x="1638106" y="1794767"/>
                    <a:pt x="1576778" y="1733439"/>
                    <a:pt x="1576778" y="1657788"/>
                  </a:cubicBezTo>
                  <a:close/>
                </a:path>
                <a:path w="43256" h="4965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Gebogen verbindingslijn 13"/>
            <p:cNvCxnSpPr>
              <a:stCxn id="5" idx="0"/>
              <a:endCxn id="9" idx="1"/>
            </p:cNvCxnSpPr>
            <p:nvPr/>
          </p:nvCxnSpPr>
          <p:spPr>
            <a:xfrm rot="5400000" flipH="1" flipV="1">
              <a:off x="1815262" y="1306510"/>
              <a:ext cx="3242388" cy="2371226"/>
            </a:xfrm>
            <a:prstGeom prst="bentConnector2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bogen verbindingslijn 14"/>
            <p:cNvCxnSpPr>
              <a:stCxn id="9" idx="3"/>
              <a:endCxn id="6" idx="0"/>
            </p:cNvCxnSpPr>
            <p:nvPr/>
          </p:nvCxnSpPr>
          <p:spPr>
            <a:xfrm>
              <a:off x="6409807" y="870929"/>
              <a:ext cx="2870370" cy="3164664"/>
            </a:xfrm>
            <a:prstGeom prst="bentConnector2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>
              <a:endCxn id="10" idx="1"/>
            </p:cNvCxnSpPr>
            <p:nvPr/>
          </p:nvCxnSpPr>
          <p:spPr>
            <a:xfrm>
              <a:off x="6380555" y="645849"/>
              <a:ext cx="3850016" cy="243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met pijl 16"/>
            <p:cNvCxnSpPr>
              <a:stCxn id="10" idx="2"/>
              <a:endCxn id="11" idx="0"/>
            </p:cNvCxnSpPr>
            <p:nvPr/>
          </p:nvCxnSpPr>
          <p:spPr>
            <a:xfrm>
              <a:off x="11042850" y="922745"/>
              <a:ext cx="0" cy="192611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/>
            <p:cNvCxnSpPr>
              <a:stCxn id="12" idx="0"/>
              <a:endCxn id="11" idx="2"/>
            </p:cNvCxnSpPr>
            <p:nvPr/>
          </p:nvCxnSpPr>
          <p:spPr>
            <a:xfrm flipV="1">
              <a:off x="11042850" y="3397792"/>
              <a:ext cx="0" cy="180214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bogen verbindingslijn 18"/>
            <p:cNvCxnSpPr>
              <a:stCxn id="4" idx="2"/>
              <a:endCxn id="12" idx="1"/>
            </p:cNvCxnSpPr>
            <p:nvPr/>
          </p:nvCxnSpPr>
          <p:spPr>
            <a:xfrm rot="16200000" flipH="1">
              <a:off x="7797613" y="3041443"/>
              <a:ext cx="200921" cy="4664996"/>
            </a:xfrm>
            <a:prstGeom prst="bentConnector2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19"/>
            <p:cNvCxnSpPr>
              <a:stCxn id="9" idx="2"/>
              <a:endCxn id="7" idx="0"/>
            </p:cNvCxnSpPr>
            <p:nvPr/>
          </p:nvCxnSpPr>
          <p:spPr>
            <a:xfrm>
              <a:off x="5515938" y="1191139"/>
              <a:ext cx="0" cy="33260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met pijl 20"/>
            <p:cNvCxnSpPr>
              <a:stCxn id="7" idx="2"/>
              <a:endCxn id="8" idx="0"/>
            </p:cNvCxnSpPr>
            <p:nvPr/>
          </p:nvCxnSpPr>
          <p:spPr>
            <a:xfrm>
              <a:off x="5515938" y="2164160"/>
              <a:ext cx="0" cy="332600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met pijl 21"/>
            <p:cNvCxnSpPr/>
            <p:nvPr/>
          </p:nvCxnSpPr>
          <p:spPr>
            <a:xfrm flipH="1">
              <a:off x="5510760" y="3155765"/>
              <a:ext cx="1127" cy="410145"/>
            </a:xfrm>
            <a:prstGeom prst="straightConnector1">
              <a:avLst/>
            </a:prstGeom>
            <a:ln w="2540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hoek 22"/>
            <p:cNvSpPr/>
            <p:nvPr/>
          </p:nvSpPr>
          <p:spPr>
            <a:xfrm>
              <a:off x="4424680" y="5199935"/>
              <a:ext cx="645160" cy="423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4158801" y="3879022"/>
              <a:ext cx="3053015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600" dirty="0" err="1"/>
                <a:t>Future</a:t>
              </a:r>
              <a:r>
                <a:rPr lang="nl-NL" sz="1600" dirty="0"/>
                <a:t> Internet Infrastructure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nl-NL" sz="1400" dirty="0"/>
                <a:t>Software definable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nl-NL" sz="1400" dirty="0"/>
                <a:t>No bandwith limitation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nl-NL" sz="1400" dirty="0"/>
                <a:t>On demand / transaction </a:t>
              </a:r>
              <a:r>
                <a:rPr lang="nl-NL" sz="1400" dirty="0" err="1"/>
                <a:t>based</a:t>
              </a:r>
              <a:endParaRPr lang="nl-NL" sz="1400" dirty="0"/>
            </a:p>
            <a:p>
              <a:endParaRPr lang="nl-NL" dirty="0"/>
            </a:p>
          </p:txBody>
        </p:sp>
      </p:grpSp>
      <p:sp>
        <p:nvSpPr>
          <p:cNvPr id="25" name="Tekstvak 24">
            <a:extLst>
              <a:ext uri="{FF2B5EF4-FFF2-40B4-BE49-F238E27FC236}">
                <a16:creationId xmlns="" xmlns:a16="http://schemas.microsoft.com/office/drawing/2014/main" id="{526A6843-BB24-DB41-93ED-1512C0FE73FD}"/>
              </a:ext>
            </a:extLst>
          </p:cNvPr>
          <p:cNvSpPr txBox="1"/>
          <p:nvPr/>
        </p:nvSpPr>
        <p:spPr>
          <a:xfrm>
            <a:off x="743088" y="441800"/>
            <a:ext cx="4344247" cy="76944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 smtClean="0">
                <a:solidFill>
                  <a:prstClr val="black"/>
                </a:solidFill>
                <a:latin typeface="Apercu" panose="02000506040000020004" pitchFamily="2" charset="77"/>
              </a:rPr>
              <a:t>ARCHITECTUUR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cu" panose="02000506040000020004" pitchFamily="2" charset="77"/>
              <a:ea typeface="+mn-ea"/>
              <a:cs typeface="+mn-cs"/>
            </a:endParaRP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="" xmlns:a16="http://schemas.microsoft.com/office/drawing/2014/main" id="{38DBBEB5-D4E4-104D-AB23-3F1ADBF3606A}"/>
              </a:ext>
            </a:extLst>
          </p:cNvPr>
          <p:cNvCxnSpPr>
            <a:cxnSpLocks/>
          </p:cNvCxnSpPr>
          <p:nvPr/>
        </p:nvCxnSpPr>
        <p:spPr>
          <a:xfrm>
            <a:off x="3409193" y="1211241"/>
            <a:ext cx="7940941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fbeelding 26">
            <a:extLst>
              <a:ext uri="{FF2B5EF4-FFF2-40B4-BE49-F238E27FC236}">
                <a16:creationId xmlns="" xmlns:a16="http://schemas.microsoft.com/office/drawing/2014/main" id="{1B6BA032-B9E3-5540-9189-9708659CC0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942" y="5904412"/>
            <a:ext cx="761060" cy="76106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="" xmlns:a16="http://schemas.microsoft.com/office/drawing/2014/main" id="{E57A96E2-AB93-E24A-B8E6-D78AC8F7A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14" y="5628080"/>
            <a:ext cx="2082093" cy="16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vak 33">
            <a:extLst>
              <a:ext uri="{FF2B5EF4-FFF2-40B4-BE49-F238E27FC236}">
                <a16:creationId xmlns="" xmlns:a16="http://schemas.microsoft.com/office/drawing/2014/main" id="{526A6843-BB24-DB41-93ED-1512C0FE73FD}"/>
              </a:ext>
            </a:extLst>
          </p:cNvPr>
          <p:cNvSpPr txBox="1"/>
          <p:nvPr/>
        </p:nvSpPr>
        <p:spPr>
          <a:xfrm>
            <a:off x="523415" y="341474"/>
            <a:ext cx="6426025" cy="76944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 smtClean="0">
                <a:solidFill>
                  <a:prstClr val="black"/>
                </a:solidFill>
                <a:latin typeface="Apercu" panose="02000506040000020004" pitchFamily="2" charset="77"/>
              </a:rPr>
              <a:t>AMDEX </a:t>
            </a:r>
            <a:r>
              <a:rPr lang="nl-NL" sz="4400" dirty="0" err="1" smtClean="0">
                <a:solidFill>
                  <a:prstClr val="black"/>
                </a:solidFill>
                <a:latin typeface="Apercu" panose="02000506040000020004" pitchFamily="2" charset="77"/>
              </a:rPr>
              <a:t>vs</a:t>
            </a:r>
            <a:r>
              <a:rPr lang="nl-NL" sz="4400" dirty="0" smtClean="0">
                <a:solidFill>
                  <a:prstClr val="black"/>
                </a:solidFill>
                <a:latin typeface="Apercu" panose="02000506040000020004" pitchFamily="2" charset="77"/>
              </a:rPr>
              <a:t> STATUS QUO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cu" panose="02000506040000020004" pitchFamily="2" charset="77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5" y="1261785"/>
            <a:ext cx="9728333" cy="5158402"/>
          </a:xfrm>
          <a:prstGeom prst="rect">
            <a:avLst/>
          </a:prstGeom>
        </p:spPr>
      </p:pic>
      <p:cxnSp>
        <p:nvCxnSpPr>
          <p:cNvPr id="40" name="Rechte verbindingslijn 39">
            <a:extLst>
              <a:ext uri="{FF2B5EF4-FFF2-40B4-BE49-F238E27FC236}">
                <a16:creationId xmlns="" xmlns:a16="http://schemas.microsoft.com/office/drawing/2014/main" id="{38DBBEB5-D4E4-104D-AB23-3F1ADBF3606A}"/>
              </a:ext>
            </a:extLst>
          </p:cNvPr>
          <p:cNvCxnSpPr>
            <a:cxnSpLocks/>
          </p:cNvCxnSpPr>
          <p:nvPr/>
        </p:nvCxnSpPr>
        <p:spPr>
          <a:xfrm>
            <a:off x="3383968" y="1110915"/>
            <a:ext cx="7940941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Afbeelding 44">
            <a:extLst>
              <a:ext uri="{FF2B5EF4-FFF2-40B4-BE49-F238E27FC236}">
                <a16:creationId xmlns="" xmlns:a16="http://schemas.microsoft.com/office/drawing/2014/main" id="{1B6BA032-B9E3-5540-9189-9708659CC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77" y="5904433"/>
            <a:ext cx="650579" cy="650579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="" xmlns:a16="http://schemas.microsoft.com/office/drawing/2014/main" id="{E57A96E2-AB93-E24A-B8E6-D78AC8F7A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27" y="5849213"/>
            <a:ext cx="1283168" cy="10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526A6843-BB24-DB41-93ED-1512C0FE73FD}"/>
              </a:ext>
            </a:extLst>
          </p:cNvPr>
          <p:cNvSpPr txBox="1"/>
          <p:nvPr/>
        </p:nvSpPr>
        <p:spPr>
          <a:xfrm>
            <a:off x="743087" y="441800"/>
            <a:ext cx="5163938" cy="76944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ercu" panose="02000506040000020004" pitchFamily="2" charset="77"/>
                <a:ea typeface="+mn-ea"/>
                <a:cs typeface="+mn-cs"/>
              </a:rPr>
              <a:t>ONTWERPVRAGEN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8DBBEB5-D4E4-104D-AB23-3F1ADBF3606A}"/>
              </a:ext>
            </a:extLst>
          </p:cNvPr>
          <p:cNvCxnSpPr>
            <a:cxnSpLocks/>
          </p:cNvCxnSpPr>
          <p:nvPr/>
        </p:nvCxnSpPr>
        <p:spPr>
          <a:xfrm>
            <a:off x="2914509" y="1211241"/>
            <a:ext cx="8534403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="" xmlns:a16="http://schemas.microsoft.com/office/drawing/2014/main" id="{904DFC63-0615-6F4F-BD95-68B69AB4D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200" y="5552609"/>
            <a:ext cx="793712" cy="79371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="" xmlns:a16="http://schemas.microsoft.com/office/drawing/2014/main" id="{552C14DB-2A93-3B46-8BFE-5DF29F595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79" y="5273741"/>
            <a:ext cx="2171421" cy="1742204"/>
          </a:xfrm>
          <a:prstGeom prst="rect">
            <a:avLst/>
          </a:prstGeom>
        </p:spPr>
      </p:pic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560638" y="1439348"/>
            <a:ext cx="11123822" cy="3387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cu" panose="02000506040000020004" pitchFamily="50" charset="0"/>
              <a:ea typeface="+mn-ea"/>
              <a:cs typeface="+mn-cs"/>
            </a:endParaRPr>
          </a:p>
        </p:txBody>
      </p:sp>
      <p:pic>
        <p:nvPicPr>
          <p:cNvPr id="8" name="Afbeelding 7" descr="Afbeelding met fles, lotion, zitten, toonbank&#10;&#10;Automatisch gegenereerde beschrijving">
            <a:extLst>
              <a:ext uri="{FF2B5EF4-FFF2-40B4-BE49-F238E27FC236}">
                <a16:creationId xmlns="" xmlns:a16="http://schemas.microsoft.com/office/drawing/2014/main" id="{91BEF367-3278-9840-9CC6-639DDA585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40" y="1636321"/>
            <a:ext cx="3020813" cy="2993680"/>
          </a:xfrm>
          <a:prstGeom prst="ellipse">
            <a:avLst/>
          </a:prstGeom>
          <a:ln w="28575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</p:pic>
      <p:sp>
        <p:nvSpPr>
          <p:cNvPr id="12" name="Tekstvak 11">
            <a:extLst>
              <a:ext uri="{FF2B5EF4-FFF2-40B4-BE49-F238E27FC236}">
                <a16:creationId xmlns="" xmlns:a16="http://schemas.microsoft.com/office/drawing/2014/main" id="{67C62625-3C7F-C248-982E-151CC90D0588}"/>
              </a:ext>
            </a:extLst>
          </p:cNvPr>
          <p:cNvSpPr txBox="1"/>
          <p:nvPr/>
        </p:nvSpPr>
        <p:spPr>
          <a:xfrm>
            <a:off x="778279" y="1370832"/>
            <a:ext cx="7603901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b="1" dirty="0" err="1" smtClean="0"/>
              <a:t>Usecases</a:t>
            </a:r>
            <a:endParaRPr lang="nl-NL" b="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dirty="0"/>
              <a:t>Welke waarde </a:t>
            </a:r>
            <a:r>
              <a:rPr lang="nl-NL" dirty="0" smtClean="0"/>
              <a:t>genereert AMDEX voor </a:t>
            </a:r>
            <a:r>
              <a:rPr lang="nl-NL" dirty="0"/>
              <a:t>zijn deelnemers?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dirty="0"/>
              <a:t>Hoe stemmen we incentives goed op elkaar af</a:t>
            </a:r>
            <a:r>
              <a:rPr lang="nl-NL" dirty="0" smtClean="0"/>
              <a:t>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b="1" dirty="0" smtClean="0"/>
              <a:t>Infrastructuur</a:t>
            </a:r>
            <a:endParaRPr lang="nl-NL" b="1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Hoe ontwikkelen we een open exchange infrastructuur die controleerbaar is?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dirty="0" smtClean="0"/>
              <a:t>Hoe </a:t>
            </a:r>
            <a:r>
              <a:rPr lang="nl-NL" dirty="0"/>
              <a:t>ziet een raamwerk voor automatische handel in/uitwisseling van gegevens eruit?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b="1" dirty="0"/>
              <a:t>Regelgeving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dirty="0"/>
              <a:t>Hoe kunnen eigenaren de controle over hun gegevens behouden?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dirty="0"/>
              <a:t>Hoe kunnen afspraken over de markt worden afgedwongen op een geautomatiseerde, transparante en fraudebestendige manier? </a:t>
            </a:r>
            <a:endParaRPr lang="nl-NL" dirty="0" smtClean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b="1" dirty="0" err="1" smtClean="0"/>
              <a:t>Governance</a:t>
            </a:r>
            <a:endParaRPr lang="nl-NL" b="1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dirty="0"/>
              <a:t>Hoe kunnen deelnemers gezamenlijk beslissingen nemen over en toezicht houden op de werking van de datamarkt?</a:t>
            </a:r>
          </a:p>
          <a:p>
            <a:pPr>
              <a:lnSpc>
                <a:spcPct val="90000"/>
              </a:lnSpc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40180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526A6843-BB24-DB41-93ED-1512C0FE73FD}"/>
              </a:ext>
            </a:extLst>
          </p:cNvPr>
          <p:cNvSpPr txBox="1"/>
          <p:nvPr/>
        </p:nvSpPr>
        <p:spPr>
          <a:xfrm>
            <a:off x="724799" y="441800"/>
            <a:ext cx="5163938" cy="769441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 smtClean="0">
                <a:solidFill>
                  <a:prstClr val="black"/>
                </a:solidFill>
                <a:latin typeface="Apercu" panose="02000506040000020004" pitchFamily="2" charset="77"/>
              </a:rPr>
              <a:t> PROEFTUIN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cu" panose="02000506040000020004" pitchFamily="2" charset="77"/>
              <a:ea typeface="+mn-ea"/>
              <a:cs typeface="+mn-cs"/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="" xmlns:a16="http://schemas.microsoft.com/office/drawing/2014/main" id="{38DBBEB5-D4E4-104D-AB23-3F1ADBF3606A}"/>
              </a:ext>
            </a:extLst>
          </p:cNvPr>
          <p:cNvCxnSpPr>
            <a:cxnSpLocks/>
          </p:cNvCxnSpPr>
          <p:nvPr/>
        </p:nvCxnSpPr>
        <p:spPr>
          <a:xfrm>
            <a:off x="2914509" y="1211241"/>
            <a:ext cx="8534403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="" xmlns:a16="http://schemas.microsoft.com/office/drawing/2014/main" id="{904DFC63-0615-6F4F-BD95-68B69AB4D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200" y="5552609"/>
            <a:ext cx="793712" cy="793712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="" xmlns:a16="http://schemas.microsoft.com/office/drawing/2014/main" id="{552C14DB-2A93-3B46-8BFE-5DF29F5955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79" y="5273741"/>
            <a:ext cx="2171421" cy="1742204"/>
          </a:xfrm>
          <a:prstGeom prst="rect">
            <a:avLst/>
          </a:prstGeom>
        </p:spPr>
      </p:pic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560638" y="1439348"/>
            <a:ext cx="11123822" cy="3387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ercu" panose="02000506040000020004" pitchFamily="50" charset="0"/>
              <a:ea typeface="+mn-ea"/>
              <a:cs typeface="+mn-cs"/>
            </a:endParaRPr>
          </a:p>
        </p:txBody>
      </p:sp>
      <p:pic>
        <p:nvPicPr>
          <p:cNvPr id="8" name="Afbeelding 7" descr="Afbeelding met fles, lotion, zitten, toonbank&#10;&#10;Automatisch gegenereerde beschrijving">
            <a:extLst>
              <a:ext uri="{FF2B5EF4-FFF2-40B4-BE49-F238E27FC236}">
                <a16:creationId xmlns="" xmlns:a16="http://schemas.microsoft.com/office/drawing/2014/main" id="{91BEF367-3278-9840-9CC6-639DDA585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40" y="1636321"/>
            <a:ext cx="3020813" cy="2993680"/>
          </a:xfrm>
          <a:prstGeom prst="ellipse">
            <a:avLst/>
          </a:prstGeom>
          <a:ln w="28575"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</p:pic>
      <p:sp>
        <p:nvSpPr>
          <p:cNvPr id="12" name="Tekstvak 11">
            <a:extLst>
              <a:ext uri="{FF2B5EF4-FFF2-40B4-BE49-F238E27FC236}">
                <a16:creationId xmlns="" xmlns:a16="http://schemas.microsoft.com/office/drawing/2014/main" id="{67C62625-3C7F-C248-982E-151CC90D0588}"/>
              </a:ext>
            </a:extLst>
          </p:cNvPr>
          <p:cNvSpPr txBox="1"/>
          <p:nvPr/>
        </p:nvSpPr>
        <p:spPr>
          <a:xfrm>
            <a:off x="724799" y="1658007"/>
            <a:ext cx="76450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Proeftuin</a:t>
            </a:r>
            <a:r>
              <a:rPr lang="nl-NL" dirty="0"/>
              <a:t> waarin partners AMDEX gezamenlijk gaan doordenken, ontwikkelen en testen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Looptijd januari 2021 – juli </a:t>
            </a:r>
            <a:r>
              <a:rPr lang="nl-NL" b="1" dirty="0" smtClean="0"/>
              <a:t>2023</a:t>
            </a:r>
            <a:r>
              <a:rPr lang="nl-NL" b="1" dirty="0"/>
              <a:t/>
            </a:r>
            <a:br>
              <a:rPr lang="nl-NL" b="1" dirty="0"/>
            </a:b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Doel 2023 </a:t>
            </a:r>
            <a:r>
              <a:rPr lang="nl-NL" dirty="0"/>
              <a:t>een geteste MVP (in </a:t>
            </a:r>
            <a:r>
              <a:rPr lang="nl-NL" dirty="0" err="1"/>
              <a:t>usecases</a:t>
            </a:r>
            <a:r>
              <a:rPr lang="nl-NL" dirty="0"/>
              <a:t>) en AMDEX vereniging gestart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Partners</a:t>
            </a:r>
            <a:r>
              <a:rPr lang="nl-NL" dirty="0"/>
              <a:t> – AMS-IX, UvA, SURF, DEXES &amp; </a:t>
            </a:r>
            <a:r>
              <a:rPr lang="nl-NL" dirty="0" smtClean="0"/>
              <a:t>Board (EFRO) – Gemeente Amsterdam, Hogeschool van Amsterdam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29648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250</Words>
  <Application>Microsoft Office PowerPoint</Application>
  <PresentationFormat>Breedbeeld</PresentationFormat>
  <Paragraphs>68</Paragraphs>
  <Slides>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Apercu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Koeman</dc:creator>
  <cp:lastModifiedBy>Willem Koeman</cp:lastModifiedBy>
  <cp:revision>25</cp:revision>
  <dcterms:created xsi:type="dcterms:W3CDTF">2020-10-05T15:31:14Z</dcterms:created>
  <dcterms:modified xsi:type="dcterms:W3CDTF">2020-11-04T10:09:17Z</dcterms:modified>
</cp:coreProperties>
</file>