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305" r:id="rId5"/>
    <p:sldId id="355" r:id="rId6"/>
    <p:sldId id="348" r:id="rId7"/>
    <p:sldId id="353" r:id="rId8"/>
    <p:sldId id="354" r:id="rId9"/>
    <p:sldId id="356" r:id="rId10"/>
    <p:sldId id="346" r:id="rId11"/>
  </p:sldIdLst>
  <p:sldSz cx="9906000" cy="6858000" type="A4"/>
  <p:notesSz cx="6797675" cy="9872663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D5D1712-E970-4862-95D6-B86716591034}">
          <p14:sldIdLst>
            <p14:sldId id="305"/>
            <p14:sldId id="355"/>
            <p14:sldId id="348"/>
            <p14:sldId id="353"/>
            <p14:sldId id="354"/>
            <p14:sldId id="356"/>
            <p14:sldId id="346"/>
          </p14:sldIdLst>
        </p14:section>
        <p14:section name="Untitled Section" id="{26F878A0-9A37-44A9-970D-9E8D10E3051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08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pos="217">
          <p15:clr>
            <a:srgbClr val="A4A3A4"/>
          </p15:clr>
        </p15:guide>
        <p15:guide id="4" pos="60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CHAN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1B6"/>
    <a:srgbClr val="000000"/>
    <a:srgbClr val="C6460C"/>
    <a:srgbClr val="F26829"/>
    <a:srgbClr val="FBC069"/>
    <a:srgbClr val="FCD396"/>
    <a:srgbClr val="F9A01B"/>
    <a:srgbClr val="00AEEF"/>
    <a:srgbClr val="2C3581"/>
    <a:srgbClr val="FF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1" autoAdjust="0"/>
    <p:restoredTop sz="90160" autoAdjust="0"/>
  </p:normalViewPr>
  <p:slideViewPr>
    <p:cSldViewPr snapToObjects="1">
      <p:cViewPr>
        <p:scale>
          <a:sx n="110" d="100"/>
          <a:sy n="110" d="100"/>
        </p:scale>
        <p:origin x="-60" y="642"/>
      </p:cViewPr>
      <p:guideLst>
        <p:guide orient="horz" pos="708"/>
        <p:guide orient="horz" pos="4065"/>
        <p:guide pos="217"/>
        <p:guide pos="60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1548" y="-102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BB2E2-FA06-4708-BDD6-F398FBA748F6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C37B7B6-9C09-4775-A327-B3D796A124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b="1" noProof="0" dirty="0" smtClean="0"/>
            <a:t>Step 1: Introduction to Open Data  </a:t>
          </a:r>
          <a:endParaRPr lang="en-GB" sz="1400" b="1" noProof="0" dirty="0"/>
        </a:p>
      </dgm:t>
    </dgm:pt>
    <dgm:pt modelId="{EDB42A88-BCE4-4C96-8F25-B98F4079FB7A}" type="parTrans" cxnId="{DA70FA07-1A32-42BC-A414-FFF06F1899A1}">
      <dgm:prSet/>
      <dgm:spPr/>
      <dgm:t>
        <a:bodyPr/>
        <a:lstStyle/>
        <a:p>
          <a:endParaRPr lang="en-GB" noProof="0"/>
        </a:p>
      </dgm:t>
    </dgm:pt>
    <dgm:pt modelId="{F8714403-7AF4-4269-A8EF-EF4220DC93A1}" type="sibTrans" cxnId="{DA70FA07-1A32-42BC-A414-FFF06F1899A1}">
      <dgm:prSet/>
      <dgm:spPr/>
      <dgm:t>
        <a:bodyPr/>
        <a:lstStyle/>
        <a:p>
          <a:endParaRPr lang="en-GB" noProof="0" dirty="0"/>
        </a:p>
      </dgm:t>
    </dgm:pt>
    <dgm:pt modelId="{EE01DA28-6975-45A1-AFDF-AD95E31202D0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GB" sz="1400" b="1" noProof="0" dirty="0" smtClean="0"/>
            <a:t>Step 2: Open Data Implementation</a:t>
          </a:r>
          <a:endParaRPr lang="en-GB" sz="1400" b="1" noProof="0" dirty="0"/>
        </a:p>
      </dgm:t>
    </dgm:pt>
    <dgm:pt modelId="{42D9EACA-4999-452D-8DEB-0A2DB0CC8152}" type="parTrans" cxnId="{DDEF2890-C44A-4AB3-A31F-FCF52141C4A7}">
      <dgm:prSet/>
      <dgm:spPr/>
      <dgm:t>
        <a:bodyPr/>
        <a:lstStyle/>
        <a:p>
          <a:endParaRPr lang="en-GB" noProof="0"/>
        </a:p>
      </dgm:t>
    </dgm:pt>
    <dgm:pt modelId="{7E09E045-BF71-4A65-9311-5BB4B5ADF513}" type="sibTrans" cxnId="{DDEF2890-C44A-4AB3-A31F-FCF52141C4A7}">
      <dgm:prSet/>
      <dgm:spPr/>
      <dgm:t>
        <a:bodyPr/>
        <a:lstStyle/>
        <a:p>
          <a:endParaRPr lang="en-GB" noProof="0" dirty="0"/>
        </a:p>
      </dgm:t>
    </dgm:pt>
    <dgm:pt modelId="{BFACE8C6-CCAA-424A-BCDD-A3736CA0782C}">
      <dgm:prSet phldrT="[Text]"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GB" sz="1400" b="1" noProof="0" dirty="0" smtClean="0"/>
            <a:t>Step 3: Technical deep dive</a:t>
          </a:r>
          <a:endParaRPr lang="en-GB" sz="1400" b="1" noProof="0" dirty="0"/>
        </a:p>
      </dgm:t>
    </dgm:pt>
    <dgm:pt modelId="{C5656896-1ED4-4465-8286-EC6D6CC14D92}" type="parTrans" cxnId="{77042B6F-FD8D-4BFF-8618-8D1CBDE16BA0}">
      <dgm:prSet/>
      <dgm:spPr/>
      <dgm:t>
        <a:bodyPr/>
        <a:lstStyle/>
        <a:p>
          <a:endParaRPr lang="en-GB" noProof="0"/>
        </a:p>
      </dgm:t>
    </dgm:pt>
    <dgm:pt modelId="{764EA6A3-3A4E-4B7C-B7E2-24EAA0621A90}" type="sibTrans" cxnId="{77042B6F-FD8D-4BFF-8618-8D1CBDE16BA0}">
      <dgm:prSet/>
      <dgm:spPr/>
      <dgm:t>
        <a:bodyPr/>
        <a:lstStyle/>
        <a:p>
          <a:endParaRPr lang="en-GB" noProof="0" dirty="0"/>
        </a:p>
      </dgm:t>
    </dgm:pt>
    <dgm:pt modelId="{25A35F58-5B6A-4F2F-8828-32B927F81C63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400" b="1" noProof="0" dirty="0" smtClean="0"/>
            <a:t>Step 4: Where next with Open Data?</a:t>
          </a:r>
          <a:endParaRPr lang="en-GB" sz="1400" b="1" noProof="0" dirty="0"/>
        </a:p>
      </dgm:t>
    </dgm:pt>
    <dgm:pt modelId="{4273B2A7-7BF5-440A-B8E2-6F22F24A2EDB}" type="parTrans" cxnId="{BBFEB61B-DE18-431E-B34E-49AAB527319D}">
      <dgm:prSet/>
      <dgm:spPr/>
      <dgm:t>
        <a:bodyPr/>
        <a:lstStyle/>
        <a:p>
          <a:endParaRPr lang="en-GB" noProof="0"/>
        </a:p>
      </dgm:t>
    </dgm:pt>
    <dgm:pt modelId="{CB65A228-E38C-455D-A9C6-96EAE45A82B2}" type="sibTrans" cxnId="{BBFEB61B-DE18-431E-B34E-49AAB527319D}">
      <dgm:prSet/>
      <dgm:spPr/>
      <dgm:t>
        <a:bodyPr/>
        <a:lstStyle/>
        <a:p>
          <a:endParaRPr lang="en-GB" noProof="0"/>
        </a:p>
      </dgm:t>
    </dgm:pt>
    <dgm:pt modelId="{F429FEB2-97ED-4B1A-AB31-B3DD9A527DEE}" type="pres">
      <dgm:prSet presAssocID="{66BBB2E2-FA06-4708-BDD6-F398FBA748F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E7BC0B-C47A-4234-8B0E-07D219BDA179}" type="pres">
      <dgm:prSet presAssocID="{3C37B7B6-9C09-4775-A327-B3D796A124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626FFA-42C3-40C4-A891-C71B991335B2}" type="pres">
      <dgm:prSet presAssocID="{F8714403-7AF4-4269-A8EF-EF4220DC93A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DA90EAC-E752-441D-BF02-0364A8FFE098}" type="pres">
      <dgm:prSet presAssocID="{F8714403-7AF4-4269-A8EF-EF4220DC93A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722A75D0-DAE0-41B7-81AD-869BE25AB6C8}" type="pres">
      <dgm:prSet presAssocID="{EE01DA28-6975-45A1-AFDF-AD95E31202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EFAF62-9918-48C9-8F14-5A15F1BD635A}" type="pres">
      <dgm:prSet presAssocID="{7E09E045-BF71-4A65-9311-5BB4B5ADF513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4F9006B-EC8D-4741-8654-0E9F49F10B36}" type="pres">
      <dgm:prSet presAssocID="{7E09E045-BF71-4A65-9311-5BB4B5ADF513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028E8664-9A1C-4FA6-9C31-6C90B38C5E41}" type="pres">
      <dgm:prSet presAssocID="{BFACE8C6-CCAA-424A-BCDD-A3736CA078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85B964-EEF0-4CFA-9050-9F61104B0911}" type="pres">
      <dgm:prSet presAssocID="{764EA6A3-3A4E-4B7C-B7E2-24EAA0621A9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1F32E5A3-436C-4799-8B16-4BCF702EC3C8}" type="pres">
      <dgm:prSet presAssocID="{764EA6A3-3A4E-4B7C-B7E2-24EAA0621A9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502BA407-500D-4DA7-B5E5-F0A297C9AAD3}" type="pres">
      <dgm:prSet presAssocID="{25A35F58-5B6A-4F2F-8828-32B927F81C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F7A33C-4705-4D7B-B302-52041EE6F548}" type="presOf" srcId="{F8714403-7AF4-4269-A8EF-EF4220DC93A1}" destId="{BDA90EAC-E752-441D-BF02-0364A8FFE098}" srcOrd="1" destOrd="0" presId="urn:microsoft.com/office/officeart/2005/8/layout/process2"/>
    <dgm:cxn modelId="{77042B6F-FD8D-4BFF-8618-8D1CBDE16BA0}" srcId="{66BBB2E2-FA06-4708-BDD6-F398FBA748F6}" destId="{BFACE8C6-CCAA-424A-BCDD-A3736CA0782C}" srcOrd="2" destOrd="0" parTransId="{C5656896-1ED4-4465-8286-EC6D6CC14D92}" sibTransId="{764EA6A3-3A4E-4B7C-B7E2-24EAA0621A90}"/>
    <dgm:cxn modelId="{A2983EF5-05BD-4A5C-9759-73D96B33FFDE}" type="presOf" srcId="{EE01DA28-6975-45A1-AFDF-AD95E31202D0}" destId="{722A75D0-DAE0-41B7-81AD-869BE25AB6C8}" srcOrd="0" destOrd="0" presId="urn:microsoft.com/office/officeart/2005/8/layout/process2"/>
    <dgm:cxn modelId="{AD9F7FE4-FD87-4786-A1AB-75ABE3754585}" type="presOf" srcId="{7E09E045-BF71-4A65-9311-5BB4B5ADF513}" destId="{A4F9006B-EC8D-4741-8654-0E9F49F10B36}" srcOrd="1" destOrd="0" presId="urn:microsoft.com/office/officeart/2005/8/layout/process2"/>
    <dgm:cxn modelId="{DA70FA07-1A32-42BC-A414-FFF06F1899A1}" srcId="{66BBB2E2-FA06-4708-BDD6-F398FBA748F6}" destId="{3C37B7B6-9C09-4775-A327-B3D796A124A2}" srcOrd="0" destOrd="0" parTransId="{EDB42A88-BCE4-4C96-8F25-B98F4079FB7A}" sibTransId="{F8714403-7AF4-4269-A8EF-EF4220DC93A1}"/>
    <dgm:cxn modelId="{DDEF2890-C44A-4AB3-A31F-FCF52141C4A7}" srcId="{66BBB2E2-FA06-4708-BDD6-F398FBA748F6}" destId="{EE01DA28-6975-45A1-AFDF-AD95E31202D0}" srcOrd="1" destOrd="0" parTransId="{42D9EACA-4999-452D-8DEB-0A2DB0CC8152}" sibTransId="{7E09E045-BF71-4A65-9311-5BB4B5ADF513}"/>
    <dgm:cxn modelId="{2A79FA8D-13BD-4E23-98BF-3C22ACD28C20}" type="presOf" srcId="{66BBB2E2-FA06-4708-BDD6-F398FBA748F6}" destId="{F429FEB2-97ED-4B1A-AB31-B3DD9A527DEE}" srcOrd="0" destOrd="0" presId="urn:microsoft.com/office/officeart/2005/8/layout/process2"/>
    <dgm:cxn modelId="{CB717494-EF58-4FF5-8734-B3B273DF766A}" type="presOf" srcId="{F8714403-7AF4-4269-A8EF-EF4220DC93A1}" destId="{B2626FFA-42C3-40C4-A891-C71B991335B2}" srcOrd="0" destOrd="0" presId="urn:microsoft.com/office/officeart/2005/8/layout/process2"/>
    <dgm:cxn modelId="{BBFEB61B-DE18-431E-B34E-49AAB527319D}" srcId="{66BBB2E2-FA06-4708-BDD6-F398FBA748F6}" destId="{25A35F58-5B6A-4F2F-8828-32B927F81C63}" srcOrd="3" destOrd="0" parTransId="{4273B2A7-7BF5-440A-B8E2-6F22F24A2EDB}" sibTransId="{CB65A228-E38C-455D-A9C6-96EAE45A82B2}"/>
    <dgm:cxn modelId="{4AF279DF-4F62-41C7-A98B-2C3AA374D2BE}" type="presOf" srcId="{7E09E045-BF71-4A65-9311-5BB4B5ADF513}" destId="{BEEFAF62-9918-48C9-8F14-5A15F1BD635A}" srcOrd="0" destOrd="0" presId="urn:microsoft.com/office/officeart/2005/8/layout/process2"/>
    <dgm:cxn modelId="{85C6E296-9187-4FF6-9FF0-7E015732E2C5}" type="presOf" srcId="{25A35F58-5B6A-4F2F-8828-32B927F81C63}" destId="{502BA407-500D-4DA7-B5E5-F0A297C9AAD3}" srcOrd="0" destOrd="0" presId="urn:microsoft.com/office/officeart/2005/8/layout/process2"/>
    <dgm:cxn modelId="{DDE77019-6F78-4898-9B0D-C9C437305600}" type="presOf" srcId="{764EA6A3-3A4E-4B7C-B7E2-24EAA0621A90}" destId="{1F32E5A3-436C-4799-8B16-4BCF702EC3C8}" srcOrd="1" destOrd="0" presId="urn:microsoft.com/office/officeart/2005/8/layout/process2"/>
    <dgm:cxn modelId="{7EB8F25C-0746-41C0-97A4-DE72250FCBE4}" type="presOf" srcId="{BFACE8C6-CCAA-424A-BCDD-A3736CA0782C}" destId="{028E8664-9A1C-4FA6-9C31-6C90B38C5E41}" srcOrd="0" destOrd="0" presId="urn:microsoft.com/office/officeart/2005/8/layout/process2"/>
    <dgm:cxn modelId="{6EA9DE45-66C8-49D1-998C-BCF4BC3F4D36}" type="presOf" srcId="{3C37B7B6-9C09-4775-A327-B3D796A124A2}" destId="{0CE7BC0B-C47A-4234-8B0E-07D219BDA179}" srcOrd="0" destOrd="0" presId="urn:microsoft.com/office/officeart/2005/8/layout/process2"/>
    <dgm:cxn modelId="{D5F5BB9E-9F35-49CC-8D1C-654D2C0168C1}" type="presOf" srcId="{764EA6A3-3A4E-4B7C-B7E2-24EAA0621A90}" destId="{C285B964-EEF0-4CFA-9050-9F61104B0911}" srcOrd="0" destOrd="0" presId="urn:microsoft.com/office/officeart/2005/8/layout/process2"/>
    <dgm:cxn modelId="{0B51F5F6-026F-4CA0-9A46-465A8D2AD04B}" type="presParOf" srcId="{F429FEB2-97ED-4B1A-AB31-B3DD9A527DEE}" destId="{0CE7BC0B-C47A-4234-8B0E-07D219BDA179}" srcOrd="0" destOrd="0" presId="urn:microsoft.com/office/officeart/2005/8/layout/process2"/>
    <dgm:cxn modelId="{A93088D5-1D33-4C47-918C-CB761B962746}" type="presParOf" srcId="{F429FEB2-97ED-4B1A-AB31-B3DD9A527DEE}" destId="{B2626FFA-42C3-40C4-A891-C71B991335B2}" srcOrd="1" destOrd="0" presId="urn:microsoft.com/office/officeart/2005/8/layout/process2"/>
    <dgm:cxn modelId="{8EF65AD8-0FDC-4647-8C59-C3908D990A0A}" type="presParOf" srcId="{B2626FFA-42C3-40C4-A891-C71B991335B2}" destId="{BDA90EAC-E752-441D-BF02-0364A8FFE098}" srcOrd="0" destOrd="0" presId="urn:microsoft.com/office/officeart/2005/8/layout/process2"/>
    <dgm:cxn modelId="{B33A105E-FCC0-4C38-BD2F-3D215FC99CD3}" type="presParOf" srcId="{F429FEB2-97ED-4B1A-AB31-B3DD9A527DEE}" destId="{722A75D0-DAE0-41B7-81AD-869BE25AB6C8}" srcOrd="2" destOrd="0" presId="urn:microsoft.com/office/officeart/2005/8/layout/process2"/>
    <dgm:cxn modelId="{8995409A-6F2B-4F07-A9B7-8150DFF0383B}" type="presParOf" srcId="{F429FEB2-97ED-4B1A-AB31-B3DD9A527DEE}" destId="{BEEFAF62-9918-48C9-8F14-5A15F1BD635A}" srcOrd="3" destOrd="0" presId="urn:microsoft.com/office/officeart/2005/8/layout/process2"/>
    <dgm:cxn modelId="{F8857373-0B6A-4918-BFF2-191178CBAA5E}" type="presParOf" srcId="{BEEFAF62-9918-48C9-8F14-5A15F1BD635A}" destId="{A4F9006B-EC8D-4741-8654-0E9F49F10B36}" srcOrd="0" destOrd="0" presId="urn:microsoft.com/office/officeart/2005/8/layout/process2"/>
    <dgm:cxn modelId="{9978BC2D-1399-400F-AB3E-349E3186FF85}" type="presParOf" srcId="{F429FEB2-97ED-4B1A-AB31-B3DD9A527DEE}" destId="{028E8664-9A1C-4FA6-9C31-6C90B38C5E41}" srcOrd="4" destOrd="0" presId="urn:microsoft.com/office/officeart/2005/8/layout/process2"/>
    <dgm:cxn modelId="{87214043-15BE-4E1C-AB03-9BEFFBC01A20}" type="presParOf" srcId="{F429FEB2-97ED-4B1A-AB31-B3DD9A527DEE}" destId="{C285B964-EEF0-4CFA-9050-9F61104B0911}" srcOrd="5" destOrd="0" presId="urn:microsoft.com/office/officeart/2005/8/layout/process2"/>
    <dgm:cxn modelId="{C8CF3229-2743-4A73-B970-073EC9CA4F0D}" type="presParOf" srcId="{C285B964-EEF0-4CFA-9050-9F61104B0911}" destId="{1F32E5A3-436C-4799-8B16-4BCF702EC3C8}" srcOrd="0" destOrd="0" presId="urn:microsoft.com/office/officeart/2005/8/layout/process2"/>
    <dgm:cxn modelId="{713A80F8-F626-4B4A-A430-1CA37EA4C2E6}" type="presParOf" srcId="{F429FEB2-97ED-4B1A-AB31-B3DD9A527DEE}" destId="{502BA407-500D-4DA7-B5E5-F0A297C9AAD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7BC0B-C47A-4234-8B0E-07D219BDA179}">
      <dsp:nvSpPr>
        <dsp:cNvPr id="0" name=""/>
        <dsp:cNvSpPr/>
      </dsp:nvSpPr>
      <dsp:spPr>
        <a:xfrm>
          <a:off x="444638" y="1715"/>
          <a:ext cx="1631002" cy="6380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Step 1: Introduction to Open Data  </a:t>
          </a:r>
          <a:endParaRPr lang="en-GB" sz="1400" b="1" kern="1200" noProof="0" dirty="0"/>
        </a:p>
      </dsp:txBody>
      <dsp:txXfrm>
        <a:off x="463326" y="20403"/>
        <a:ext cx="1593626" cy="600668"/>
      </dsp:txXfrm>
    </dsp:sp>
    <dsp:sp modelId="{B2626FFA-42C3-40C4-A891-C71B991335B2}">
      <dsp:nvSpPr>
        <dsp:cNvPr id="0" name=""/>
        <dsp:cNvSpPr/>
      </dsp:nvSpPr>
      <dsp:spPr>
        <a:xfrm rot="5400000">
          <a:off x="1140506" y="655711"/>
          <a:ext cx="239266" cy="287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 rot="-5400000">
        <a:off x="1174003" y="679638"/>
        <a:ext cx="172272" cy="167486"/>
      </dsp:txXfrm>
    </dsp:sp>
    <dsp:sp modelId="{722A75D0-DAE0-41B7-81AD-869BE25AB6C8}">
      <dsp:nvSpPr>
        <dsp:cNvPr id="0" name=""/>
        <dsp:cNvSpPr/>
      </dsp:nvSpPr>
      <dsp:spPr>
        <a:xfrm>
          <a:off x="444638" y="958782"/>
          <a:ext cx="1631002" cy="63804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Step 2: Open Data Implementation</a:t>
          </a:r>
          <a:endParaRPr lang="en-GB" sz="1400" b="1" kern="1200" noProof="0" dirty="0"/>
        </a:p>
      </dsp:txBody>
      <dsp:txXfrm>
        <a:off x="463326" y="977470"/>
        <a:ext cx="1593626" cy="600668"/>
      </dsp:txXfrm>
    </dsp:sp>
    <dsp:sp modelId="{BEEFAF62-9918-48C9-8F14-5A15F1BD635A}">
      <dsp:nvSpPr>
        <dsp:cNvPr id="0" name=""/>
        <dsp:cNvSpPr/>
      </dsp:nvSpPr>
      <dsp:spPr>
        <a:xfrm rot="5400000">
          <a:off x="1140506" y="1612778"/>
          <a:ext cx="239266" cy="287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 rot="-5400000">
        <a:off x="1174003" y="1636705"/>
        <a:ext cx="172272" cy="167486"/>
      </dsp:txXfrm>
    </dsp:sp>
    <dsp:sp modelId="{028E8664-9A1C-4FA6-9C31-6C90B38C5E41}">
      <dsp:nvSpPr>
        <dsp:cNvPr id="0" name=""/>
        <dsp:cNvSpPr/>
      </dsp:nvSpPr>
      <dsp:spPr>
        <a:xfrm>
          <a:off x="444638" y="1915849"/>
          <a:ext cx="1631002" cy="63804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Step 3: Technical deep dive</a:t>
          </a:r>
          <a:endParaRPr lang="en-GB" sz="1400" b="1" kern="1200" noProof="0" dirty="0"/>
        </a:p>
      </dsp:txBody>
      <dsp:txXfrm>
        <a:off x="463326" y="1934537"/>
        <a:ext cx="1593626" cy="600668"/>
      </dsp:txXfrm>
    </dsp:sp>
    <dsp:sp modelId="{C285B964-EEF0-4CFA-9050-9F61104B0911}">
      <dsp:nvSpPr>
        <dsp:cNvPr id="0" name=""/>
        <dsp:cNvSpPr/>
      </dsp:nvSpPr>
      <dsp:spPr>
        <a:xfrm rot="5400000">
          <a:off x="1140506" y="2569845"/>
          <a:ext cx="239266" cy="287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 rot="-5400000">
        <a:off x="1174003" y="2593772"/>
        <a:ext cx="172272" cy="167486"/>
      </dsp:txXfrm>
    </dsp:sp>
    <dsp:sp modelId="{502BA407-500D-4DA7-B5E5-F0A297C9AAD3}">
      <dsp:nvSpPr>
        <dsp:cNvPr id="0" name=""/>
        <dsp:cNvSpPr/>
      </dsp:nvSpPr>
      <dsp:spPr>
        <a:xfrm>
          <a:off x="444638" y="2872916"/>
          <a:ext cx="1631002" cy="63804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Step 4: Where next with Open Data?</a:t>
          </a:r>
          <a:endParaRPr lang="en-GB" sz="1400" b="1" kern="1200" noProof="0" dirty="0"/>
        </a:p>
      </dsp:txBody>
      <dsp:txXfrm>
        <a:off x="463326" y="2891604"/>
        <a:ext cx="1593626" cy="60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F458E-338F-4C79-8E1F-624020FCE313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Blank.potx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DED720-39B0-4DAF-9C53-E753DAD284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54B1F5-60EA-4F7B-BCF7-6B2316863496}" type="datetimeFigureOut">
              <a:rPr lang="en-GB"/>
              <a:pPr>
                <a:defRPr/>
              </a:pPr>
              <a:t>08/06/2016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3971F-5A65-4713-8934-77774D1688B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49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11.jpe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jpe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>
            <a:fillRect/>
          </a:stretch>
        </p:blipFill>
        <p:spPr>
          <a:xfrm>
            <a:off x="0" y="332570"/>
            <a:ext cx="9930762" cy="6525430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4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/>
          <p:nvPr userDrawn="1">
            <p:custDataLst>
              <p:tags r:id="rId3"/>
            </p:custDataLst>
          </p:nvPr>
        </p:nvSpPr>
        <p:spPr bwMode="auto">
          <a:xfrm>
            <a:off x="-15690" y="20504"/>
            <a:ext cx="9946452" cy="3284980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563461 w 12124541"/>
              <a:gd name="connsiteY0" fmla="*/ 2791 h 2958168"/>
              <a:gd name="connsiteX1" fmla="*/ 12123785 w 12124541"/>
              <a:gd name="connsiteY1" fmla="*/ 0 h 2958168"/>
              <a:gd name="connsiteX2" fmla="*/ 12123287 w 12124541"/>
              <a:gd name="connsiteY2" fmla="*/ 1476338 h 2958168"/>
              <a:gd name="connsiteX3" fmla="*/ 10850724 w 12124541"/>
              <a:gd name="connsiteY3" fmla="*/ 2153103 h 2958168"/>
              <a:gd name="connsiteX4" fmla="*/ 3879688 w 12124541"/>
              <a:gd name="connsiteY4" fmla="*/ 2159512 h 2958168"/>
              <a:gd name="connsiteX5" fmla="*/ 2743019 w 12124541"/>
              <a:gd name="connsiteY5" fmla="*/ 2958168 h 2958168"/>
              <a:gd name="connsiteX6" fmla="*/ 1563461 w 12124541"/>
              <a:gd name="connsiteY6" fmla="*/ 2791 h 2958168"/>
              <a:gd name="connsiteX0" fmla="*/ 1563461 w 11102298"/>
              <a:gd name="connsiteY0" fmla="*/ 0 h 2958168"/>
              <a:gd name="connsiteX1" fmla="*/ 11101542 w 11102298"/>
              <a:gd name="connsiteY1" fmla="*/ 0 h 2958168"/>
              <a:gd name="connsiteX2" fmla="*/ 11101044 w 11102298"/>
              <a:gd name="connsiteY2" fmla="*/ 1476338 h 2958168"/>
              <a:gd name="connsiteX3" fmla="*/ 9828481 w 11102298"/>
              <a:gd name="connsiteY3" fmla="*/ 2153103 h 2958168"/>
              <a:gd name="connsiteX4" fmla="*/ 2857445 w 11102298"/>
              <a:gd name="connsiteY4" fmla="*/ 2159512 h 2958168"/>
              <a:gd name="connsiteX5" fmla="*/ 1720776 w 11102298"/>
              <a:gd name="connsiteY5" fmla="*/ 2958168 h 2958168"/>
              <a:gd name="connsiteX6" fmla="*/ 1563461 w 11102298"/>
              <a:gd name="connsiteY6" fmla="*/ 0 h 2958168"/>
              <a:gd name="connsiteX0" fmla="*/ 228723 w 9767560"/>
              <a:gd name="connsiteY0" fmla="*/ 0 h 2958168"/>
              <a:gd name="connsiteX1" fmla="*/ 9766804 w 9767560"/>
              <a:gd name="connsiteY1" fmla="*/ 0 h 2958168"/>
              <a:gd name="connsiteX2" fmla="*/ 9766306 w 9767560"/>
              <a:gd name="connsiteY2" fmla="*/ 1476338 h 2958168"/>
              <a:gd name="connsiteX3" fmla="*/ 8493743 w 9767560"/>
              <a:gd name="connsiteY3" fmla="*/ 2153103 h 2958168"/>
              <a:gd name="connsiteX4" fmla="*/ 1522707 w 9767560"/>
              <a:gd name="connsiteY4" fmla="*/ 2159512 h 2958168"/>
              <a:gd name="connsiteX5" fmla="*/ 386038 w 9767560"/>
              <a:gd name="connsiteY5" fmla="*/ 2958168 h 2958168"/>
              <a:gd name="connsiteX6" fmla="*/ 228723 w 9767560"/>
              <a:gd name="connsiteY6" fmla="*/ 0 h 2958168"/>
              <a:gd name="connsiteX0" fmla="*/ 0 w 9538837"/>
              <a:gd name="connsiteY0" fmla="*/ 0 h 2958168"/>
              <a:gd name="connsiteX1" fmla="*/ 9538081 w 9538837"/>
              <a:gd name="connsiteY1" fmla="*/ 0 h 2958168"/>
              <a:gd name="connsiteX2" fmla="*/ 9537583 w 9538837"/>
              <a:gd name="connsiteY2" fmla="*/ 1476338 h 2958168"/>
              <a:gd name="connsiteX3" fmla="*/ 8265020 w 9538837"/>
              <a:gd name="connsiteY3" fmla="*/ 2153103 h 2958168"/>
              <a:gd name="connsiteX4" fmla="*/ 1293984 w 9538837"/>
              <a:gd name="connsiteY4" fmla="*/ 2159512 h 2958168"/>
              <a:gd name="connsiteX5" fmla="*/ 157315 w 9538837"/>
              <a:gd name="connsiteY5" fmla="*/ 2958168 h 2958168"/>
              <a:gd name="connsiteX6" fmla="*/ 0 w 9538837"/>
              <a:gd name="connsiteY6" fmla="*/ 0 h 2958168"/>
              <a:gd name="connsiteX0" fmla="*/ 0 w 9387494"/>
              <a:gd name="connsiteY0" fmla="*/ 0 h 2958168"/>
              <a:gd name="connsiteX1" fmla="*/ 9386738 w 9387494"/>
              <a:gd name="connsiteY1" fmla="*/ 0 h 2958168"/>
              <a:gd name="connsiteX2" fmla="*/ 9386240 w 9387494"/>
              <a:gd name="connsiteY2" fmla="*/ 1476338 h 2958168"/>
              <a:gd name="connsiteX3" fmla="*/ 8113677 w 9387494"/>
              <a:gd name="connsiteY3" fmla="*/ 2153103 h 2958168"/>
              <a:gd name="connsiteX4" fmla="*/ 1142641 w 9387494"/>
              <a:gd name="connsiteY4" fmla="*/ 2159512 h 2958168"/>
              <a:gd name="connsiteX5" fmla="*/ 5972 w 9387494"/>
              <a:gd name="connsiteY5" fmla="*/ 2958168 h 2958168"/>
              <a:gd name="connsiteX6" fmla="*/ 0 w 9387494"/>
              <a:gd name="connsiteY6" fmla="*/ 0 h 2958168"/>
              <a:gd name="connsiteX0" fmla="*/ 150434 w 9387493"/>
              <a:gd name="connsiteY0" fmla="*/ 121627 h 2958168"/>
              <a:gd name="connsiteX1" fmla="*/ 9386737 w 9387493"/>
              <a:gd name="connsiteY1" fmla="*/ 0 h 2958168"/>
              <a:gd name="connsiteX2" fmla="*/ 9386239 w 9387493"/>
              <a:gd name="connsiteY2" fmla="*/ 1476338 h 2958168"/>
              <a:gd name="connsiteX3" fmla="*/ 8113676 w 9387493"/>
              <a:gd name="connsiteY3" fmla="*/ 2153103 h 2958168"/>
              <a:gd name="connsiteX4" fmla="*/ 1142640 w 9387493"/>
              <a:gd name="connsiteY4" fmla="*/ 2159512 h 2958168"/>
              <a:gd name="connsiteX5" fmla="*/ 5971 w 9387493"/>
              <a:gd name="connsiteY5" fmla="*/ 2958168 h 2958168"/>
              <a:gd name="connsiteX6" fmla="*/ 150434 w 9387493"/>
              <a:gd name="connsiteY6" fmla="*/ 121627 h 2958168"/>
              <a:gd name="connsiteX0" fmla="*/ 0 w 9387494"/>
              <a:gd name="connsiteY0" fmla="*/ 0 h 2958168"/>
              <a:gd name="connsiteX1" fmla="*/ 9386738 w 9387494"/>
              <a:gd name="connsiteY1" fmla="*/ 0 h 2958168"/>
              <a:gd name="connsiteX2" fmla="*/ 9386240 w 9387494"/>
              <a:gd name="connsiteY2" fmla="*/ 1476338 h 2958168"/>
              <a:gd name="connsiteX3" fmla="*/ 8113677 w 9387494"/>
              <a:gd name="connsiteY3" fmla="*/ 2153103 h 2958168"/>
              <a:gd name="connsiteX4" fmla="*/ 1142641 w 9387494"/>
              <a:gd name="connsiteY4" fmla="*/ 2159512 h 2958168"/>
              <a:gd name="connsiteX5" fmla="*/ 5972 w 9387494"/>
              <a:gd name="connsiteY5" fmla="*/ 2958168 h 2958168"/>
              <a:gd name="connsiteX6" fmla="*/ 0 w 9387494"/>
              <a:gd name="connsiteY6" fmla="*/ 0 h 29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7494" h="2958168">
                <a:moveTo>
                  <a:pt x="0" y="0"/>
                </a:moveTo>
                <a:lnTo>
                  <a:pt x="9386738" y="0"/>
                </a:lnTo>
                <a:cubicBezTo>
                  <a:pt x="9387251" y="67600"/>
                  <a:pt x="9387494" y="1432923"/>
                  <a:pt x="9386240" y="1476338"/>
                </a:cubicBezTo>
                <a:cubicBezTo>
                  <a:pt x="8908844" y="2148347"/>
                  <a:pt x="8530263" y="2158423"/>
                  <a:pt x="8113677" y="2153103"/>
                </a:cubicBezTo>
                <a:lnTo>
                  <a:pt x="1142641" y="2159512"/>
                </a:lnTo>
                <a:cubicBezTo>
                  <a:pt x="565427" y="2192654"/>
                  <a:pt x="197581" y="2495346"/>
                  <a:pt x="5972" y="2958168"/>
                </a:cubicBezTo>
                <a:cubicBezTo>
                  <a:pt x="1" y="2922215"/>
                  <a:pt x="8626" y="175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mpd="sng" algn="ctr">
            <a:noFill/>
            <a:miter lim="800000"/>
            <a:headEnd/>
            <a:tailEnd/>
          </a:ln>
          <a:effectLst>
            <a:outerShdw blurRad="41275" dist="38100" dir="5400000" algn="t" rotWithShape="0">
              <a:schemeClr val="bg1">
                <a:lumMod val="65000"/>
                <a:alpha val="25000"/>
              </a:schemeClr>
            </a:outerShdw>
          </a:effectLst>
        </p:spPr>
        <p:txBody>
          <a:bodyPr wrap="square" lIns="33059" tIns="42976" rIns="33059" bIns="4297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286594" y="476590"/>
            <a:ext cx="4857684" cy="9389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rgbClr val="0C71B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286593" y="1625440"/>
            <a:ext cx="4857685" cy="28803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F26829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8" name="Picture 6" descr="http://www.legal-online.be/websites/39/uploads/image/logo%20Time%20Lex(1).jpg"/>
          <p:cNvPicPr>
            <a:picLocks noChangeAspect="1" noChangeArrowheads="1"/>
          </p:cNvPicPr>
          <p:nvPr userDrawn="1"/>
        </p:nvPicPr>
        <p:blipFill>
          <a:blip r:embed="rId9"/>
          <a:srcRect b="10550"/>
          <a:stretch>
            <a:fillRect/>
          </a:stretch>
        </p:blipFill>
        <p:spPr bwMode="auto">
          <a:xfrm>
            <a:off x="4485298" y="6511747"/>
            <a:ext cx="326696" cy="293202"/>
          </a:xfrm>
          <a:prstGeom prst="rect">
            <a:avLst/>
          </a:prstGeom>
          <a:noFill/>
        </p:spPr>
      </p:pic>
      <p:pic>
        <p:nvPicPr>
          <p:cNvPr id="19" name="Picture 8" descr="http://www.sogeti.de/fileadmin/user_upload/Sogeti_cmyk.jp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118941" y="6556991"/>
            <a:ext cx="920966" cy="202714"/>
          </a:xfrm>
          <a:prstGeom prst="rect">
            <a:avLst/>
          </a:prstGeom>
          <a:noFill/>
        </p:spPr>
      </p:pic>
      <p:pic>
        <p:nvPicPr>
          <p:cNvPr id="20" name="Picture 10" descr="http://upload.wikimedia.org/wikipedia/commons/thumb/a/a7/University_of_Southampton_Logo.svg/2000px-University_of_Southampton_Logo.svg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46854" y="6562600"/>
            <a:ext cx="866502" cy="191497"/>
          </a:xfrm>
          <a:prstGeom prst="rect">
            <a:avLst/>
          </a:prstGeom>
          <a:noFill/>
        </p:spPr>
      </p:pic>
      <p:pic>
        <p:nvPicPr>
          <p:cNvPr id="22" name="Picture 14" descr="http://se-mashup.fokus.fraunhofer.de:8080/feature-event-clean/samples/ad-insertion/images/fokus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709984" y="6487793"/>
            <a:ext cx="851656" cy="341111"/>
          </a:xfrm>
          <a:prstGeom prst="rect">
            <a:avLst/>
          </a:prstGeom>
          <a:noFill/>
        </p:spPr>
      </p:pic>
      <p:pic>
        <p:nvPicPr>
          <p:cNvPr id="1039" name="Picture 15" descr="D:\Pallavi\PSN\shutterstock\Transparent CC-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88380" y="6576898"/>
            <a:ext cx="1629345" cy="162900"/>
          </a:xfrm>
          <a:prstGeom prst="rect">
            <a:avLst/>
          </a:prstGeom>
          <a:noFill/>
        </p:spPr>
      </p:pic>
      <p:pic>
        <p:nvPicPr>
          <p:cNvPr id="1041" name="Picture 17" descr="http://summit.theodi.org/wp-content/uploads/2014/05/Slice-12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424672" y="6547683"/>
            <a:ext cx="723488" cy="221330"/>
          </a:xfrm>
          <a:prstGeom prst="rect">
            <a:avLst/>
          </a:prstGeom>
          <a:noFill/>
        </p:spPr>
      </p:pic>
      <p:pic>
        <p:nvPicPr>
          <p:cNvPr id="1043" name="Picture 19" descr="http://www.intrasoft-intl.dk/images/logo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55107" y="6547118"/>
            <a:ext cx="723244" cy="222460"/>
          </a:xfrm>
          <a:prstGeom prst="rect">
            <a:avLst/>
          </a:prstGeom>
          <a:noFill/>
        </p:spPr>
      </p:pic>
      <p:pic>
        <p:nvPicPr>
          <p:cNvPr id="1045" name="Picture 21" descr="http://inspire.ec.europa.eu/events/conferences/inspire_2014/images/contera.png"/>
          <p:cNvPicPr>
            <a:picLocks noChangeAspect="1" noChangeArrowheads="1"/>
          </p:cNvPicPr>
          <p:nvPr userDrawn="1"/>
        </p:nvPicPr>
        <p:blipFill>
          <a:blip r:embed="rId16"/>
          <a:srcRect t="11559" b="54092"/>
          <a:stretch>
            <a:fillRect/>
          </a:stretch>
        </p:blipFill>
        <p:spPr bwMode="auto">
          <a:xfrm>
            <a:off x="7520303" y="6551986"/>
            <a:ext cx="882734" cy="2127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21190" y="99859"/>
            <a:ext cx="3555297" cy="13128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0838" y="0"/>
            <a:ext cx="7050502" cy="89558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kern="1200" dirty="0">
                <a:solidFill>
                  <a:srgbClr val="0C71B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9489630" y="6711950"/>
            <a:ext cx="327570" cy="117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CE626-3159-4274-8158-4292551456C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0836" y="1792974"/>
            <a:ext cx="9210677" cy="466021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2pPr>
            <a:lvl3pPr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4pPr>
            <a:lvl5pPr>
              <a:buFontTx/>
              <a:buBlip>
                <a:blip r:embed="rId2"/>
              </a:buBlip>
              <a:defRPr/>
            </a:lvl5pPr>
          </a:lstStyle>
          <a:p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endParaRPr lang="nl-NL" dirty="0" smtClean="0"/>
          </a:p>
          <a:p>
            <a:pPr lvl="2"/>
            <a:r>
              <a:rPr lang="nl-NL" dirty="0" err="1" smtClean="0"/>
              <a:t>Text</a:t>
            </a:r>
            <a:endParaRPr lang="nl-NL" dirty="0" smtClean="0"/>
          </a:p>
          <a:p>
            <a:pPr lvl="3"/>
            <a:r>
              <a:rPr lang="nl-NL" dirty="0" err="1" smtClean="0"/>
              <a:t>Text</a:t>
            </a:r>
            <a:r>
              <a:rPr lang="nl-NL" dirty="0" smtClean="0"/>
              <a:t>	</a:t>
            </a:r>
          </a:p>
          <a:p>
            <a:endParaRPr lang="nl-NL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7"/>
          </p:nvPr>
        </p:nvSpPr>
        <p:spPr>
          <a:xfrm>
            <a:off x="-15690" y="6535281"/>
            <a:ext cx="936130" cy="201600"/>
          </a:xfrm>
        </p:spPr>
        <p:txBody>
          <a:bodyPr/>
          <a:lstStyle>
            <a:lvl1pPr>
              <a:defRPr sz="600">
                <a:solidFill>
                  <a:srgbClr val="F9A01B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7524" y="3490621"/>
            <a:ext cx="1257300" cy="12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 userDrawn="1"/>
        </p:nvSpPr>
        <p:spPr bwMode="auto">
          <a:xfrm>
            <a:off x="3872850" y="3212970"/>
            <a:ext cx="2016280" cy="180025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300"/>
              </a:spcAft>
            </a:pPr>
            <a:endParaRPr lang="nl-NL" sz="1400" dirty="0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0839" y="1123950"/>
            <a:ext cx="9210674" cy="433388"/>
          </a:xfr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defRPr lang="en-US" sz="1600" i="1" kern="1200" dirty="0" smtClean="0">
                <a:solidFill>
                  <a:srgbClr val="F2682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1340" y="33569"/>
            <a:ext cx="2454388" cy="90633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481" y="6556168"/>
            <a:ext cx="1518593" cy="1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http://semanticweb.com/files/2013/09/ODI.png"/>
          <p:cNvPicPr>
            <a:picLocks noChangeAspect="1" noChangeArrowheads="1"/>
          </p:cNvPicPr>
          <p:nvPr userDrawn="1"/>
        </p:nvPicPr>
        <p:blipFill>
          <a:blip r:embed="rId6"/>
          <a:srcRect l="13980" t="31437" r="13900" b="36396"/>
          <a:stretch>
            <a:fillRect/>
          </a:stretch>
        </p:blipFill>
        <p:spPr bwMode="auto">
          <a:xfrm>
            <a:off x="2685721" y="6549818"/>
            <a:ext cx="658907" cy="193344"/>
          </a:xfrm>
          <a:prstGeom prst="rect">
            <a:avLst/>
          </a:prstGeom>
          <a:noFill/>
        </p:spPr>
      </p:pic>
      <p:pic>
        <p:nvPicPr>
          <p:cNvPr id="22" name="Picture 4" descr="http://www.intrasoft-intl.dk/images/logo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656975" y="6542057"/>
            <a:ext cx="648089" cy="199343"/>
          </a:xfrm>
          <a:prstGeom prst="rect">
            <a:avLst/>
          </a:prstGeom>
          <a:noFill/>
        </p:spPr>
      </p:pic>
      <p:pic>
        <p:nvPicPr>
          <p:cNvPr id="23" name="Picture 6" descr="http://www.legal-online.be/websites/39/uploads/image/logo%20Time%20Lex(1).jpg"/>
          <p:cNvPicPr>
            <a:picLocks noChangeAspect="1" noChangeArrowheads="1"/>
          </p:cNvPicPr>
          <p:nvPr userDrawn="1"/>
        </p:nvPicPr>
        <p:blipFill>
          <a:blip r:embed="rId8"/>
          <a:srcRect b="10550"/>
          <a:stretch>
            <a:fillRect/>
          </a:stretch>
        </p:blipFill>
        <p:spPr bwMode="auto">
          <a:xfrm>
            <a:off x="4611061" y="6545557"/>
            <a:ext cx="235540" cy="211393"/>
          </a:xfrm>
          <a:prstGeom prst="rect">
            <a:avLst/>
          </a:prstGeom>
          <a:noFill/>
        </p:spPr>
      </p:pic>
      <p:pic>
        <p:nvPicPr>
          <p:cNvPr id="24" name="Picture 8" descr="http://www.sogeti.de/fileadmin/user_upload/Sogeti_cmyk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154979" y="6544412"/>
            <a:ext cx="840970" cy="185106"/>
          </a:xfrm>
          <a:prstGeom prst="rect">
            <a:avLst/>
          </a:prstGeom>
          <a:noFill/>
        </p:spPr>
      </p:pic>
      <p:pic>
        <p:nvPicPr>
          <p:cNvPr id="25" name="Picture 10" descr="http://upload.wikimedia.org/wikipedia/commons/thumb/a/a7/University_of_Southampton_Logo.svg/2000px-University_of_Southampton_Logo.svg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94803" y="6569792"/>
            <a:ext cx="866502" cy="191497"/>
          </a:xfrm>
          <a:prstGeom prst="rect">
            <a:avLst/>
          </a:prstGeom>
          <a:noFill/>
        </p:spPr>
      </p:pic>
      <p:pic>
        <p:nvPicPr>
          <p:cNvPr id="26" name="Picture 12" descr="http://inspire.ec.europa.eu/events/conferences/inspire_2011/logos/conterra_Logo_RGB_300_3,5cm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467302" y="6585792"/>
            <a:ext cx="948594" cy="130920"/>
          </a:xfrm>
          <a:prstGeom prst="rect">
            <a:avLst/>
          </a:prstGeom>
          <a:noFill/>
        </p:spPr>
      </p:pic>
      <p:pic>
        <p:nvPicPr>
          <p:cNvPr id="27" name="Picture 14" descr="http://se-mashup.fokus.fraunhofer.de:8080/feature-event-clean/samples/ad-insertion/images/fokus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709984" y="6481533"/>
            <a:ext cx="851656" cy="341111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 userDrawn="1"/>
        </p:nvCxnSpPr>
        <p:spPr>
          <a:xfrm>
            <a:off x="350838" y="895580"/>
            <a:ext cx="7050502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lon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9489630" y="6711950"/>
            <a:ext cx="327570" cy="117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CE626-3159-4274-8158-4292551456C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2073275" y="1844700"/>
            <a:ext cx="7488238" cy="44647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Font typeface="Arial Unicode MS" pitchFamily="34" charset="-128"/>
              <a:buChar char="▶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0838" y="1123950"/>
            <a:ext cx="8923337" cy="4333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defRPr lang="en-US" sz="1800" i="1" kern="1200" dirty="0" smtClean="0">
                <a:solidFill>
                  <a:srgbClr val="FF66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with sub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kern="1200" dirty="0">
                <a:solidFill>
                  <a:srgbClr val="0C71B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0836" y="1792974"/>
            <a:ext cx="9210677" cy="466021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1pPr>
            <a:lvl2pPr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2pPr>
            <a:lvl3pPr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rgbClr val="0C71B6"/>
                </a:solidFill>
              </a:defRPr>
            </a:lvl4pPr>
            <a:lvl5pPr>
              <a:buFontTx/>
              <a:buBlip>
                <a:blip r:embed="rId2"/>
              </a:buBlip>
              <a:defRPr/>
            </a:lvl5pPr>
          </a:lstStyle>
          <a:p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endParaRPr lang="nl-NL" dirty="0" smtClean="0"/>
          </a:p>
          <a:p>
            <a:pPr lvl="2"/>
            <a:r>
              <a:rPr lang="nl-NL" dirty="0" err="1" smtClean="0"/>
              <a:t>Text</a:t>
            </a:r>
            <a:endParaRPr lang="nl-NL" dirty="0" smtClean="0"/>
          </a:p>
          <a:p>
            <a:pPr lvl="3"/>
            <a:r>
              <a:rPr lang="nl-NL" dirty="0" err="1" smtClean="0"/>
              <a:t>Text</a:t>
            </a:r>
            <a:r>
              <a:rPr lang="nl-NL" dirty="0" smtClean="0"/>
              <a:t>	</a:t>
            </a:r>
          </a:p>
          <a:p>
            <a:endParaRPr lang="nl-NL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7"/>
          </p:nvPr>
        </p:nvSpPr>
        <p:spPr>
          <a:xfrm>
            <a:off x="-15690" y="6535281"/>
            <a:ext cx="936130" cy="201600"/>
          </a:xfrm>
        </p:spPr>
        <p:txBody>
          <a:bodyPr/>
          <a:lstStyle>
            <a:lvl1pPr>
              <a:defRPr sz="600">
                <a:solidFill>
                  <a:srgbClr val="F9A01B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7524" y="3490621"/>
            <a:ext cx="1257300" cy="12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 bwMode="auto">
          <a:xfrm>
            <a:off x="3872850" y="3212970"/>
            <a:ext cx="2016280" cy="180025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300"/>
              </a:spcAft>
            </a:pPr>
            <a:endParaRPr lang="nl-NL" sz="1400" dirty="0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0839" y="1123950"/>
            <a:ext cx="9210674" cy="433388"/>
          </a:xfr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defRPr lang="en-US" sz="1600" i="1" kern="1200" dirty="0" smtClean="0">
                <a:solidFill>
                  <a:srgbClr val="F2682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489630" y="6711950"/>
            <a:ext cx="327570" cy="117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CE626-3159-4274-8158-4292551456C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-15690" y="6535281"/>
            <a:ext cx="936130" cy="201600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0838" y="1123950"/>
            <a:ext cx="8923337" cy="4333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defRPr lang="en-US" sz="1800" i="1" kern="1200" dirty="0" smtClean="0">
                <a:solidFill>
                  <a:srgbClr val="FF66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lai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950" y="1794935"/>
            <a:ext cx="4953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92950" y="2663298"/>
            <a:ext cx="2712516" cy="2998012"/>
          </a:xfrm>
        </p:spPr>
        <p:txBody>
          <a:bodyPr/>
          <a:lstStyle>
            <a:lvl1pPr marL="182563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/>
              </a:buBlip>
              <a:tabLst/>
              <a:defRPr lang="en-US" sz="1400" u="none" kern="1200" baseline="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9489630" y="6711950"/>
            <a:ext cx="327570" cy="117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CE626-3159-4274-8158-4292551456C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12"/>
          </p:nvPr>
        </p:nvSpPr>
        <p:spPr>
          <a:xfrm>
            <a:off x="-15690" y="6535281"/>
            <a:ext cx="936130" cy="201600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  <p:pic>
        <p:nvPicPr>
          <p:cNvPr id="14" name="Picture 13" descr="Picture1.jpg"/>
          <p:cNvPicPr>
            <a:picLocks noChangeAspect="1"/>
          </p:cNvPicPr>
          <p:nvPr userDrawn="1"/>
        </p:nvPicPr>
        <p:blipFill>
          <a:blip r:embed="rId3"/>
          <a:srcRect t="142" b="399"/>
          <a:stretch>
            <a:fillRect/>
          </a:stretch>
        </p:blipFill>
        <p:spPr>
          <a:xfrm>
            <a:off x="-1" y="0"/>
            <a:ext cx="4010025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061" y="6288189"/>
            <a:ext cx="1518593" cy="1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semanticweb.com/files/2013/09/ODI.png"/>
          <p:cNvPicPr>
            <a:picLocks noChangeAspect="1" noChangeArrowheads="1"/>
          </p:cNvPicPr>
          <p:nvPr userDrawn="1"/>
        </p:nvPicPr>
        <p:blipFill>
          <a:blip r:embed="rId5"/>
          <a:srcRect l="13980" t="31437" r="13900" b="36396"/>
          <a:stretch>
            <a:fillRect/>
          </a:stretch>
        </p:blipFill>
        <p:spPr bwMode="auto">
          <a:xfrm>
            <a:off x="7156144" y="6281839"/>
            <a:ext cx="658907" cy="193344"/>
          </a:xfrm>
          <a:prstGeom prst="rect">
            <a:avLst/>
          </a:prstGeom>
          <a:noFill/>
        </p:spPr>
      </p:pic>
      <p:pic>
        <p:nvPicPr>
          <p:cNvPr id="12" name="Picture 4" descr="http://www.intrasoft-intl.dk/images/logo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841541" y="6274078"/>
            <a:ext cx="648089" cy="199343"/>
          </a:xfrm>
          <a:prstGeom prst="rect">
            <a:avLst/>
          </a:prstGeom>
          <a:noFill/>
        </p:spPr>
      </p:pic>
      <p:pic>
        <p:nvPicPr>
          <p:cNvPr id="15" name="Picture 6" descr="http://www.legal-online.be/websites/39/uploads/image/logo%20Time%20Lex(1).jpg"/>
          <p:cNvPicPr>
            <a:picLocks noChangeAspect="1" noChangeArrowheads="1"/>
          </p:cNvPicPr>
          <p:nvPr userDrawn="1"/>
        </p:nvPicPr>
        <p:blipFill>
          <a:blip r:embed="rId7"/>
          <a:srcRect b="10550"/>
          <a:stretch>
            <a:fillRect/>
          </a:stretch>
        </p:blipFill>
        <p:spPr bwMode="auto">
          <a:xfrm>
            <a:off x="4611061" y="6545557"/>
            <a:ext cx="235540" cy="211393"/>
          </a:xfrm>
          <a:prstGeom prst="rect">
            <a:avLst/>
          </a:prstGeom>
          <a:noFill/>
        </p:spPr>
      </p:pic>
      <p:pic>
        <p:nvPicPr>
          <p:cNvPr id="16" name="Picture 8" descr="http://www.sogeti.de/fileadmin/user_upload/Sogeti_cmyk.jp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54979" y="6544412"/>
            <a:ext cx="840970" cy="185106"/>
          </a:xfrm>
          <a:prstGeom prst="rect">
            <a:avLst/>
          </a:prstGeom>
          <a:noFill/>
        </p:spPr>
      </p:pic>
      <p:pic>
        <p:nvPicPr>
          <p:cNvPr id="17" name="Picture 10" descr="http://upload.wikimedia.org/wikipedia/commons/thumb/a/a7/University_of_Southampton_Logo.svg/2000px-University_of_Southampton_Logo.svg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294803" y="6569792"/>
            <a:ext cx="866502" cy="191497"/>
          </a:xfrm>
          <a:prstGeom prst="rect">
            <a:avLst/>
          </a:prstGeom>
          <a:noFill/>
        </p:spPr>
      </p:pic>
      <p:pic>
        <p:nvPicPr>
          <p:cNvPr id="18" name="Picture 12" descr="http://inspire.ec.europa.eu/events/conferences/inspire_2011/logos/conterra_Logo_RGB_300_3,5cm.jp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467302" y="6585792"/>
            <a:ext cx="948594" cy="130920"/>
          </a:xfrm>
          <a:prstGeom prst="rect">
            <a:avLst/>
          </a:prstGeom>
          <a:noFill/>
        </p:spPr>
      </p:pic>
      <p:pic>
        <p:nvPicPr>
          <p:cNvPr id="19" name="Picture 14" descr="http://se-mashup.fokus.fraunhofer.de:8080/feature-event-clean/samples/ad-insertion/images/fokus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709984" y="6481533"/>
            <a:ext cx="851656" cy="341111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50703" y="33569"/>
            <a:ext cx="3555297" cy="13128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0838" y="1384300"/>
            <a:ext cx="8736012" cy="4586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9489630" y="6711950"/>
            <a:ext cx="327570" cy="117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CE626-3159-4274-8158-4292551456C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>
          <a:xfrm>
            <a:off x="-15690" y="6535281"/>
            <a:ext cx="936130" cy="2016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3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ags" Target="../tags/tag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0838" y="0"/>
            <a:ext cx="7050502" cy="8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text – Header should be Calibri 20, no more than 2 lines </a:t>
            </a:r>
            <a:endParaRPr lang="en-GB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0838" y="1916113"/>
            <a:ext cx="9210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err="1" smtClean="0"/>
              <a:t>Text</a:t>
            </a:r>
            <a:endParaRPr lang="nl-NL" dirty="0" smtClean="0"/>
          </a:p>
          <a:p>
            <a:pPr lvl="2"/>
            <a:r>
              <a:rPr lang="nl-NL" dirty="0" err="1" smtClean="0"/>
              <a:t>Text</a:t>
            </a:r>
            <a:endParaRPr lang="nl-NL" dirty="0" smtClean="0"/>
          </a:p>
          <a:p>
            <a:pPr lvl="3"/>
            <a:r>
              <a:rPr lang="nl-NL" dirty="0" err="1" smtClean="0"/>
              <a:t>Text</a:t>
            </a:r>
            <a:r>
              <a:rPr lang="nl-NL" dirty="0" smtClean="0"/>
              <a:t>	</a:t>
            </a:r>
          </a:p>
          <a:p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7481" y="6556168"/>
            <a:ext cx="1518593" cy="1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5690" y="6535281"/>
            <a:ext cx="936130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de-CH" sz="7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ODIP Project</a:t>
            </a:r>
            <a:endParaRPr lang="de-DE" smtClean="0"/>
          </a:p>
          <a:p>
            <a:pPr>
              <a:defRPr/>
            </a:pPr>
            <a:r>
              <a:rPr lang="de-DE" smtClean="0"/>
              <a:t>Copyright © 2015</a:t>
            </a:r>
          </a:p>
          <a:p>
            <a:pPr>
              <a:defRPr/>
            </a:pPr>
            <a:r>
              <a:rPr lang="de-DE" smtClean="0"/>
              <a:t>All rights reserved.</a:t>
            </a:r>
            <a:endParaRPr lang="en-US" dirty="0"/>
          </a:p>
        </p:txBody>
      </p:sp>
      <p:grpSp>
        <p:nvGrpSpPr>
          <p:cNvPr id="15" name="Group_Sticker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999666" y="1036910"/>
            <a:ext cx="561974" cy="247650"/>
            <a:chOff x="5328" y="618"/>
            <a:chExt cx="354" cy="156"/>
          </a:xfrm>
        </p:grpSpPr>
        <p:sp>
          <p:nvSpPr>
            <p:cNvPr id="19" name="Rectangle 109"/>
            <p:cNvSpPr>
              <a:spLocks noChangeArrowheads="1"/>
            </p:cNvSpPr>
            <p:nvPr/>
          </p:nvSpPr>
          <p:spPr bwMode="auto">
            <a:xfrm>
              <a:off x="5328" y="618"/>
              <a:ext cx="35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038" rIns="0" bIns="46038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tabLst>
                  <a:tab pos="6400800" algn="r"/>
                  <a:tab pos="8636000" algn="r"/>
                </a:tabLst>
              </a:pPr>
              <a:r>
                <a:rPr lang="en-GB" sz="1000" b="1" dirty="0" smtClean="0"/>
                <a:t>STICKER</a:t>
              </a:r>
              <a:endParaRPr lang="en-GB" sz="1000" b="1" dirty="0"/>
            </a:p>
          </p:txBody>
        </p:sp>
        <p:sp>
          <p:nvSpPr>
            <p:cNvPr id="20" name="Line 110"/>
            <p:cNvSpPr>
              <a:spLocks noChangeShapeType="1"/>
            </p:cNvSpPr>
            <p:nvPr/>
          </p:nvSpPr>
          <p:spPr bwMode="auto">
            <a:xfrm>
              <a:off x="5328" y="623"/>
              <a:ext cx="3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1" name="Line 111"/>
            <p:cNvSpPr>
              <a:spLocks noChangeShapeType="1"/>
            </p:cNvSpPr>
            <p:nvPr/>
          </p:nvSpPr>
          <p:spPr bwMode="auto">
            <a:xfrm>
              <a:off x="5328" y="767"/>
              <a:ext cx="3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6" name="FootnoteAndSource" hidden="1"/>
          <p:cNvSpPr txBox="1"/>
          <p:nvPr>
            <p:custDataLst>
              <p:tags r:id="rId10"/>
            </p:custDataLst>
          </p:nvPr>
        </p:nvSpPr>
        <p:spPr>
          <a:xfrm>
            <a:off x="406842" y="6207003"/>
            <a:ext cx="956475" cy="174407"/>
          </a:xfrm>
          <a:prstGeom prst="rect">
            <a:avLst/>
          </a:prstGeom>
          <a:noFill/>
        </p:spPr>
        <p:txBody>
          <a:bodyPr vert="horz" wrap="none" lIns="0" tIns="25400" rIns="0" bIns="25400" rtlCol="0">
            <a:spAutoFit/>
          </a:bodyPr>
          <a:lstStyle/>
          <a:p>
            <a:pPr marL="429768" marR="0" lvl="0" indent="-42976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7472" algn="r"/>
              </a:tabLst>
              <a:defRPr/>
            </a:pPr>
            <a:r>
              <a:rPr lang="de-DE" sz="800" dirty="0" smtClean="0"/>
              <a:t>Footnote</a:t>
            </a:r>
            <a:r>
              <a:rPr lang="de-DE" sz="800" baseline="0" dirty="0" smtClean="0"/>
              <a:t>AndSource</a:t>
            </a:r>
            <a:endParaRPr lang="de-DE" sz="800" dirty="0" smtClean="0"/>
          </a:p>
        </p:txBody>
      </p:sp>
      <p:sp>
        <p:nvSpPr>
          <p:cNvPr id="17" name="CapgeminiBox" hidden="1"/>
          <p:cNvSpPr>
            <a:spLocks noGrp="1" noChangeArrowheads="1"/>
          </p:cNvSpPr>
          <p:nvPr/>
        </p:nvSpPr>
        <p:spPr bwMode="auto">
          <a:xfrm>
            <a:off x="-1905047" y="20250"/>
            <a:ext cx="19050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ts val="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57188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3pPr>
            <a:lvl4pPr marL="5381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719138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895350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076325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1257300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1433513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Capgemini Consulting</a:t>
            </a:r>
            <a:r>
              <a:rPr lang="en-GB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v7.6</a:t>
            </a:r>
          </a:p>
        </p:txBody>
      </p:sp>
      <p:pic>
        <p:nvPicPr>
          <p:cNvPr id="2050" name="Picture 2" descr="http://semanticweb.com/files/2013/09/ODI.png"/>
          <p:cNvPicPr>
            <a:picLocks noChangeAspect="1" noChangeArrowheads="1"/>
          </p:cNvPicPr>
          <p:nvPr/>
        </p:nvPicPr>
        <p:blipFill>
          <a:blip r:embed="rId12"/>
          <a:srcRect l="13980" t="31437" r="13900" b="36396"/>
          <a:stretch>
            <a:fillRect/>
          </a:stretch>
        </p:blipFill>
        <p:spPr bwMode="auto">
          <a:xfrm>
            <a:off x="2685721" y="6549818"/>
            <a:ext cx="658907" cy="193344"/>
          </a:xfrm>
          <a:prstGeom prst="rect">
            <a:avLst/>
          </a:prstGeom>
          <a:noFill/>
        </p:spPr>
      </p:pic>
      <p:pic>
        <p:nvPicPr>
          <p:cNvPr id="2052" name="Picture 4" descr="http://www.intrasoft-intl.dk/images/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6975" y="6542057"/>
            <a:ext cx="648089" cy="199343"/>
          </a:xfrm>
          <a:prstGeom prst="rect">
            <a:avLst/>
          </a:prstGeom>
          <a:noFill/>
        </p:spPr>
      </p:pic>
      <p:pic>
        <p:nvPicPr>
          <p:cNvPr id="2054" name="Picture 6" descr="http://www.legal-online.be/websites/39/uploads/image/logo%20Time%20Lex(1).jpg"/>
          <p:cNvPicPr>
            <a:picLocks noChangeAspect="1" noChangeArrowheads="1"/>
          </p:cNvPicPr>
          <p:nvPr/>
        </p:nvPicPr>
        <p:blipFill>
          <a:blip r:embed="rId14"/>
          <a:srcRect b="10550"/>
          <a:stretch>
            <a:fillRect/>
          </a:stretch>
        </p:blipFill>
        <p:spPr bwMode="auto">
          <a:xfrm>
            <a:off x="4611061" y="6545557"/>
            <a:ext cx="235540" cy="211393"/>
          </a:xfrm>
          <a:prstGeom prst="rect">
            <a:avLst/>
          </a:prstGeom>
          <a:noFill/>
        </p:spPr>
      </p:pic>
      <p:pic>
        <p:nvPicPr>
          <p:cNvPr id="2056" name="Picture 8" descr="http://www.sogeti.de/fileadmin/user_upload/Sogeti_cmyk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54979" y="6544412"/>
            <a:ext cx="840970" cy="185106"/>
          </a:xfrm>
          <a:prstGeom prst="rect">
            <a:avLst/>
          </a:prstGeom>
          <a:noFill/>
        </p:spPr>
      </p:pic>
      <p:pic>
        <p:nvPicPr>
          <p:cNvPr id="2058" name="Picture 10" descr="http://upload.wikimedia.org/wikipedia/commons/thumb/a/a7/University_of_Southampton_Logo.svg/2000px-University_of_Southampton_Logo.svg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94803" y="6569792"/>
            <a:ext cx="866502" cy="191497"/>
          </a:xfrm>
          <a:prstGeom prst="rect">
            <a:avLst/>
          </a:prstGeom>
          <a:noFill/>
        </p:spPr>
      </p:pic>
      <p:pic>
        <p:nvPicPr>
          <p:cNvPr id="2060" name="Picture 12" descr="http://inspire.ec.europa.eu/events/conferences/inspire_2011/logos/conterra_Logo_RGB_300_3,5cm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67302" y="6585792"/>
            <a:ext cx="948594" cy="130920"/>
          </a:xfrm>
          <a:prstGeom prst="rect">
            <a:avLst/>
          </a:prstGeom>
          <a:noFill/>
        </p:spPr>
      </p:pic>
      <p:pic>
        <p:nvPicPr>
          <p:cNvPr id="2062" name="Picture 14" descr="http://se-mashup.fokus.fraunhofer.de:8080/feature-event-clean/samples/ad-insertion/images/fokus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709984" y="6481533"/>
            <a:ext cx="851656" cy="341111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1340" y="33569"/>
            <a:ext cx="2454388" cy="906330"/>
          </a:xfrm>
          <a:prstGeom prst="rect">
            <a:avLst/>
          </a:prstGeom>
        </p:spPr>
      </p:pic>
      <p:sp>
        <p:nvSpPr>
          <p:cNvPr id="30" name="Text Placeholder 10"/>
          <p:cNvSpPr txBox="1">
            <a:spLocks/>
          </p:cNvSpPr>
          <p:nvPr/>
        </p:nvSpPr>
        <p:spPr>
          <a:xfrm>
            <a:off x="350838" y="1123950"/>
            <a:ext cx="89233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defRPr lang="en-US" sz="1800" i="1" kern="1200" dirty="0" smtClean="0">
                <a:solidFill>
                  <a:srgbClr val="FF66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50838" y="895580"/>
            <a:ext cx="7050502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907" r:id="rId3"/>
    <p:sldLayoutId id="2147483892" r:id="rId4"/>
    <p:sldLayoutId id="2147483899" r:id="rId5"/>
    <p:sldLayoutId id="2147483906" r:id="rId6"/>
    <p:sldLayoutId id="2147483908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0C71B6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Tx/>
        <a:buBlip>
          <a:blip r:embed="rId20"/>
        </a:buBlip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357188" indent="-174625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Tx/>
        <a:buBlip>
          <a:blip r:embed="rId20"/>
        </a:buBlip>
        <a:defRPr sz="12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539750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Tx/>
        <a:buBlip>
          <a:blip r:embed="rId20"/>
        </a:buBlip>
        <a:defRPr sz="11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712788" indent="-173038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Tx/>
        <a:buBlip>
          <a:blip r:embed="rId20"/>
        </a:buBlip>
        <a:defRPr sz="10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895350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Tx/>
        <a:buBlip>
          <a:blip r:embed="rId20"/>
        </a:buBlip>
        <a:defRPr sz="10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0.jpeg"/><Relationship Id="rId3" Type="http://schemas.openxmlformats.org/officeDocument/2006/relationships/tags" Target="../tags/tag10.xml"/><Relationship Id="rId7" Type="http://schemas.openxmlformats.org/officeDocument/2006/relationships/image" Target="../media/image20.png"/><Relationship Id="rId12" Type="http://schemas.microsoft.com/office/2007/relationships/diagramDrawing" Target="../diagrams/drawing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4.xml"/><Relationship Id="rId11" Type="http://schemas.openxmlformats.org/officeDocument/2006/relationships/diagramColors" Target="../diagrams/colors1.xml"/><Relationship Id="rId5" Type="http://schemas.openxmlformats.org/officeDocument/2006/relationships/tags" Target="../tags/tag1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11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Data Portal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Activities in a nutshell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Data Portal - What do we do?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4488" y="1989138"/>
            <a:ext cx="8568952" cy="338496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C71B6"/>
              </a:solidFill>
            </a:endParaRPr>
          </a:p>
          <a:p>
            <a:pPr marL="517525" lvl="1" indent="-342900"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GB" sz="1400" b="1" dirty="0" smtClean="0">
                <a:solidFill>
                  <a:srgbClr val="0C71B6"/>
                </a:solidFill>
              </a:rPr>
              <a:t>We offer </a:t>
            </a:r>
            <a:r>
              <a:rPr lang="en-GB" sz="1400" dirty="0" smtClean="0">
                <a:solidFill>
                  <a:srgbClr val="0C71B6"/>
                </a:solidFill>
              </a:rPr>
              <a:t>metadata in 9 languages (for now), we visualise, we offer quality checks for over 450K datasets </a:t>
            </a:r>
          </a:p>
          <a:p>
            <a:pPr marL="517525" lvl="1" indent="-342900"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GB" sz="1400" b="1" dirty="0" smtClean="0">
                <a:solidFill>
                  <a:srgbClr val="0C71B6"/>
                </a:solidFill>
              </a:rPr>
              <a:t>We train </a:t>
            </a:r>
            <a:r>
              <a:rPr lang="en-GB" sz="1400" dirty="0" smtClean="0">
                <a:solidFill>
                  <a:srgbClr val="0C71B6"/>
                </a:solidFill>
              </a:rPr>
              <a:t>a suite of learning experiences in the field of Open Data from publishing to the re-using Open Data</a:t>
            </a:r>
          </a:p>
          <a:p>
            <a:pPr marL="517525" lvl="1" indent="-342900"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GB" sz="1400" b="1" dirty="0" smtClean="0">
                <a:solidFill>
                  <a:srgbClr val="0C71B6"/>
                </a:solidFill>
              </a:rPr>
              <a:t>We showcase </a:t>
            </a:r>
            <a:r>
              <a:rPr lang="en-GB" sz="1400" dirty="0" smtClean="0">
                <a:solidFill>
                  <a:srgbClr val="0C71B6"/>
                </a:solidFill>
              </a:rPr>
              <a:t>Open Data events, Open Data news, Open Data best practices, Open Data reports, etc</a:t>
            </a:r>
          </a:p>
          <a:p>
            <a:pPr marL="517525" lvl="1" indent="-342900"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GB" sz="1400" b="1" dirty="0" smtClean="0">
                <a:solidFill>
                  <a:srgbClr val="0C71B6"/>
                </a:solidFill>
              </a:rPr>
              <a:t>We collect</a:t>
            </a:r>
            <a:r>
              <a:rPr lang="en-GB" sz="1400" dirty="0" smtClean="0">
                <a:solidFill>
                  <a:srgbClr val="0C71B6"/>
                </a:solidFill>
              </a:rPr>
              <a:t> by inviting stakeholders to share their stories, their feedback, their portals</a:t>
            </a:r>
          </a:p>
          <a:p>
            <a:pPr marL="517525" lvl="1" indent="-342900"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GB" sz="1400" b="1" dirty="0" smtClean="0">
                <a:solidFill>
                  <a:srgbClr val="0C71B6"/>
                </a:solidFill>
              </a:rPr>
              <a:t>We convene</a:t>
            </a:r>
            <a:r>
              <a:rPr lang="en-GB" sz="1400" dirty="0" smtClean="0">
                <a:solidFill>
                  <a:srgbClr val="0C71B6"/>
                </a:solidFill>
              </a:rPr>
              <a:t>: meetings, webinars, events to discuss open data best practices, challenges and next steps</a:t>
            </a:r>
          </a:p>
          <a:p>
            <a:pPr marL="517525" lvl="1" indent="-342900"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GB" sz="1400" b="1" dirty="0" smtClean="0">
                <a:solidFill>
                  <a:srgbClr val="0C71B6"/>
                </a:solidFill>
              </a:rPr>
              <a:t>We</a:t>
            </a:r>
            <a:r>
              <a:rPr lang="en-GB" sz="1400" dirty="0" smtClean="0">
                <a:solidFill>
                  <a:srgbClr val="0C71B6"/>
                </a:solidFill>
              </a:rPr>
              <a:t> </a:t>
            </a:r>
            <a:r>
              <a:rPr lang="en-GB" sz="1400" b="1" dirty="0" smtClean="0">
                <a:solidFill>
                  <a:srgbClr val="0C71B6"/>
                </a:solidFill>
              </a:rPr>
              <a:t>share</a:t>
            </a:r>
            <a:r>
              <a:rPr lang="en-GB" sz="1400" dirty="0" smtClean="0">
                <a:solidFill>
                  <a:srgbClr val="0C71B6"/>
                </a:solidFill>
              </a:rPr>
              <a:t> our source code and promote open source and re-use of components and standards </a:t>
            </a:r>
          </a:p>
          <a:p>
            <a:pPr lvl="1"/>
            <a:endParaRPr lang="en-GB" dirty="0" smtClean="0">
              <a:solidFill>
                <a:srgbClr val="0C71B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38" y="5135770"/>
            <a:ext cx="5970352" cy="1317418"/>
          </a:xfrm>
          <a:prstGeom prst="rect">
            <a:avLst/>
          </a:prstGeom>
        </p:spPr>
        <p:txBody>
          <a:bodyPr wrap="square" numCol="2" rtlCol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tabLst/>
            </a:pPr>
            <a:endParaRPr kumimoji="0" lang="en-GB" sz="1800" b="0" i="1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5135770"/>
            <a:ext cx="5976702" cy="1317418"/>
          </a:xfrm>
          <a:prstGeom prst="rect">
            <a:avLst/>
          </a:prstGeom>
        </p:spPr>
        <p:txBody>
          <a:bodyPr wrap="square" numCol="2" rtlCol="0">
            <a:noAutofit/>
          </a:bodyPr>
          <a:lstStyle/>
          <a:p>
            <a:pPr marL="357188" lvl="1" indent="-17462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6A1A41"/>
              </a:buClr>
              <a:buBlip>
                <a:blip r:embed="rId2"/>
              </a:buBlip>
            </a:pPr>
            <a:endParaRPr kumimoji="0" lang="en-GB" sz="1800" b="0" i="1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424399" y="1226348"/>
            <a:ext cx="9210674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defRPr lang="en-US" sz="1600" i="1" kern="1200" dirty="0" smtClean="0">
                <a:solidFill>
                  <a:srgbClr val="F2682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Tx/>
              <a:buBlip>
                <a:blip r:embed="rId2"/>
              </a:buBlip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/>
              </a:buBlip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/>
              </a:buBlip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/>
              </a:buBlip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“We harvest open data made available by all public administrations across Europe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Our focus is data from the Member States”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3322"/>
          <a:stretch/>
        </p:blipFill>
        <p:spPr>
          <a:xfrm>
            <a:off x="188967" y="4869160"/>
            <a:ext cx="9420225" cy="14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9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0"/>
            <a:ext cx="4674171" cy="895580"/>
          </a:xfrm>
        </p:spPr>
        <p:txBody>
          <a:bodyPr/>
          <a:lstStyle/>
          <a:p>
            <a:r>
              <a:rPr lang="fr-FR" sz="2800" dirty="0" smtClean="0"/>
              <a:t>www.europeandataportal.eu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0836" y="1628800"/>
            <a:ext cx="5610276" cy="48243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+</a:t>
            </a:r>
            <a:r>
              <a:rPr lang="en-GB" sz="1600" dirty="0" smtClean="0"/>
              <a:t>450 </a:t>
            </a:r>
            <a:r>
              <a:rPr lang="en-GB" sz="1600" dirty="0"/>
              <a:t>K metadata sets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34 countries covered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 smtClean="0"/>
              <a:t>71 </a:t>
            </a:r>
            <a:r>
              <a:rPr lang="en-GB" sz="1600" dirty="0"/>
              <a:t>catalogues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13 categories to structure metadata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Metadata quality assessments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9</a:t>
            </a:r>
            <a:r>
              <a:rPr lang="en-GB" sz="1600" dirty="0" smtClean="0"/>
              <a:t> </a:t>
            </a:r>
            <a:r>
              <a:rPr lang="en-GB" sz="1600" dirty="0"/>
              <a:t>languages for static content: FR, DE, EN, ES, PL, </a:t>
            </a:r>
            <a:r>
              <a:rPr lang="en-GB" sz="1600" dirty="0" smtClean="0"/>
              <a:t>IT, NL, SV, SK 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Visualisations &amp; maps applications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A </a:t>
            </a:r>
            <a:r>
              <a:rPr lang="en-GB" sz="1600" dirty="0" err="1"/>
              <a:t>Goldbook</a:t>
            </a:r>
            <a:r>
              <a:rPr lang="en-GB" sz="1600" dirty="0"/>
              <a:t> for data holders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Training and eLearning material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A library </a:t>
            </a:r>
            <a:r>
              <a:rPr lang="en-GB" sz="1600" dirty="0" smtClean="0"/>
              <a:t>with learning material, re-use examples, presentations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Featured </a:t>
            </a:r>
            <a:r>
              <a:rPr lang="en-GB" sz="1600" dirty="0" smtClean="0"/>
              <a:t>highlights &amp; featured data 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Weekly Open Data news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50839" y="1123950"/>
            <a:ext cx="4674170" cy="433388"/>
          </a:xfrm>
        </p:spPr>
        <p:txBody>
          <a:bodyPr/>
          <a:lstStyle/>
          <a:p>
            <a:pPr algn="l"/>
            <a:r>
              <a:rPr lang="fr-FR" sz="1800" dirty="0" err="1" smtClean="0"/>
              <a:t>Launched</a:t>
            </a:r>
            <a:r>
              <a:rPr lang="fr-FR" sz="1800" dirty="0" smtClean="0"/>
              <a:t> on 16 </a:t>
            </a:r>
            <a:r>
              <a:rPr lang="fr-FR" sz="1800" dirty="0" err="1" smtClean="0"/>
              <a:t>November</a:t>
            </a:r>
            <a:r>
              <a:rPr lang="fr-FR" sz="1800" dirty="0" smtClean="0"/>
              <a:t> 2015</a:t>
            </a:r>
            <a:endParaRPr lang="fr-F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04"/>
          <a:stretch/>
        </p:blipFill>
        <p:spPr>
          <a:xfrm>
            <a:off x="5961112" y="-1040"/>
            <a:ext cx="3944888" cy="6859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0472" y="5930712"/>
            <a:ext cx="5928480" cy="522476"/>
          </a:xfrm>
          <a:prstGeom prst="roundRect">
            <a:avLst/>
          </a:prstGeom>
          <a:solidFill>
            <a:srgbClr val="FCD396"/>
          </a:solidFill>
          <a:ln>
            <a:solidFill>
              <a:srgbClr val="FCD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85725" indent="9525">
              <a:buClr>
                <a:schemeClr val="accent2"/>
              </a:buClr>
              <a:buSzPct val="120000"/>
              <a:defRPr sz="1600" b="1">
                <a:solidFill>
                  <a:schemeClr val="tx2"/>
                </a:solidFill>
                <a:cs typeface="Calibri"/>
              </a:defRPr>
            </a:lvl1pPr>
          </a:lstStyle>
          <a:p>
            <a:r>
              <a:rPr lang="en-US" sz="1400" dirty="0"/>
              <a:t>The European Data Portal </a:t>
            </a:r>
            <a:r>
              <a:rPr lang="en-US" sz="1400" dirty="0" smtClean="0"/>
              <a:t>is a </a:t>
            </a:r>
            <a:r>
              <a:rPr lang="en-US" sz="1400" dirty="0"/>
              <a:t>central hub providing access to all the information (metadata) about the data made accessible throughout Europe</a:t>
            </a:r>
          </a:p>
        </p:txBody>
      </p:sp>
    </p:spTree>
    <p:extLst>
      <p:ext uri="{BB962C8B-B14F-4D97-AF65-F5344CB8AC3E}">
        <p14:creationId xmlns:p14="http://schemas.microsoft.com/office/powerpoint/2010/main" val="1225315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Multiple Learning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r>
              <a:rPr lang="fr-FR" dirty="0" err="1" smtClean="0"/>
              <a:t>brought</a:t>
            </a:r>
            <a:r>
              <a:rPr lang="fr-FR" dirty="0" smtClean="0"/>
              <a:t> online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50839" y="1435096"/>
            <a:ext cx="3738065" cy="433388"/>
          </a:xfrm>
          <a:solidFill>
            <a:srgbClr val="FCD396"/>
          </a:solidFill>
          <a:ln>
            <a:solidFill>
              <a:srgbClr val="FCD39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800" dirty="0" smtClean="0">
                <a:solidFill>
                  <a:schemeClr val="tx2"/>
                </a:solidFill>
              </a:rPr>
              <a:t>A </a:t>
            </a:r>
            <a:r>
              <a:rPr lang="fr-FR" sz="1800" dirty="0" err="1" smtClean="0">
                <a:solidFill>
                  <a:schemeClr val="tx2"/>
                </a:solidFill>
              </a:rPr>
              <a:t>Goldbook</a:t>
            </a:r>
            <a:r>
              <a:rPr lang="fr-FR" sz="1800" dirty="0" smtClean="0">
                <a:solidFill>
                  <a:schemeClr val="tx2"/>
                </a:solidFill>
              </a:rPr>
              <a:t> for data providers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>
            <p:custDataLst>
              <p:tags r:id="rId1"/>
            </p:custDataLst>
          </p:nvPr>
        </p:nvSpPr>
        <p:spPr>
          <a:xfrm>
            <a:off x="488065" y="2011880"/>
            <a:ext cx="3600839" cy="616464"/>
          </a:xfrm>
          <a:prstGeom prst="roundRect">
            <a:avLst/>
          </a:prstGeom>
          <a:solidFill>
            <a:srgbClr val="002060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Open Data in a Nutshell</a:t>
            </a:r>
          </a:p>
        </p:txBody>
      </p:sp>
      <p:sp>
        <p:nvSpPr>
          <p:cNvPr id="17" name="Rounded Rectangle 16"/>
          <p:cNvSpPr/>
          <p:nvPr>
            <p:custDataLst>
              <p:tags r:id="rId2"/>
            </p:custDataLst>
          </p:nvPr>
        </p:nvSpPr>
        <p:spPr>
          <a:xfrm>
            <a:off x="488065" y="2731980"/>
            <a:ext cx="3600839" cy="617286"/>
          </a:xfrm>
          <a:prstGeom prst="roundRect">
            <a:avLst/>
          </a:prstGeom>
          <a:solidFill>
            <a:srgbClr val="0096CC">
              <a:lumMod val="75000"/>
            </a:srgbClr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How to build an Open Data Strategy</a:t>
            </a:r>
          </a:p>
        </p:txBody>
      </p:sp>
      <p:sp>
        <p:nvSpPr>
          <p:cNvPr id="18" name="Rounded Rectangle 17"/>
          <p:cNvSpPr/>
          <p:nvPr>
            <p:custDataLst>
              <p:tags r:id="rId3"/>
            </p:custDataLst>
          </p:nvPr>
        </p:nvSpPr>
        <p:spPr>
          <a:xfrm>
            <a:off x="488065" y="3452080"/>
            <a:ext cx="3600839" cy="616464"/>
          </a:xfrm>
          <a:prstGeom prst="roundRect">
            <a:avLst/>
          </a:prstGeom>
          <a:solidFill>
            <a:srgbClr val="0096CC">
              <a:lumMod val="60000"/>
              <a:lumOff val="40000"/>
            </a:srgbClr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      Technical preparation &amp; implementation </a:t>
            </a:r>
          </a:p>
        </p:txBody>
      </p:sp>
      <p:sp>
        <p:nvSpPr>
          <p:cNvPr id="19" name="Rounded Rectangle 18"/>
          <p:cNvSpPr/>
          <p:nvPr>
            <p:custDataLst>
              <p:tags r:id="rId4"/>
            </p:custDataLst>
          </p:nvPr>
        </p:nvSpPr>
        <p:spPr>
          <a:xfrm>
            <a:off x="488065" y="4172180"/>
            <a:ext cx="3600839" cy="616464"/>
          </a:xfrm>
          <a:prstGeom prst="roundRect">
            <a:avLst/>
          </a:prstGeom>
          <a:solidFill>
            <a:srgbClr val="FF9900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 Putting in place an Open Data lifecycle </a:t>
            </a:r>
          </a:p>
        </p:txBody>
      </p:sp>
      <p:sp>
        <p:nvSpPr>
          <p:cNvPr id="20" name="Rounded Rectangle 19"/>
          <p:cNvSpPr/>
          <p:nvPr>
            <p:custDataLst>
              <p:tags r:id="rId5"/>
            </p:custDataLst>
          </p:nvPr>
        </p:nvSpPr>
        <p:spPr>
          <a:xfrm>
            <a:off x="488065" y="4892280"/>
            <a:ext cx="3600839" cy="616464"/>
          </a:xfrm>
          <a:prstGeom prst="roundRect">
            <a:avLst/>
          </a:prstGeom>
          <a:solidFill>
            <a:srgbClr val="FF6600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Ensuring and monitoring success </a:t>
            </a:r>
          </a:p>
        </p:txBody>
      </p:sp>
      <p:sp>
        <p:nvSpPr>
          <p:cNvPr id="21" name="Oval 20"/>
          <p:cNvSpPr/>
          <p:nvPr/>
        </p:nvSpPr>
        <p:spPr>
          <a:xfrm>
            <a:off x="272480" y="1996067"/>
            <a:ext cx="648090" cy="64809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sp>
        <p:nvSpPr>
          <p:cNvPr id="22" name="Oval 21"/>
          <p:cNvSpPr/>
          <p:nvPr/>
        </p:nvSpPr>
        <p:spPr>
          <a:xfrm>
            <a:off x="272480" y="2731980"/>
            <a:ext cx="648090" cy="64809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sp>
        <p:nvSpPr>
          <p:cNvPr id="23" name="Oval 22"/>
          <p:cNvSpPr/>
          <p:nvPr/>
        </p:nvSpPr>
        <p:spPr>
          <a:xfrm>
            <a:off x="272480" y="3435600"/>
            <a:ext cx="648090" cy="64809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sp>
        <p:nvSpPr>
          <p:cNvPr id="24" name="Oval 23"/>
          <p:cNvSpPr/>
          <p:nvPr/>
        </p:nvSpPr>
        <p:spPr>
          <a:xfrm>
            <a:off x="272480" y="4139220"/>
            <a:ext cx="648090" cy="64809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sp>
        <p:nvSpPr>
          <p:cNvPr id="25" name="Oval 24"/>
          <p:cNvSpPr/>
          <p:nvPr/>
        </p:nvSpPr>
        <p:spPr>
          <a:xfrm>
            <a:off x="272480" y="4869142"/>
            <a:ext cx="648090" cy="64809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graphicFrame>
        <p:nvGraphicFramePr>
          <p:cNvPr id="27" name="Diagram 26"/>
          <p:cNvGraphicFramePr/>
          <p:nvPr>
            <p:extLst/>
          </p:nvPr>
        </p:nvGraphicFramePr>
        <p:xfrm>
          <a:off x="4448944" y="1996067"/>
          <a:ext cx="2520280" cy="351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4968" y="1396230"/>
            <a:ext cx="2160239" cy="433388"/>
          </a:xfrm>
          <a:solidFill>
            <a:srgbClr val="FCD396"/>
          </a:solidFill>
          <a:ln>
            <a:solidFill>
              <a:srgbClr val="FCD39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800" dirty="0" err="1" smtClean="0">
                <a:solidFill>
                  <a:schemeClr val="tx2"/>
                </a:solidFill>
              </a:rPr>
              <a:t>eLearning</a:t>
            </a:r>
            <a:r>
              <a:rPr lang="fr-FR" sz="1800" dirty="0" smtClean="0">
                <a:solidFill>
                  <a:schemeClr val="tx2"/>
                </a:solidFill>
              </a:rPr>
              <a:t> Modules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76936" y="2003392"/>
            <a:ext cx="72008" cy="35053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300"/>
              </a:spcAft>
            </a:pPr>
            <a:endParaRPr lang="fr-FR" sz="1400" dirty="0" err="1" smtClean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545288" y="1420003"/>
            <a:ext cx="2016242" cy="433388"/>
          </a:xfrm>
          <a:solidFill>
            <a:srgbClr val="FCD396"/>
          </a:solidFill>
          <a:ln>
            <a:solidFill>
              <a:srgbClr val="FCD39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800" dirty="0" smtClean="0">
                <a:solidFill>
                  <a:schemeClr val="tx2"/>
                </a:solidFill>
              </a:rPr>
              <a:t>Library 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33" name="Text Placeholder 4"/>
          <p:cNvSpPr txBox="1">
            <a:spLocks/>
          </p:cNvSpPr>
          <p:nvPr/>
        </p:nvSpPr>
        <p:spPr bwMode="auto">
          <a:xfrm>
            <a:off x="7545270" y="2060824"/>
            <a:ext cx="20162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Tx/>
              <a:buBlip>
                <a:blip r:embed="rId13"/>
              </a:buBlip>
              <a:defRPr/>
            </a:pPr>
            <a:r>
              <a:rPr lang="en-GB" sz="1400" dirty="0" smtClean="0">
                <a:solidFill>
                  <a:srgbClr val="0C71B6"/>
                </a:solidFill>
                <a:latin typeface="Calibri" pitchFamily="34" charset="0"/>
                <a:cs typeface="Calibri" pitchFamily="34" charset="0"/>
              </a:rPr>
              <a:t>Economic analysis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Tx/>
              <a:buBlip>
                <a:blip r:embed="rId13"/>
              </a:buBlip>
              <a:defRPr/>
            </a:pPr>
            <a:r>
              <a:rPr lang="en-GB" sz="1400" dirty="0" smtClean="0">
                <a:solidFill>
                  <a:srgbClr val="0C71B6"/>
                </a:solidFill>
                <a:latin typeface="Calibri" pitchFamily="34" charset="0"/>
                <a:cs typeface="Calibri" pitchFamily="34" charset="0"/>
              </a:rPr>
              <a:t>Landscaping report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Tx/>
              <a:buBlip>
                <a:blip r:embed="rId13"/>
              </a:buBlip>
              <a:defRPr/>
            </a:pPr>
            <a:r>
              <a:rPr lang="en-GB" sz="1400" dirty="0" smtClean="0">
                <a:solidFill>
                  <a:srgbClr val="0C71B6"/>
                </a:solidFill>
                <a:latin typeface="Calibri" pitchFamily="34" charset="0"/>
                <a:cs typeface="Calibri" pitchFamily="34" charset="0"/>
              </a:rPr>
              <a:t>Use cases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Tx/>
              <a:buBlip>
                <a:blip r:embed="rId13"/>
              </a:buBlip>
              <a:defRPr/>
            </a:pPr>
            <a:r>
              <a:rPr lang="en-GB" sz="1400" dirty="0" smtClean="0">
                <a:solidFill>
                  <a:srgbClr val="0C71B6"/>
                </a:solidFill>
                <a:latin typeface="Calibri" pitchFamily="34" charset="0"/>
                <a:cs typeface="Calibri" pitchFamily="34" charset="0"/>
              </a:rPr>
              <a:t>Further training material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Tx/>
              <a:buBlip>
                <a:blip r:embed="rId13"/>
              </a:buBlip>
              <a:defRPr/>
            </a:pPr>
            <a:r>
              <a:rPr lang="en-GB" sz="1400" dirty="0" smtClean="0">
                <a:solidFill>
                  <a:srgbClr val="0C71B6"/>
                </a:solidFill>
                <a:latin typeface="Calibri" pitchFamily="34" charset="0"/>
                <a:cs typeface="Calibri" pitchFamily="34" charset="0"/>
              </a:rPr>
              <a:t>Country specific reports</a:t>
            </a:r>
            <a:endParaRPr lang="en-GB" sz="1200" dirty="0" smtClean="0">
              <a:solidFill>
                <a:srgbClr val="002060">
                  <a:lumMod val="85000"/>
                  <a:lumOff val="1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041232" y="1988840"/>
            <a:ext cx="72008" cy="35053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300"/>
              </a:spcAft>
            </a:pPr>
            <a:endParaRPr lang="fr-FR" sz="1400" dirty="0" err="1" smtClean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545288" y="3787676"/>
            <a:ext cx="2016224" cy="577404"/>
          </a:xfrm>
          <a:solidFill>
            <a:srgbClr val="FCD396"/>
          </a:solidFill>
          <a:ln>
            <a:solidFill>
              <a:srgbClr val="FCD39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800" dirty="0" smtClean="0">
                <a:solidFill>
                  <a:schemeClr val="tx2"/>
                </a:solidFill>
              </a:rPr>
              <a:t>Training </a:t>
            </a:r>
            <a:r>
              <a:rPr lang="fr-FR" sz="1800" dirty="0" err="1" smtClean="0">
                <a:solidFill>
                  <a:schemeClr val="tx2"/>
                </a:solidFill>
              </a:rPr>
              <a:t>Companion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36" name="Text Placeholder 4"/>
          <p:cNvSpPr txBox="1">
            <a:spLocks/>
          </p:cNvSpPr>
          <p:nvPr/>
        </p:nvSpPr>
        <p:spPr bwMode="auto">
          <a:xfrm>
            <a:off x="7545288" y="4437088"/>
            <a:ext cx="20162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Tx/>
              <a:buBlip>
                <a:blip r:embed="rId13"/>
              </a:buBlip>
              <a:defRPr/>
            </a:pPr>
            <a:r>
              <a:rPr lang="en-GB" sz="1400" dirty="0" smtClean="0">
                <a:solidFill>
                  <a:srgbClr val="0C71B6"/>
                </a:solidFill>
                <a:latin typeface="Calibri" pitchFamily="34" charset="0"/>
                <a:cs typeface="Calibri" pitchFamily="34" charset="0"/>
              </a:rPr>
              <a:t>Practicalities to run own Open Data workshops</a:t>
            </a:r>
            <a:endParaRPr lang="en-GB" sz="1200" b="1" dirty="0" smtClean="0">
              <a:solidFill>
                <a:srgbClr val="002060">
                  <a:lumMod val="85000"/>
                  <a:lumOff val="1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88380" y="5891783"/>
            <a:ext cx="9145140" cy="417617"/>
          </a:xfrm>
          <a:prstGeom prst="roundRect">
            <a:avLst/>
          </a:prstGeom>
          <a:solidFill>
            <a:srgbClr val="FCD396"/>
          </a:solidFill>
          <a:ln>
            <a:solidFill>
              <a:srgbClr val="FCD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9525" algn="ctr">
              <a:buClr>
                <a:srgbClr val="0070C0"/>
              </a:buClr>
              <a:buSzPct val="120000"/>
              <a:defRPr/>
            </a:pPr>
            <a:r>
              <a:rPr lang="en-GB" sz="1600" b="1" dirty="0" smtClean="0">
                <a:solidFill>
                  <a:srgbClr val="6A1A41"/>
                </a:solidFill>
                <a:cs typeface="Calibri"/>
                <a:sym typeface="Calibri"/>
              </a:rPr>
              <a:t>Online learning is complemented by tailored support to countries</a:t>
            </a:r>
            <a:endParaRPr lang="en-GB" sz="1600" b="1" dirty="0">
              <a:solidFill>
                <a:srgbClr val="6A1A41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008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Data Portal also aims at fostering the reuse of public data resources</a:t>
            </a:r>
            <a:endParaRPr lang="en-GB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416370" y="2060868"/>
            <a:ext cx="936000" cy="537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Market Size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496520" y="2060868"/>
            <a:ext cx="936000" cy="537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Jobs Created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2576800" y="2060868"/>
            <a:ext cx="936000" cy="537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Cost Savings</a:t>
            </a:r>
            <a:endParaRPr lang="en-GB" sz="1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3728830" y="2060868"/>
            <a:ext cx="1080150" cy="537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Efficiency Gains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416370" y="1701191"/>
            <a:ext cx="4392610" cy="3161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Metrics to measure economic impact</a:t>
            </a:r>
            <a:endParaRPr lang="en-GB" sz="16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gray">
          <a:xfrm>
            <a:off x="416370" y="1340768"/>
            <a:ext cx="4392610" cy="316113"/>
          </a:xfrm>
          <a:prstGeom prst="rect">
            <a:avLst/>
          </a:prstGeom>
          <a:solidFill>
            <a:srgbClr val="F26829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Economic Benefits of Open Data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416369" y="2680845"/>
            <a:ext cx="4392483" cy="31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Study published on www.europeandataportal.eu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3" y="1060119"/>
            <a:ext cx="1909273" cy="2698229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gray">
          <a:xfrm>
            <a:off x="416370" y="3328871"/>
            <a:ext cx="4320600" cy="316113"/>
          </a:xfrm>
          <a:prstGeom prst="rect">
            <a:avLst/>
          </a:prstGeom>
          <a:solidFill>
            <a:srgbClr val="F26829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Community Engagement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416370" y="3688921"/>
            <a:ext cx="4320600" cy="3161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Reports</a:t>
            </a:r>
            <a:r>
              <a:rPr lang="en-GB" sz="1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to drive understanding and reuse</a:t>
            </a:r>
            <a:endParaRPr lang="en-GB" sz="16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gray">
          <a:xfrm>
            <a:off x="416370" y="4048971"/>
            <a:ext cx="4320600" cy="31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Topic 1: Open Data and Digital Transformation</a:t>
            </a:r>
            <a:endParaRPr lang="en-GB" sz="1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gray">
          <a:xfrm>
            <a:off x="416370" y="4409021"/>
            <a:ext cx="4320600" cy="31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Topic 2: Open Data and eSkills</a:t>
            </a:r>
            <a:endParaRPr lang="en-GB" sz="1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gray">
          <a:xfrm>
            <a:off x="416370" y="5129111"/>
            <a:ext cx="4320600" cy="31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Topic 4: Open Data and Privacy (May 2016)</a:t>
            </a:r>
            <a:endParaRPr lang="en-GB" sz="1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416376" y="4769071"/>
            <a:ext cx="4320600" cy="31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Topic 3: Open Data and Cities (April 2016)</a:t>
            </a:r>
            <a:endParaRPr lang="en-GB" sz="16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126" y="1367932"/>
            <a:ext cx="2738351" cy="2277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2128" y="3892931"/>
            <a:ext cx="2916894" cy="2430166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gray">
          <a:xfrm>
            <a:off x="416370" y="5503228"/>
            <a:ext cx="4320600" cy="3161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Workshops </a:t>
            </a:r>
            <a:r>
              <a:rPr lang="en-GB" sz="1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 drive understanding and reuse</a:t>
            </a:r>
            <a:endParaRPr lang="en-GB" sz="16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04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harvesting architecture of </a:t>
            </a:r>
            <a:br>
              <a:rPr lang="en-US" dirty="0" smtClean="0"/>
            </a:br>
            <a:r>
              <a:rPr lang="en-US" dirty="0" smtClean="0"/>
              <a:t>the European Data Portal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3350" y="4540284"/>
            <a:ext cx="9180000" cy="1697028"/>
          </a:xfrm>
        </p:spPr>
        <p:txBody>
          <a:bodyPr/>
          <a:lstStyle/>
          <a:p>
            <a:r>
              <a:rPr lang="en-US" dirty="0" smtClean="0"/>
              <a:t>The harvesting architecture of the portal consist of two sides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CKAN is used as the central metadata repository for </a:t>
            </a:r>
            <a:r>
              <a:rPr lang="en-US" dirty="0" smtClean="0"/>
              <a:t>storing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Browsing </a:t>
            </a:r>
            <a:r>
              <a:rPr lang="en-US" dirty="0"/>
              <a:t>and searching datasets in a POSTGRES relational database. 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b="1" dirty="0" smtClean="0"/>
              <a:t>Harvester</a:t>
            </a:r>
            <a:r>
              <a:rPr lang="en-US" dirty="0" smtClean="0"/>
              <a:t> is </a:t>
            </a:r>
            <a:r>
              <a:rPr lang="en-US" dirty="0"/>
              <a:t>a separate </a:t>
            </a:r>
            <a:r>
              <a:rPr lang="en-US" dirty="0" smtClean="0"/>
              <a:t>component, </a:t>
            </a:r>
            <a:r>
              <a:rPr lang="en-US" dirty="0"/>
              <a:t>able to harvest data from multiple data sources with different formats and </a:t>
            </a:r>
            <a:r>
              <a:rPr lang="en-US" dirty="0" smtClean="0"/>
              <a:t>APIs</a:t>
            </a:r>
          </a:p>
          <a:p>
            <a:r>
              <a:rPr lang="en-US" dirty="0" smtClean="0"/>
              <a:t>Metadata </a:t>
            </a:r>
            <a:r>
              <a:rPr lang="en-US" dirty="0"/>
              <a:t>gets harvested, transformed into the CKAN JSON schema and pushed into the </a:t>
            </a:r>
            <a:r>
              <a:rPr lang="en-US" b="1" dirty="0"/>
              <a:t>CKAN repository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/>
              <a:t>Gazetteer</a:t>
            </a:r>
            <a:r>
              <a:rPr lang="en-US" dirty="0"/>
              <a:t> component is used by the Harvester to enhance the metadata with geo-spatial data and </a:t>
            </a:r>
            <a:r>
              <a:rPr lang="en-US" dirty="0" smtClean="0"/>
              <a:t>information, mainly to </a:t>
            </a:r>
            <a:r>
              <a:rPr lang="en-US" dirty="0"/>
              <a:t>improve the search functionality.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ODIP Project Copyright © 2015 All rights reserved.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95" y="1058666"/>
            <a:ext cx="7062371" cy="33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772" name="Oval 7771"/>
          <p:cNvSpPr/>
          <p:nvPr/>
        </p:nvSpPr>
        <p:spPr bwMode="auto">
          <a:xfrm>
            <a:off x="3728864" y="1021169"/>
            <a:ext cx="5112568" cy="3564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300"/>
              </a:spcAft>
            </a:pPr>
            <a:endParaRPr lang="en-US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65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89630" y="6711950"/>
            <a:ext cx="327570" cy="117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CE626-3159-4274-8158-4292551456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7" name="Rounded Rectangle 4"/>
          <p:cNvSpPr/>
          <p:nvPr/>
        </p:nvSpPr>
        <p:spPr>
          <a:xfrm>
            <a:off x="0" y="-4898"/>
            <a:ext cx="9906000" cy="6858000"/>
          </a:xfrm>
          <a:prstGeom prst="rect">
            <a:avLst/>
          </a:prstGeom>
          <a:solidFill>
            <a:srgbClr val="FBC06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0" tIns="95250" rIns="190500" bIns="95250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Aft>
                <a:spcPct val="35000"/>
              </a:spcAft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16632"/>
            <a:ext cx="9100858" cy="3694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496" y="3810937"/>
            <a:ext cx="9685076" cy="10801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tabLst/>
            </a:pPr>
            <a:r>
              <a:rPr lang="fr-FR" sz="8000" b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 and </a:t>
            </a:r>
            <a:r>
              <a:rPr lang="fr-FR" sz="8000" b="1" noProof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try</a:t>
            </a:r>
            <a:r>
              <a:rPr lang="fr-FR" sz="8000" b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8000" b="1" noProof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fr-FR" sz="8000" b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out</a:t>
            </a:r>
            <a:r>
              <a:rPr lang="fr-FR" sz="8000" b="1" noProof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</a:t>
            </a:r>
            <a:endParaRPr kumimoji="0" lang="fr-FR" sz="600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72" y="5445224"/>
            <a:ext cx="9685076" cy="10801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Tx/>
              <a:buNone/>
              <a:tabLst/>
            </a:pPr>
            <a:r>
              <a:rPr lang="fr-FR" sz="6000" noProof="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www.europeandataportal.eu</a:t>
            </a:r>
            <a:endParaRPr kumimoji="0" lang="fr-FR" sz="440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8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LNoBYRtkK.hEkTmQ9X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LNoBYRtkK.hEkTmQ9XR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LNoBYRtkK.hEkTmQ9X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jpkka5c0C1gtZLmRr9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hlVhh.c0qEQvPlYX2P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V5mW.q0KZi163Pl1y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VUPuoqfkeq5orygcpA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Ty1kAz0UmWcwzPIsoC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.jVyWhfEipJdPBlQEV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7xFn_A3U2ekxRkNPsptw"/>
</p:tagLst>
</file>

<file path=ppt/theme/theme1.xml><?xml version="1.0" encoding="utf-8"?>
<a:theme xmlns:a="http://schemas.openxmlformats.org/drawingml/2006/main" name="PowerPoint - European Data Portal Template v1.2">
  <a:themeElements>
    <a:clrScheme name="EC">
      <a:dk1>
        <a:srgbClr val="002060"/>
      </a:dk1>
      <a:lt1>
        <a:srgbClr val="FFFFFF"/>
      </a:lt1>
      <a:dk2>
        <a:srgbClr val="6A1A41"/>
      </a:dk2>
      <a:lt2>
        <a:srgbClr val="FFFFFF"/>
      </a:lt2>
      <a:accent1>
        <a:srgbClr val="002060"/>
      </a:accent1>
      <a:accent2>
        <a:srgbClr val="0070C0"/>
      </a:accent2>
      <a:accent3>
        <a:srgbClr val="00B0F0"/>
      </a:accent3>
      <a:accent4>
        <a:srgbClr val="FFFF00"/>
      </a:accent4>
      <a:accent5>
        <a:srgbClr val="FFC000"/>
      </a:accent5>
      <a:accent6>
        <a:srgbClr val="B10034"/>
      </a:accent6>
      <a:hlink>
        <a:srgbClr val="6A1A41"/>
      </a:hlink>
      <a:folHlink>
        <a:srgbClr val="BED600"/>
      </a:folHlink>
    </a:clrScheme>
    <a:fontScheme name="CC global_9_20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accent5"/>
          </a:solidFill>
        </a:ln>
        <a:effectLst/>
      </a:spPr>
      <a:bodyPr rtlCol="0" anchor="ctr"/>
      <a:lstStyle>
        <a:defPPr algn="ctr" fontAlgn="auto">
          <a:spcAft>
            <a:spcPts val="300"/>
          </a:spcAft>
          <a:defRPr sz="1400" dirty="0" err="1" smtClean="0">
            <a:solidFill>
              <a:schemeClr val="tx1">
                <a:lumMod val="85000"/>
                <a:lumOff val="15000"/>
              </a:schemeClr>
            </a:solidFill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0"/>
          </a:spcBef>
          <a:spcAft>
            <a:spcPts val="400"/>
          </a:spcAft>
          <a:buClr>
            <a:schemeClr val="accent2"/>
          </a:buClr>
          <a:buSzPct val="100000"/>
          <a:buFontTx/>
          <a:buNone/>
          <a:tabLst/>
          <a:defRPr kumimoji="0" sz="1800" b="0" i="1" u="none" strike="noStrike" kern="1200" cap="none" spc="0" normalizeH="0" baseline="0" noProof="0" dirty="0" smtClean="0">
            <a:ln>
              <a:noFill/>
            </a:ln>
            <a:solidFill>
              <a:srgbClr val="FF6600"/>
            </a:solidFill>
            <a:effectLst/>
            <a:uLnTx/>
            <a:uFillTx/>
            <a:latin typeface="Calibri" pitchFamily="34" charset="0"/>
            <a:ea typeface="+mn-ea"/>
            <a:cs typeface="Calibri" pitchFamily="34" charset="0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pen Data PowerPoint Template visuals 0.1.potx" id="{C066D12A-5B52-45A2-A8B8-3F72A78B8E44}" vid="{7BFF955B-DB18-4150-B2ED-824675F440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7975DD2F53F47B46EEE0D0062076F" ma:contentTypeVersion="" ma:contentTypeDescription="Create a new document." ma:contentTypeScope="" ma:versionID="67d30aa78d7ca6511e0160a6c5a4838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0190A9-FDE2-4DD5-BB18-BB459FBB3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F96FE9-171F-414B-B8C3-64BEC403FD82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6272F68-D850-4B6B-9898-0E7C6D9A3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European Data Portal Template v1.2</Template>
  <TotalTime>447</TotalTime>
  <Words>553</Words>
  <Application>Microsoft Office PowerPoint</Application>
  <PresentationFormat>A4 (210 x 297 mm)</PresentationFormat>
  <Paragraphs>74</Paragraphs>
  <Slides>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PowerPoint - European Data Portal Template v1.2</vt:lpstr>
      <vt:lpstr>think-cell Slide</vt:lpstr>
      <vt:lpstr>European Data Portal</vt:lpstr>
      <vt:lpstr>The European Data Portal - What do we do?</vt:lpstr>
      <vt:lpstr>www.europeandataportal.eu</vt:lpstr>
      <vt:lpstr>Multiple Learning experiences brought online</vt:lpstr>
      <vt:lpstr>The European Data Portal also aims at fostering the reuse of public data resources</vt:lpstr>
      <vt:lpstr>Understanding the harvesting architecture of  the European Data Portal</vt:lpstr>
      <vt:lpstr>PowerPoint-presentatie</vt:lpstr>
    </vt:vector>
  </TitlesOfParts>
  <Company>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Data Portal</dc:title>
  <dc:creator>evsteenb</dc:creator>
  <cp:lastModifiedBy>Inger Waling</cp:lastModifiedBy>
  <cp:revision>60</cp:revision>
  <cp:lastPrinted>2011-09-22T15:06:49Z</cp:lastPrinted>
  <dcterms:created xsi:type="dcterms:W3CDTF">2015-10-22T07:06:44Z</dcterms:created>
  <dcterms:modified xsi:type="dcterms:W3CDTF">2016-06-08T07:45:13Z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0x010100C617975DD2F53F47B46EEE0D0062076F</vt:lpwstr>
  </property>
</Properties>
</file>