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449" r:id="rId3"/>
    <p:sldId id="551" r:id="rId4"/>
    <p:sldId id="552" r:id="rId5"/>
    <p:sldId id="532" r:id="rId6"/>
    <p:sldId id="555" r:id="rId7"/>
    <p:sldId id="561" r:id="rId8"/>
    <p:sldId id="539" r:id="rId9"/>
    <p:sldId id="557" r:id="rId10"/>
    <p:sldId id="559" r:id="rId11"/>
    <p:sldId id="558" r:id="rId12"/>
    <p:sldId id="556" r:id="rId13"/>
    <p:sldId id="560" r:id="rId14"/>
    <p:sldId id="533" r:id="rId15"/>
    <p:sldId id="593" r:id="rId16"/>
    <p:sldId id="594" r:id="rId17"/>
    <p:sldId id="553" r:id="rId18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Stijl, thema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569" autoAdjust="0"/>
    <p:restoredTop sz="94890" autoAdjust="0"/>
  </p:normalViewPr>
  <p:slideViewPr>
    <p:cSldViewPr snapToGrid="0" snapToObjects="1">
      <p:cViewPr>
        <p:scale>
          <a:sx n="90" d="100"/>
          <a:sy n="90" d="100"/>
        </p:scale>
        <p:origin x="-582" y="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27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886A71-4008-234F-84D7-C91C76C2443E}" type="datetimeFigureOut">
              <a:rPr lang="nl-NL" smtClean="0"/>
              <a:pPr/>
              <a:t>14-6-2016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79777C-BBCA-3344-B39E-BEC5FA91BFD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570966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2B69C9-E828-FE47-9F46-397B00CD2DFB}" type="datetimeFigureOut">
              <a:rPr lang="nl-NL" smtClean="0"/>
              <a:pPr/>
              <a:t>14-6-2016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D2DB9B-8D49-0645-ACF1-275553412870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318974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63613" y="577850"/>
            <a:ext cx="7854950" cy="1470025"/>
          </a:xfrm>
        </p:spPr>
        <p:txBody>
          <a:bodyPr>
            <a:normAutofit/>
          </a:bodyPr>
          <a:lstStyle>
            <a:lvl1pPr algn="r">
              <a:defRPr sz="3200" b="1">
                <a:latin typeface="Verdana"/>
                <a:cs typeface="Verdana"/>
              </a:defRPr>
            </a:lvl1pPr>
          </a:lstStyle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de titelstijl van het model te bewerken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-15876" y="577850"/>
            <a:ext cx="754063" cy="365125"/>
          </a:xfrm>
        </p:spPr>
        <p:txBody>
          <a:bodyPr/>
          <a:lstStyle>
            <a:lvl1pPr algn="ctr">
              <a:defRPr sz="80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fld id="{902D84A4-41A2-474B-A6B5-3F0686E70682}" type="datetime1">
              <a:rPr lang="nl-NL" smtClean="0"/>
              <a:pPr/>
              <a:t>14-6-2016</a:t>
            </a:fld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-7938" y="227012"/>
            <a:ext cx="746125" cy="365125"/>
          </a:xfrm>
        </p:spPr>
        <p:txBody>
          <a:bodyPr/>
          <a:lstStyle>
            <a:lvl1pPr algn="ctr">
              <a:defRPr sz="100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fld id="{A3C3DFF9-C627-294B-919A-68C9A476292C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46559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0B1CC-09C2-CF48-9799-9F39C935B52F}" type="datetime1">
              <a:rPr lang="nl-NL" smtClean="0"/>
              <a:pPr/>
              <a:t>14-6-2016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3DFF9-C627-294B-919A-68C9A476292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1332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6FCFD-4FC8-1B4D-8696-E55501C8F754}" type="datetime1">
              <a:rPr lang="nl-NL" smtClean="0"/>
              <a:pPr/>
              <a:t>14-6-2016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3DFF9-C627-294B-919A-68C9A476292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109805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5EF49-BDDD-8D4E-8480-94CB1516085B}" type="datetime1">
              <a:rPr lang="nl-NL" smtClean="0"/>
              <a:pPr/>
              <a:t>14-6-2016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3DFF9-C627-294B-919A-68C9A476292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14787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8F431-4AFF-8F4F-8EE7-4D07E5F4A3A0}" type="datetime1">
              <a:rPr lang="nl-NL" smtClean="0"/>
              <a:pPr/>
              <a:t>14-6-2016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3DFF9-C627-294B-919A-68C9A476292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97622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9E8AB-CCEE-6843-8FC1-7566273738E3}" type="datetime1">
              <a:rPr lang="nl-NL" smtClean="0"/>
              <a:pPr/>
              <a:t>14-6-2016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3DFF9-C627-294B-919A-68C9A476292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748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94C6D-8C99-9440-80AB-3BAA346E9F66}" type="datetime1">
              <a:rPr lang="nl-NL" smtClean="0"/>
              <a:pPr/>
              <a:t>14-6-2016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3DFF9-C627-294B-919A-68C9A476292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5307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B7BB6-7A60-3F46-9B67-E92227D34EEA}" type="datetime1">
              <a:rPr lang="nl-NL" smtClean="0"/>
              <a:pPr/>
              <a:t>14-6-2016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3DFF9-C627-294B-919A-68C9A476292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71728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EBB0-04AD-194B-9EC1-0FBD4436AB32}" type="datetime1">
              <a:rPr lang="nl-NL" smtClean="0"/>
              <a:pPr/>
              <a:t>14-6-2016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3DFF9-C627-294B-919A-68C9A476292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08633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59FAC-FEF1-0141-82F8-ADCB181A3BE7}" type="datetime1">
              <a:rPr lang="nl-NL" smtClean="0"/>
              <a:pPr/>
              <a:t>14-6-2016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3DFF9-C627-294B-919A-68C9A476292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58939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115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155DE-C264-414B-9309-A245D7FFFBA7}" type="datetime1">
              <a:rPr lang="nl-NL" smtClean="0"/>
              <a:pPr/>
              <a:t>14-6-2016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3DFF9-C627-294B-919A-68C9A476292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5863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UBR_PP 20142.jpg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047750" y="577850"/>
            <a:ext cx="763905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047750" y="2000250"/>
            <a:ext cx="7639050" cy="41259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762" y="577850"/>
            <a:ext cx="7175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rgbClr val="FFFFFF"/>
                </a:solidFill>
                <a:latin typeface="+mj-lt"/>
                <a:cs typeface="Verdana"/>
              </a:defRPr>
            </a:lvl1pPr>
          </a:lstStyle>
          <a:p>
            <a:fld id="{3E93FB96-1EDF-2549-A5B6-8D200E4067E3}" type="datetime1">
              <a:rPr lang="nl-NL" smtClean="0"/>
              <a:pPr/>
              <a:t>14-6-2016</a:t>
            </a:fld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0" y="212725"/>
            <a:ext cx="7223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  <a:latin typeface="+mj-lt"/>
                <a:cs typeface="Verdana"/>
              </a:defRPr>
            </a:lvl1pPr>
          </a:lstStyle>
          <a:p>
            <a:fld id="{A3C3DFF9-C627-294B-919A-68C9A476292C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41660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4400" b="1" i="0" kern="1200">
          <a:solidFill>
            <a:schemeClr val="tx1"/>
          </a:solidFill>
          <a:latin typeface="+mj-lt"/>
          <a:ea typeface="+mj-ea"/>
          <a:cs typeface="Verdan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j-lt"/>
          <a:ea typeface="+mn-ea"/>
          <a:cs typeface="Verdan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3600" kern="1200">
          <a:solidFill>
            <a:schemeClr val="tx1"/>
          </a:solidFill>
          <a:latin typeface="+mj-lt"/>
          <a:ea typeface="+mn-ea"/>
          <a:cs typeface="Verdan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j-lt"/>
          <a:ea typeface="+mn-ea"/>
          <a:cs typeface="Verdan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j-lt"/>
          <a:ea typeface="+mn-ea"/>
          <a:cs typeface="Verdan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j-lt"/>
          <a:ea typeface="+mn-ea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donl.acceptatie.indicia.nl/" TargetMode="Externa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 noProof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7B570-15A7-4F4A-B686-C608DF3AA34B}" type="datetime1">
              <a:rPr lang="nl-NL" smtClean="0"/>
              <a:pPr/>
              <a:t>14-6-2016</a:t>
            </a:fld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3DFF9-C627-294B-919A-68C9A476292C}" type="slidenum">
              <a:rPr lang="nl-NL" smtClean="0"/>
              <a:pPr/>
              <a:t>1</a:t>
            </a:fld>
            <a:endParaRPr lang="nl-NL" dirty="0"/>
          </a:p>
        </p:txBody>
      </p:sp>
      <p:sp>
        <p:nvSpPr>
          <p:cNvPr id="9" name="Tekstvak 8"/>
          <p:cNvSpPr txBox="1"/>
          <p:nvPr/>
        </p:nvSpPr>
        <p:spPr>
          <a:xfrm>
            <a:off x="4805969" y="3726768"/>
            <a:ext cx="39178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nl-NL" sz="2000" dirty="0">
              <a:latin typeface="Verdana"/>
              <a:cs typeface="Verdana"/>
            </a:endParaRPr>
          </a:p>
        </p:txBody>
      </p:sp>
      <p:pic>
        <p:nvPicPr>
          <p:cNvPr id="10" name="Afbeelding 9" descr="UBR_PP 2014 beginslide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876" y="7657"/>
            <a:ext cx="9144000" cy="6858000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4882521" y="3311270"/>
            <a:ext cx="405017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latin typeface="Verdana"/>
                <a:cs typeface="Verdana"/>
              </a:rPr>
              <a:t>Gebruikersgroep </a:t>
            </a:r>
            <a:r>
              <a:rPr lang="nl-NL" sz="2000" dirty="0" err="1" smtClean="0">
                <a:latin typeface="Verdana"/>
                <a:cs typeface="Verdana"/>
              </a:rPr>
              <a:t>Data.overheid.nl</a:t>
            </a:r>
            <a:endParaRPr lang="nl-NL" sz="2000" dirty="0" smtClean="0">
              <a:latin typeface="Verdana"/>
              <a:cs typeface="Verdana"/>
            </a:endParaRPr>
          </a:p>
          <a:p>
            <a:endParaRPr lang="nl-NL" sz="2000" dirty="0">
              <a:latin typeface="Verdana"/>
              <a:cs typeface="Verdana"/>
            </a:endParaRPr>
          </a:p>
          <a:p>
            <a:r>
              <a:rPr lang="nl-NL" sz="2000" dirty="0" smtClean="0">
                <a:latin typeface="Verdana"/>
                <a:cs typeface="Verdana"/>
              </a:rPr>
              <a:t>JUNI 2016 </a:t>
            </a:r>
            <a:endParaRPr lang="nl-NL" sz="2000" b="1" dirty="0">
              <a:latin typeface="Verdana"/>
              <a:cs typeface="Verdana"/>
            </a:endParaRPr>
          </a:p>
          <a:p>
            <a:endParaRPr lang="nl-NL" sz="2000" dirty="0" smtClean="0">
              <a:latin typeface="Verdana"/>
              <a:cs typeface="Verdana"/>
            </a:endParaRPr>
          </a:p>
          <a:p>
            <a:endParaRPr lang="nl-NL" sz="2000" dirty="0">
              <a:latin typeface="Verdana"/>
              <a:cs typeface="Verdana"/>
            </a:endParaRPr>
          </a:p>
          <a:p>
            <a:endParaRPr lang="nl-NL" sz="2000" dirty="0" smtClean="0">
              <a:latin typeface="Verdana"/>
              <a:cs typeface="Verdana"/>
            </a:endParaRPr>
          </a:p>
          <a:p>
            <a:endParaRPr lang="nl-NL" sz="2000" dirty="0">
              <a:latin typeface="Verdana"/>
              <a:cs typeface="Verdana"/>
            </a:endParaRPr>
          </a:p>
          <a:p>
            <a:r>
              <a:rPr lang="nl-NL" sz="2000" dirty="0" smtClean="0">
                <a:latin typeface="Verdana"/>
                <a:cs typeface="Verdana"/>
              </a:rPr>
              <a:t>Team </a:t>
            </a:r>
            <a:r>
              <a:rPr lang="nl-NL" sz="2000" dirty="0" err="1" smtClean="0">
                <a:latin typeface="Verdana"/>
                <a:cs typeface="Verdana"/>
              </a:rPr>
              <a:t>Data.overheid.nl</a:t>
            </a:r>
            <a:endParaRPr lang="nl-NL" sz="2000" dirty="0" smtClean="0">
              <a:latin typeface="Verdana"/>
              <a:cs typeface="Verdana"/>
            </a:endParaRPr>
          </a:p>
          <a:p>
            <a:endParaRPr lang="nl-NL" sz="2000" dirty="0" smtClean="0">
              <a:latin typeface="Verdana"/>
              <a:cs typeface="Verdana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4882521" y="6117929"/>
            <a:ext cx="40501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 smtClean="0">
                <a:latin typeface="Verdana"/>
                <a:cs typeface="Verdana"/>
              </a:rPr>
              <a:t>Den Haag | juni 2016 		  UBR|KOOP</a:t>
            </a:r>
            <a:endParaRPr lang="nl-NL" sz="1200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68134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8F431-4AFF-8F4F-8EE7-4D07E5F4A3A0}" type="datetime1">
              <a:rPr lang="nl-NL" smtClean="0"/>
              <a:pPr/>
              <a:t>14-6-2016</a:t>
            </a:fld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3DFF9-C627-294B-919A-68C9A476292C}" type="slidenum">
              <a:rPr lang="nl-NL" smtClean="0"/>
              <a:pPr/>
              <a:t>10</a:t>
            </a:fld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900" y="644242"/>
            <a:ext cx="6790516" cy="6213757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1485900" y="303767"/>
            <a:ext cx="6686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2015 </a:t>
            </a:r>
            <a:r>
              <a:rPr lang="nl-NL" b="1" dirty="0"/>
              <a:t>resultaten </a:t>
            </a:r>
            <a:r>
              <a:rPr lang="nl-NL" b="1" dirty="0" smtClean="0"/>
              <a:t>Nederland in de GODI</a:t>
            </a:r>
            <a:r>
              <a:rPr lang="nl-NL" b="1" dirty="0"/>
              <a:t>: http://</a:t>
            </a:r>
            <a:r>
              <a:rPr lang="nl-NL" b="1" dirty="0" err="1"/>
              <a:t>index.okfn.org</a:t>
            </a:r>
            <a:r>
              <a:rPr lang="nl-NL" b="1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21902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Probleemgevallen NL in </a:t>
            </a:r>
            <a:br>
              <a:rPr lang="nl-NL" dirty="0" smtClean="0"/>
            </a:br>
            <a:r>
              <a:rPr lang="nl-NL" dirty="0" err="1" smtClean="0"/>
              <a:t>global</a:t>
            </a:r>
            <a:r>
              <a:rPr lang="nl-NL" dirty="0" smtClean="0"/>
              <a:t> open data index: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Company Register (KvK)</a:t>
            </a:r>
          </a:p>
          <a:p>
            <a:r>
              <a:rPr lang="nl-NL" dirty="0" smtClean="0"/>
              <a:t>Land </a:t>
            </a:r>
            <a:r>
              <a:rPr lang="nl-NL" dirty="0" err="1" smtClean="0"/>
              <a:t>Ownership</a:t>
            </a:r>
            <a:r>
              <a:rPr lang="nl-NL" dirty="0" smtClean="0"/>
              <a:t> (Kadaster) </a:t>
            </a:r>
          </a:p>
          <a:p>
            <a:endParaRPr lang="nl-NL" dirty="0" smtClean="0"/>
          </a:p>
          <a:p>
            <a:endParaRPr lang="nl-NL" dirty="0" smtClean="0"/>
          </a:p>
          <a:p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8F431-4AFF-8F4F-8EE7-4D07E5F4A3A0}" type="datetime1">
              <a:rPr lang="nl-NL" smtClean="0"/>
              <a:pPr/>
              <a:t>14-6-2016</a:t>
            </a:fld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3DFF9-C627-294B-919A-68C9A476292C}" type="slidenum">
              <a:rPr lang="nl-NL" smtClean="0"/>
              <a:pPr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2832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7750" y="234948"/>
            <a:ext cx="7639050" cy="1143000"/>
          </a:xfrm>
        </p:spPr>
        <p:txBody>
          <a:bodyPr/>
          <a:lstStyle/>
          <a:p>
            <a:r>
              <a:rPr lang="nl-NL" dirty="0" smtClean="0"/>
              <a:t>Datasets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8F431-4AFF-8F4F-8EE7-4D07E5F4A3A0}" type="datetime1">
              <a:rPr lang="nl-NL" smtClean="0"/>
              <a:pPr/>
              <a:t>14-6-2016</a:t>
            </a:fld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3DFF9-C627-294B-919A-68C9A476292C}" type="slidenum">
              <a:rPr lang="nl-NL" smtClean="0"/>
              <a:pPr/>
              <a:t>12</a:t>
            </a:fld>
            <a:endParaRPr lang="nl-NL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50" y="1357311"/>
            <a:ext cx="6707918" cy="5248275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750" y="0"/>
            <a:ext cx="6913396" cy="6858000"/>
          </a:xfrm>
          <a:prstGeom prst="rect">
            <a:avLst/>
          </a:prstGeom>
        </p:spPr>
      </p:pic>
      <p:sp>
        <p:nvSpPr>
          <p:cNvPr id="9" name="Tekstvak 8"/>
          <p:cNvSpPr txBox="1"/>
          <p:nvPr/>
        </p:nvSpPr>
        <p:spPr>
          <a:xfrm>
            <a:off x="2538880" y="2758469"/>
            <a:ext cx="49739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800" b="1" smtClean="0"/>
              <a:t>Groei in </a:t>
            </a:r>
            <a:r>
              <a:rPr lang="nl-NL" sz="4800" b="1" dirty="0" smtClean="0"/>
              <a:t>1 jaar: </a:t>
            </a:r>
            <a:br>
              <a:rPr lang="nl-NL" sz="4800" b="1" dirty="0" smtClean="0"/>
            </a:br>
            <a:r>
              <a:rPr lang="nl-NL" sz="4800" b="1" smtClean="0"/>
              <a:t>+ 1515 </a:t>
            </a:r>
            <a:r>
              <a:rPr lang="nl-NL" sz="4800" b="1" dirty="0" smtClean="0"/>
              <a:t>datasets</a:t>
            </a:r>
            <a:endParaRPr lang="nl-NL" sz="4800" b="1" dirty="0"/>
          </a:p>
        </p:txBody>
      </p:sp>
    </p:spTree>
    <p:extLst>
      <p:ext uri="{BB962C8B-B14F-4D97-AF65-F5344CB8AC3E}">
        <p14:creationId xmlns:p14="http://schemas.microsoft.com/office/powerpoint/2010/main" val="14055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7750" y="188912"/>
            <a:ext cx="7639050" cy="1143000"/>
          </a:xfrm>
        </p:spPr>
        <p:txBody>
          <a:bodyPr/>
          <a:lstStyle/>
          <a:p>
            <a:r>
              <a:rPr lang="nl-NL" dirty="0" smtClean="0"/>
              <a:t>Issues: </a:t>
            </a:r>
            <a:r>
              <a:rPr lang="nl-NL" dirty="0" err="1" smtClean="0"/>
              <a:t>dubbelingen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47750" y="1331912"/>
            <a:ext cx="8096250" cy="5237163"/>
          </a:xfrm>
        </p:spPr>
        <p:txBody>
          <a:bodyPr>
            <a:normAutofit fontScale="77500" lnSpcReduction="20000"/>
          </a:bodyPr>
          <a:lstStyle/>
          <a:p>
            <a:r>
              <a:rPr lang="nl-NL" dirty="0" smtClean="0"/>
              <a:t>Datasets die naar dezelfde databron verwijzen (SZW/CBS)</a:t>
            </a:r>
          </a:p>
          <a:p>
            <a:r>
              <a:rPr lang="nl-NL" dirty="0" smtClean="0"/>
              <a:t>Datasets met overlap in databronnen </a:t>
            </a:r>
          </a:p>
          <a:p>
            <a:r>
              <a:rPr lang="nl-NL" dirty="0" smtClean="0"/>
              <a:t>Datasets die hetzelfde zijn uit verschillende bronnen (RIVM)</a:t>
            </a:r>
          </a:p>
          <a:p>
            <a:r>
              <a:rPr lang="nl-NL" dirty="0" smtClean="0"/>
              <a:t>Wat is een dataset eigenlijk? </a:t>
            </a:r>
            <a:br>
              <a:rPr lang="nl-NL" dirty="0" smtClean="0"/>
            </a:b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-&gt; overkoepelende dataset </a:t>
            </a:r>
            <a:r>
              <a:rPr lang="nl-NL" dirty="0" err="1" smtClean="0"/>
              <a:t>identifier</a:t>
            </a: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-&gt; verduidelijken: </a:t>
            </a:r>
          </a:p>
          <a:p>
            <a:pPr marL="0" indent="0">
              <a:buNone/>
            </a:pPr>
            <a:r>
              <a:rPr lang="nl-NL" dirty="0" smtClean="0"/>
              <a:t>dataset (=metadata) </a:t>
            </a:r>
          </a:p>
          <a:p>
            <a:pPr marL="0" indent="0">
              <a:buNone/>
            </a:pPr>
            <a:r>
              <a:rPr lang="nl-NL" dirty="0" smtClean="0"/>
              <a:t>databron (=daadwerkelijke data)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8F431-4AFF-8F4F-8EE7-4D07E5F4A3A0}" type="datetime1">
              <a:rPr lang="nl-NL" smtClean="0"/>
              <a:pPr/>
              <a:t>14-6-2016</a:t>
            </a:fld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3DFF9-C627-294B-919A-68C9A476292C}" type="slidenum">
              <a:rPr lang="nl-NL" smtClean="0"/>
              <a:pPr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1094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is onderweg (release 2.5)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47750" y="2000250"/>
            <a:ext cx="7639050" cy="4614863"/>
          </a:xfrm>
        </p:spPr>
        <p:txBody>
          <a:bodyPr>
            <a:normAutofit fontScale="92500" lnSpcReduction="20000"/>
          </a:bodyPr>
          <a:lstStyle/>
          <a:p>
            <a:r>
              <a:rPr lang="nl-NL" dirty="0" smtClean="0"/>
              <a:t>CKAN 2.5/2.6 update</a:t>
            </a:r>
          </a:p>
          <a:p>
            <a:r>
              <a:rPr lang="nl-NL" dirty="0" smtClean="0"/>
              <a:t>Update aanmeldproces</a:t>
            </a:r>
          </a:p>
          <a:p>
            <a:r>
              <a:rPr lang="nl-NL" dirty="0" smtClean="0"/>
              <a:t>Meer velden voor context datasets</a:t>
            </a:r>
          </a:p>
          <a:p>
            <a:r>
              <a:rPr lang="nl-NL" dirty="0" smtClean="0"/>
              <a:t>Aansluitingen: CBS derden, RIVM, Data </a:t>
            </a:r>
            <a:r>
              <a:rPr lang="nl-NL" dirty="0" err="1" smtClean="0"/>
              <a:t>platformNL</a:t>
            </a:r>
            <a:endParaRPr lang="nl-NL" dirty="0" smtClean="0"/>
          </a:p>
          <a:p>
            <a:r>
              <a:rPr lang="nl-NL" dirty="0"/>
              <a:t>Eerste versie van een data </a:t>
            </a:r>
            <a:r>
              <a:rPr lang="nl-NL" dirty="0" smtClean="0"/>
              <a:t>monitor</a:t>
            </a:r>
            <a:br>
              <a:rPr lang="nl-NL" dirty="0" smtClean="0"/>
            </a:br>
            <a:endParaRPr lang="nl-NL" dirty="0" smtClean="0"/>
          </a:p>
          <a:p>
            <a:r>
              <a:rPr lang="nl-NL" dirty="0" smtClean="0"/>
              <a:t>Gepland: half maart 2016</a:t>
            </a:r>
          </a:p>
          <a:p>
            <a:endParaRPr lang="nl-NL" dirty="0" smtClean="0"/>
          </a:p>
          <a:p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8F431-4AFF-8F4F-8EE7-4D07E5F4A3A0}" type="datetime1">
              <a:rPr lang="nl-NL" smtClean="0"/>
              <a:pPr/>
              <a:t>14-6-2016</a:t>
            </a:fld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3DFF9-C627-294B-919A-68C9A476292C}" type="slidenum">
              <a:rPr lang="nl-NL" smtClean="0"/>
              <a:pPr/>
              <a:t>14</a:t>
            </a:fld>
            <a:endParaRPr lang="nl-NL"/>
          </a:p>
        </p:txBody>
      </p:sp>
      <p:cxnSp>
        <p:nvCxnSpPr>
          <p:cNvPr id="7" name="Rechte verbindingslijn 6"/>
          <p:cNvCxnSpPr/>
          <p:nvPr/>
        </p:nvCxnSpPr>
        <p:spPr>
          <a:xfrm flipV="1">
            <a:off x="3343275" y="5843588"/>
            <a:ext cx="2943225" cy="1428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7"/>
          <p:cNvCxnSpPr/>
          <p:nvPr/>
        </p:nvCxnSpPr>
        <p:spPr>
          <a:xfrm flipV="1">
            <a:off x="3395660" y="5967412"/>
            <a:ext cx="2943225" cy="1428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/>
          <p:cNvCxnSpPr/>
          <p:nvPr/>
        </p:nvCxnSpPr>
        <p:spPr>
          <a:xfrm flipV="1">
            <a:off x="3390894" y="6105524"/>
            <a:ext cx="2943225" cy="1428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kstvak 9"/>
          <p:cNvSpPr txBox="1"/>
          <p:nvPr/>
        </p:nvSpPr>
        <p:spPr>
          <a:xfrm>
            <a:off x="3137715" y="5204758"/>
            <a:ext cx="34820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 b="1" smtClean="0">
                <a:solidFill>
                  <a:srgbClr val="FF0000"/>
                </a:solidFill>
              </a:rPr>
              <a:t>EIND JUNI 2016</a:t>
            </a:r>
            <a:endParaRPr lang="nl-NL" sz="40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019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4294967295"/>
          </p:nvPr>
        </p:nvSpPr>
        <p:spPr>
          <a:xfrm>
            <a:off x="0" y="577850"/>
            <a:ext cx="717550" cy="365125"/>
          </a:xfrm>
        </p:spPr>
        <p:txBody>
          <a:bodyPr/>
          <a:lstStyle/>
          <a:p>
            <a:fld id="{6278F431-4AFF-8F4F-8EE7-4D07E5F4A3A0}" type="datetime1">
              <a:rPr lang="nl-NL" smtClean="0"/>
              <a:pPr/>
              <a:t>14-6-2016</a:t>
            </a:fld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294967295"/>
          </p:nvPr>
        </p:nvSpPr>
        <p:spPr>
          <a:xfrm>
            <a:off x="0" y="212725"/>
            <a:ext cx="722313" cy="365125"/>
          </a:xfrm>
        </p:spPr>
        <p:txBody>
          <a:bodyPr/>
          <a:lstStyle/>
          <a:p>
            <a:fld id="{A3C3DFF9-C627-294B-919A-68C9A476292C}" type="slidenum">
              <a:rPr lang="nl-NL" smtClean="0"/>
              <a:pPr/>
              <a:t>15</a:t>
            </a:fld>
            <a:endParaRPr lang="nl-NL"/>
          </a:p>
        </p:txBody>
      </p:sp>
      <p:pic>
        <p:nvPicPr>
          <p:cNvPr id="6" name="Afbeelding 5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9916"/>
            <a:ext cx="9144000" cy="6198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22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029577"/>
            <a:ext cx="15774757" cy="4828423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400050" y="642938"/>
            <a:ext cx="49846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5400" smtClean="0"/>
              <a:t>Dataplatform NL </a:t>
            </a:r>
            <a:endParaRPr lang="nl-NL" sz="5400"/>
          </a:p>
        </p:txBody>
      </p:sp>
    </p:spTree>
    <p:extLst>
      <p:ext uri="{BB962C8B-B14F-4D97-AF65-F5344CB8AC3E}">
        <p14:creationId xmlns:p14="http://schemas.microsoft.com/office/powerpoint/2010/main" val="173074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 de pijplijn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nl-NL" dirty="0" smtClean="0"/>
              <a:t>Toevoegen Waardenlijsten, registraties en Stelselcatalogus aan </a:t>
            </a:r>
            <a:r>
              <a:rPr lang="nl-NL" dirty="0" err="1" smtClean="0"/>
              <a:t>data.overheid.nl</a:t>
            </a:r>
            <a:endParaRPr lang="nl-NL" dirty="0" smtClean="0"/>
          </a:p>
          <a:p>
            <a:r>
              <a:rPr lang="nl-NL" dirty="0" smtClean="0"/>
              <a:t>Beheer en publicatie van waardenlijsten van de overheid</a:t>
            </a:r>
          </a:p>
          <a:p>
            <a:r>
              <a:rPr lang="nl-NL" dirty="0"/>
              <a:t>A</a:t>
            </a:r>
            <a:r>
              <a:rPr lang="nl-NL" dirty="0" smtClean="0"/>
              <a:t>ansluitingen van andere registers</a:t>
            </a:r>
          </a:p>
          <a:p>
            <a:r>
              <a:rPr lang="nl-NL" dirty="0" smtClean="0"/>
              <a:t>Herfst 2016: Accountability </a:t>
            </a:r>
            <a:r>
              <a:rPr lang="nl-NL" dirty="0" err="1" smtClean="0"/>
              <a:t>hackaton</a:t>
            </a:r>
            <a:endParaRPr lang="nl-NL" dirty="0" smtClean="0"/>
          </a:p>
          <a:p>
            <a:r>
              <a:rPr lang="nl-NL" dirty="0" smtClean="0"/>
              <a:t>Meer open data!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4002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Vandaag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47750" y="1720850"/>
            <a:ext cx="8096250" cy="4866798"/>
          </a:xfrm>
        </p:spPr>
        <p:txBody>
          <a:bodyPr>
            <a:normAutofit/>
          </a:bodyPr>
          <a:lstStyle/>
          <a:p>
            <a:r>
              <a:rPr lang="nl-NL" dirty="0" smtClean="0"/>
              <a:t>Update </a:t>
            </a:r>
            <a:r>
              <a:rPr lang="nl-NL" dirty="0" err="1" smtClean="0"/>
              <a:t>data.overheid.nl</a:t>
            </a:r>
            <a:endParaRPr lang="nl-NL" dirty="0" smtClean="0"/>
          </a:p>
          <a:p>
            <a:r>
              <a:rPr lang="nl-NL" dirty="0" smtClean="0"/>
              <a:t>Onderwerpen: Inventariseren van data, Award, EU dataportaal, hergebruik software, Haagse Feiten</a:t>
            </a:r>
          </a:p>
          <a:p>
            <a:r>
              <a:rPr lang="nl-NL" dirty="0" smtClean="0"/>
              <a:t>Updates uit de zaal</a:t>
            </a:r>
          </a:p>
          <a:p>
            <a:r>
              <a:rPr lang="nl-NL" dirty="0" smtClean="0"/>
              <a:t>Workshop </a:t>
            </a:r>
          </a:p>
          <a:p>
            <a:endParaRPr lang="nl-NL" dirty="0" smtClean="0"/>
          </a:p>
          <a:p>
            <a:endParaRPr lang="nl-NL" dirty="0" smtClean="0"/>
          </a:p>
          <a:p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8F431-4AFF-8F4F-8EE7-4D07E5F4A3A0}" type="datetime1">
              <a:rPr lang="nl-NL" smtClean="0"/>
              <a:pPr/>
              <a:t>14-6-2016</a:t>
            </a:fld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3DFF9-C627-294B-919A-68C9A476292C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2511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4294967295"/>
          </p:nvPr>
        </p:nvSpPr>
        <p:spPr>
          <a:xfrm>
            <a:off x="0" y="577850"/>
            <a:ext cx="717550" cy="365125"/>
          </a:xfrm>
        </p:spPr>
        <p:txBody>
          <a:bodyPr/>
          <a:lstStyle/>
          <a:p>
            <a:fld id="{6278F431-4AFF-8F4F-8EE7-4D07E5F4A3A0}" type="datetime1">
              <a:rPr lang="nl-NL" smtClean="0"/>
              <a:pPr/>
              <a:t>14-6-2016</a:t>
            </a:fld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294967295"/>
          </p:nvPr>
        </p:nvSpPr>
        <p:spPr>
          <a:xfrm>
            <a:off x="0" y="212725"/>
            <a:ext cx="722313" cy="365125"/>
          </a:xfrm>
        </p:spPr>
        <p:txBody>
          <a:bodyPr/>
          <a:lstStyle/>
          <a:p>
            <a:fld id="{A3C3DFF9-C627-294B-919A-68C9A476292C}" type="slidenum">
              <a:rPr lang="nl-NL" smtClean="0"/>
              <a:pPr/>
              <a:t>3</a:t>
            </a:fld>
            <a:endParaRPr lang="nl-NL"/>
          </a:p>
        </p:txBody>
      </p:sp>
      <p:graphicFrame>
        <p:nvGraphicFramePr>
          <p:cNvPr id="7" name="Tabe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2958072"/>
              </p:ext>
            </p:extLst>
          </p:nvPr>
        </p:nvGraphicFramePr>
        <p:xfrm>
          <a:off x="358775" y="282575"/>
          <a:ext cx="8272462" cy="6233607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740882"/>
                <a:gridCol w="5845656"/>
                <a:gridCol w="1685924"/>
              </a:tblGrid>
              <a:tr h="325397">
                <a:tc>
                  <a:txBody>
                    <a:bodyPr/>
                    <a:lstStyle/>
                    <a:p>
                      <a:pPr algn="l" fontAlgn="t"/>
                      <a:r>
                        <a:rPr lang="nl-NL" sz="1800" b="1" dirty="0">
                          <a:effectLst/>
                          <a:latin typeface="+mn-lt"/>
                        </a:rPr>
                        <a:t>Tijd</a:t>
                      </a:r>
                    </a:p>
                  </a:txBody>
                  <a:tcPr marL="44213" marR="22106" marT="4421" marB="4421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800" b="1" dirty="0">
                          <a:effectLst/>
                          <a:latin typeface="+mn-lt"/>
                        </a:rPr>
                        <a:t>Onderdeel</a:t>
                      </a:r>
                    </a:p>
                  </a:txBody>
                  <a:tcPr marL="44213" marR="22106" marT="4421" marB="4421"/>
                </a:tc>
                <a:tc>
                  <a:txBody>
                    <a:bodyPr/>
                    <a:lstStyle/>
                    <a:p>
                      <a:pPr algn="l" fontAlgn="t"/>
                      <a:endParaRPr lang="nl-NL" sz="1800" b="0">
                        <a:effectLst/>
                        <a:latin typeface="+mn-lt"/>
                      </a:endParaRPr>
                    </a:p>
                  </a:txBody>
                  <a:tcPr marL="44213" marR="22106" marT="4421" marB="4421"/>
                </a:tc>
              </a:tr>
              <a:tr h="410455">
                <a:tc>
                  <a:txBody>
                    <a:bodyPr/>
                    <a:lstStyle/>
                    <a:p>
                      <a:pPr algn="l" fontAlgn="t"/>
                      <a:r>
                        <a:rPr lang="hr-HR" sz="1800" dirty="0" smtClean="0">
                          <a:effectLst/>
                          <a:latin typeface="+mn-lt"/>
                        </a:rPr>
                        <a:t>09.30</a:t>
                      </a:r>
                      <a:endParaRPr lang="hr-HR" sz="1800" b="0" dirty="0">
                        <a:effectLst/>
                        <a:latin typeface="+mn-lt"/>
                      </a:endParaRPr>
                    </a:p>
                  </a:txBody>
                  <a:tcPr marL="44213" marR="22106" marT="4421" marB="4421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800" b="1" dirty="0" smtClean="0">
                          <a:effectLst/>
                          <a:latin typeface="+mn-lt"/>
                        </a:rPr>
                        <a:t>Start programma </a:t>
                      </a:r>
                      <a:r>
                        <a:rPr lang="nl-NL" sz="1800" b="0" dirty="0" smtClean="0">
                          <a:effectLst/>
                          <a:latin typeface="+mn-lt"/>
                        </a:rPr>
                        <a:t>-</a:t>
                      </a:r>
                      <a:r>
                        <a:rPr lang="nl-NL" sz="1800" b="0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nl-NL" sz="1800" b="0" dirty="0" smtClean="0">
                          <a:effectLst/>
                          <a:latin typeface="+mn-lt"/>
                        </a:rPr>
                        <a:t>Update </a:t>
                      </a:r>
                      <a:r>
                        <a:rPr lang="nl-NL" sz="1800" b="0" dirty="0" err="1" smtClean="0">
                          <a:effectLst/>
                          <a:latin typeface="+mn-lt"/>
                        </a:rPr>
                        <a:t>data.overheid.nl</a:t>
                      </a:r>
                      <a:endParaRPr lang="nl-NL" sz="1800" b="0" dirty="0">
                        <a:effectLst/>
                        <a:latin typeface="+mn-lt"/>
                      </a:endParaRPr>
                    </a:p>
                  </a:txBody>
                  <a:tcPr marL="44213" marR="22106" marT="4421" marB="4421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800" b="0" dirty="0" smtClean="0">
                          <a:effectLst/>
                          <a:latin typeface="+mn-lt"/>
                        </a:rPr>
                        <a:t>Hayo</a:t>
                      </a:r>
                      <a:endParaRPr lang="nl-NL" sz="1800" b="0" dirty="0">
                        <a:effectLst/>
                        <a:latin typeface="+mn-lt"/>
                      </a:endParaRPr>
                    </a:p>
                  </a:txBody>
                  <a:tcPr marL="44213" marR="22106" marT="4421" marB="4421"/>
                </a:tc>
              </a:tr>
              <a:tr h="430403">
                <a:tc>
                  <a:txBody>
                    <a:bodyPr/>
                    <a:lstStyle/>
                    <a:p>
                      <a:pPr algn="l" fontAlgn="t"/>
                      <a:r>
                        <a:rPr lang="nb-NO" sz="1800" b="0" dirty="0" smtClean="0">
                          <a:effectLst/>
                          <a:latin typeface="+mn-lt"/>
                        </a:rPr>
                        <a:t>09.50</a:t>
                      </a:r>
                      <a:endParaRPr lang="nb-NO" sz="1800" b="0" dirty="0">
                        <a:effectLst/>
                        <a:latin typeface="+mn-lt"/>
                      </a:endParaRPr>
                    </a:p>
                  </a:txBody>
                  <a:tcPr marL="44213" marR="22106" marT="4421" marB="442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800" b="1" dirty="0" smtClean="0">
                          <a:effectLst/>
                          <a:latin typeface="+mn-lt"/>
                        </a:rPr>
                        <a:t>Stuiveling Open Data Award – </a:t>
                      </a:r>
                      <a:r>
                        <a:rPr lang="nl-NL" sz="1800" b="0" dirty="0" smtClean="0">
                          <a:effectLst/>
                          <a:latin typeface="+mn-lt"/>
                        </a:rPr>
                        <a:t>aankondiging</a:t>
                      </a:r>
                      <a:endParaRPr lang="nl-NL" sz="1800" b="0" dirty="0">
                        <a:effectLst/>
                        <a:latin typeface="+mn-lt"/>
                      </a:endParaRPr>
                    </a:p>
                  </a:txBody>
                  <a:tcPr marL="44213" marR="22106" marT="4421" marB="442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800" b="0" dirty="0" smtClean="0">
                          <a:effectLst/>
                          <a:latin typeface="+mn-lt"/>
                        </a:rPr>
                        <a:t>Marieke Schenk</a:t>
                      </a:r>
                      <a:endParaRPr lang="nl-NL" sz="1800" b="0" dirty="0">
                        <a:effectLst/>
                        <a:latin typeface="+mn-lt"/>
                      </a:endParaRPr>
                    </a:p>
                  </a:txBody>
                  <a:tcPr marL="44213" marR="22106" marT="4421" marB="4421">
                    <a:solidFill>
                      <a:schemeClr val="bg1"/>
                    </a:solidFill>
                  </a:tcPr>
                </a:tc>
              </a:tr>
              <a:tr h="444287">
                <a:tc>
                  <a:txBody>
                    <a:bodyPr/>
                    <a:lstStyle/>
                    <a:p>
                      <a:pPr algn="l" fontAlgn="t"/>
                      <a:r>
                        <a:rPr lang="nb-NO" sz="1800" b="0" dirty="0" smtClean="0">
                          <a:effectLst/>
                          <a:latin typeface="+mn-lt"/>
                        </a:rPr>
                        <a:t>10.00</a:t>
                      </a:r>
                      <a:endParaRPr lang="nb-NO" sz="1800" b="0" dirty="0">
                        <a:effectLst/>
                        <a:latin typeface="+mn-lt"/>
                      </a:endParaRPr>
                    </a:p>
                  </a:txBody>
                  <a:tcPr marL="44213" marR="22106" marT="4421" marB="442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800" b="1" dirty="0" smtClean="0">
                          <a:effectLst/>
                          <a:latin typeface="+mn-lt"/>
                        </a:rPr>
                        <a:t>Inventariseren</a:t>
                      </a:r>
                      <a:r>
                        <a:rPr lang="nl-NL" sz="1800" b="1" baseline="0" dirty="0" smtClean="0">
                          <a:effectLst/>
                          <a:latin typeface="+mn-lt"/>
                        </a:rPr>
                        <a:t> van data </a:t>
                      </a:r>
                      <a:r>
                        <a:rPr lang="nl-NL" sz="1800" b="0" baseline="0" dirty="0" smtClean="0">
                          <a:effectLst/>
                          <a:latin typeface="+mn-lt"/>
                        </a:rPr>
                        <a:t>– ondersteuning </a:t>
                      </a:r>
                      <a:r>
                        <a:rPr lang="nl-NL" sz="1800" b="0" baseline="0" dirty="0" err="1" smtClean="0">
                          <a:effectLst/>
                          <a:latin typeface="+mn-lt"/>
                        </a:rPr>
                        <a:t>data.overheid.nl</a:t>
                      </a:r>
                      <a:endParaRPr lang="nl-NL" sz="1800" b="0" dirty="0">
                        <a:effectLst/>
                        <a:latin typeface="+mn-lt"/>
                      </a:endParaRPr>
                    </a:p>
                  </a:txBody>
                  <a:tcPr marL="44213" marR="22106" marT="4421" marB="442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800" b="0" dirty="0" smtClean="0">
                          <a:effectLst/>
                          <a:latin typeface="+mn-lt"/>
                        </a:rPr>
                        <a:t>Jelle Verburg</a:t>
                      </a:r>
                      <a:endParaRPr lang="nl-NL" sz="1800" b="0" dirty="0">
                        <a:effectLst/>
                        <a:latin typeface="+mn-lt"/>
                      </a:endParaRPr>
                    </a:p>
                  </a:txBody>
                  <a:tcPr marL="44213" marR="22106" marT="4421" marB="4421">
                    <a:solidFill>
                      <a:schemeClr val="bg1"/>
                    </a:solidFill>
                  </a:tcPr>
                </a:tc>
              </a:tr>
              <a:tr h="458172">
                <a:tc>
                  <a:txBody>
                    <a:bodyPr/>
                    <a:lstStyle/>
                    <a:p>
                      <a:pPr algn="l" fontAlgn="t"/>
                      <a:r>
                        <a:rPr lang="nb-NO" sz="1800" b="0" dirty="0" smtClean="0">
                          <a:effectLst/>
                          <a:latin typeface="+mn-lt"/>
                        </a:rPr>
                        <a:t>10.20</a:t>
                      </a:r>
                      <a:endParaRPr lang="nb-NO" sz="1800" b="0" dirty="0">
                        <a:effectLst/>
                        <a:latin typeface="+mn-lt"/>
                      </a:endParaRPr>
                    </a:p>
                  </a:txBody>
                  <a:tcPr marL="44213" marR="22106" marT="4421" marB="442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800" b="1" dirty="0" smtClean="0">
                          <a:effectLst/>
                          <a:latin typeface="+mn-lt"/>
                        </a:rPr>
                        <a:t>EU dataportaal – </a:t>
                      </a:r>
                      <a:r>
                        <a:rPr lang="nl-NL" sz="1800" b="0" dirty="0" smtClean="0">
                          <a:effectLst/>
                          <a:latin typeface="+mn-lt"/>
                        </a:rPr>
                        <a:t>update</a:t>
                      </a:r>
                      <a:r>
                        <a:rPr lang="nl-NL" sz="1800" b="0" baseline="0" dirty="0" smtClean="0">
                          <a:effectLst/>
                          <a:latin typeface="+mn-lt"/>
                        </a:rPr>
                        <a:t> vanuit Europese dataportaal </a:t>
                      </a:r>
                      <a:endParaRPr lang="nl-NL" sz="1800" b="0" dirty="0">
                        <a:effectLst/>
                        <a:latin typeface="+mn-lt"/>
                      </a:endParaRPr>
                    </a:p>
                  </a:txBody>
                  <a:tcPr marL="44213" marR="22106" marT="4421" marB="442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800" b="0" dirty="0" smtClean="0">
                          <a:effectLst/>
                          <a:latin typeface="+mn-lt"/>
                        </a:rPr>
                        <a:t>Dinand</a:t>
                      </a:r>
                      <a:r>
                        <a:rPr lang="nl-NL" sz="1800" b="0" baseline="0" dirty="0" smtClean="0">
                          <a:effectLst/>
                          <a:latin typeface="+mn-lt"/>
                        </a:rPr>
                        <a:t> Tinholt</a:t>
                      </a:r>
                      <a:endParaRPr lang="nl-NL" sz="1800" b="0" dirty="0">
                        <a:effectLst/>
                        <a:latin typeface="+mn-lt"/>
                      </a:endParaRPr>
                    </a:p>
                  </a:txBody>
                  <a:tcPr marL="44213" marR="22106" marT="4421" marB="4421">
                    <a:solidFill>
                      <a:schemeClr val="bg1"/>
                    </a:solidFill>
                  </a:tcPr>
                </a:tc>
              </a:tr>
              <a:tr h="325397">
                <a:tc>
                  <a:txBody>
                    <a:bodyPr/>
                    <a:lstStyle/>
                    <a:p>
                      <a:pPr algn="l" fontAlgn="t"/>
                      <a:r>
                        <a:rPr lang="nb-NO" sz="1800" dirty="0">
                          <a:effectLst/>
                          <a:latin typeface="+mn-lt"/>
                        </a:rPr>
                        <a:t>10.45</a:t>
                      </a:r>
                      <a:endParaRPr lang="nb-NO" sz="1800" b="0" dirty="0">
                        <a:effectLst/>
                        <a:latin typeface="+mn-lt"/>
                      </a:endParaRPr>
                    </a:p>
                  </a:txBody>
                  <a:tcPr marL="44213" marR="22106" marT="4421" marB="4421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800" dirty="0">
                          <a:effectLst/>
                          <a:latin typeface="+mn-lt"/>
                        </a:rPr>
                        <a:t>PAUZE</a:t>
                      </a:r>
                      <a:endParaRPr lang="nl-NL" sz="1800" b="0" dirty="0">
                        <a:effectLst/>
                        <a:latin typeface="+mn-lt"/>
                      </a:endParaRPr>
                    </a:p>
                  </a:txBody>
                  <a:tcPr marL="44213" marR="22106" marT="4421" marB="4421"/>
                </a:tc>
                <a:tc>
                  <a:txBody>
                    <a:bodyPr/>
                    <a:lstStyle/>
                    <a:p>
                      <a:pPr algn="l" fontAlgn="t"/>
                      <a:endParaRPr lang="nl-NL" sz="1800" b="0">
                        <a:effectLst/>
                        <a:latin typeface="+mn-lt"/>
                      </a:endParaRPr>
                    </a:p>
                  </a:txBody>
                  <a:tcPr marL="44213" marR="22106" marT="4421" marB="4421"/>
                </a:tc>
              </a:tr>
              <a:tr h="577049">
                <a:tc>
                  <a:txBody>
                    <a:bodyPr/>
                    <a:lstStyle/>
                    <a:p>
                      <a:pPr algn="l" fontAlgn="t"/>
                      <a:r>
                        <a:rPr lang="nb-NO" sz="1800" b="0" dirty="0" smtClean="0">
                          <a:effectLst/>
                          <a:latin typeface="+mn-lt"/>
                        </a:rPr>
                        <a:t>11.10</a:t>
                      </a:r>
                      <a:endParaRPr lang="nb-NO" sz="1800" b="0" dirty="0">
                        <a:effectLst/>
                        <a:latin typeface="+mn-lt"/>
                      </a:endParaRPr>
                    </a:p>
                  </a:txBody>
                  <a:tcPr marL="44213" marR="22106" marT="4421" marB="442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800" b="1" dirty="0" smtClean="0">
                          <a:effectLst/>
                          <a:latin typeface="+mn-lt"/>
                        </a:rPr>
                        <a:t>Aansluiten op </a:t>
                      </a:r>
                      <a:r>
                        <a:rPr lang="nl-NL" sz="1800" b="1" dirty="0" err="1" smtClean="0">
                          <a:effectLst/>
                          <a:latin typeface="+mn-lt"/>
                        </a:rPr>
                        <a:t>data.overheid.nl</a:t>
                      </a:r>
                      <a:r>
                        <a:rPr lang="nl-NL" sz="1800" b="1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nl-NL" sz="1800" b="0" dirty="0" smtClean="0">
                          <a:effectLst/>
                          <a:latin typeface="+mn-lt"/>
                        </a:rPr>
                        <a:t>– een</a:t>
                      </a:r>
                      <a:r>
                        <a:rPr lang="nl-NL" sz="1800" b="0" baseline="0" dirty="0" smtClean="0">
                          <a:effectLst/>
                          <a:latin typeface="+mn-lt"/>
                        </a:rPr>
                        <a:t> keer invoeren, overal plezier</a:t>
                      </a:r>
                      <a:endParaRPr lang="nl-NL" sz="1800" b="0" dirty="0">
                        <a:effectLst/>
                        <a:latin typeface="+mn-lt"/>
                      </a:endParaRPr>
                    </a:p>
                  </a:txBody>
                  <a:tcPr marL="44213" marR="22106" marT="4421" marB="442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800" b="0" dirty="0" smtClean="0">
                          <a:effectLst/>
                          <a:latin typeface="+mn-lt"/>
                        </a:rPr>
                        <a:t>Hayo </a:t>
                      </a:r>
                      <a:endParaRPr lang="nl-NL" sz="1800" b="0" dirty="0">
                        <a:effectLst/>
                        <a:latin typeface="+mn-lt"/>
                      </a:endParaRPr>
                    </a:p>
                  </a:txBody>
                  <a:tcPr marL="44213" marR="22106" marT="4421" marB="4421">
                    <a:solidFill>
                      <a:schemeClr val="bg1"/>
                    </a:solidFill>
                  </a:tcPr>
                </a:tc>
              </a:tr>
              <a:tr h="469016">
                <a:tc>
                  <a:txBody>
                    <a:bodyPr/>
                    <a:lstStyle/>
                    <a:p>
                      <a:pPr algn="l" fontAlgn="t"/>
                      <a:r>
                        <a:rPr lang="nb-NO" sz="1800" dirty="0" smtClean="0">
                          <a:effectLst/>
                          <a:latin typeface="+mn-lt"/>
                        </a:rPr>
                        <a:t>11.25</a:t>
                      </a:r>
                      <a:endParaRPr lang="nb-NO" sz="1800" b="0" dirty="0">
                        <a:effectLst/>
                        <a:latin typeface="+mn-lt"/>
                      </a:endParaRPr>
                    </a:p>
                  </a:txBody>
                  <a:tcPr marL="44213" marR="22106" marT="4421" marB="442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800" b="1" dirty="0" smtClean="0">
                          <a:effectLst/>
                          <a:latin typeface="+mn-lt"/>
                        </a:rPr>
                        <a:t>Hergebruik</a:t>
                      </a:r>
                      <a:r>
                        <a:rPr lang="nl-NL" sz="1800" b="1" baseline="0" dirty="0" smtClean="0">
                          <a:effectLst/>
                          <a:latin typeface="+mn-lt"/>
                        </a:rPr>
                        <a:t> portaal software </a:t>
                      </a:r>
                      <a:r>
                        <a:rPr lang="nl-NL" sz="1800" dirty="0" smtClean="0">
                          <a:effectLst/>
                          <a:latin typeface="+mn-lt"/>
                        </a:rPr>
                        <a:t>- </a:t>
                      </a:r>
                      <a:r>
                        <a:rPr lang="nl-NL" sz="1800" dirty="0">
                          <a:effectLst/>
                          <a:latin typeface="+mn-lt"/>
                        </a:rPr>
                        <a:t> </a:t>
                      </a:r>
                      <a:r>
                        <a:rPr lang="nl-NL" sz="1800" baseline="0" dirty="0" smtClean="0">
                          <a:effectLst/>
                          <a:latin typeface="+mn-lt"/>
                        </a:rPr>
                        <a:t>datacatalogus voor iedereen</a:t>
                      </a:r>
                      <a:endParaRPr lang="nl-NL" sz="1800" b="0" dirty="0">
                        <a:effectLst/>
                        <a:latin typeface="+mn-lt"/>
                      </a:endParaRPr>
                    </a:p>
                  </a:txBody>
                  <a:tcPr marL="44213" marR="22106" marT="4421" marB="442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800" b="0" dirty="0" smtClean="0">
                          <a:effectLst/>
                          <a:latin typeface="+mn-lt"/>
                        </a:rPr>
                        <a:t>Boyd Pappot</a:t>
                      </a:r>
                      <a:endParaRPr lang="nl-NL" sz="1800" b="0" dirty="0">
                        <a:effectLst/>
                        <a:latin typeface="+mn-lt"/>
                      </a:endParaRPr>
                    </a:p>
                  </a:txBody>
                  <a:tcPr marL="44213" marR="22106" marT="4421" marB="4421">
                    <a:solidFill>
                      <a:schemeClr val="bg1"/>
                    </a:solidFill>
                  </a:tcPr>
                </a:tc>
              </a:tr>
              <a:tr h="499824">
                <a:tc>
                  <a:txBody>
                    <a:bodyPr/>
                    <a:lstStyle/>
                    <a:p>
                      <a:pPr algn="l" fontAlgn="t"/>
                      <a:r>
                        <a:rPr lang="nb-NO" sz="1800">
                          <a:effectLst/>
                          <a:latin typeface="+mn-lt"/>
                        </a:rPr>
                        <a:t>11.45</a:t>
                      </a:r>
                      <a:endParaRPr lang="nb-NO" sz="1800" b="0">
                        <a:effectLst/>
                        <a:latin typeface="+mn-lt"/>
                      </a:endParaRPr>
                    </a:p>
                  </a:txBody>
                  <a:tcPr marL="44213" marR="22106" marT="4421" marB="442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800" b="1" dirty="0" smtClean="0">
                          <a:effectLst/>
                          <a:latin typeface="+mn-lt"/>
                        </a:rPr>
                        <a:t>Haagse Feiten </a:t>
                      </a:r>
                      <a:r>
                        <a:rPr lang="nl-NL" sz="1800" dirty="0" smtClean="0">
                          <a:effectLst/>
                          <a:latin typeface="+mn-lt"/>
                        </a:rPr>
                        <a:t>– Case hergebruik van overheidsinformatie</a:t>
                      </a:r>
                      <a:endParaRPr lang="nl-NL" sz="1800" b="0" dirty="0">
                        <a:effectLst/>
                        <a:latin typeface="+mn-lt"/>
                      </a:endParaRPr>
                    </a:p>
                  </a:txBody>
                  <a:tcPr marL="44213" marR="22106" marT="4421" marB="442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800" b="0" dirty="0" smtClean="0">
                          <a:effectLst/>
                          <a:latin typeface="+mn-lt"/>
                        </a:rPr>
                        <a:t>Ronald Baan</a:t>
                      </a:r>
                      <a:endParaRPr lang="nl-NL" sz="1800" b="0" dirty="0">
                        <a:effectLst/>
                        <a:latin typeface="+mn-lt"/>
                      </a:endParaRPr>
                    </a:p>
                  </a:txBody>
                  <a:tcPr marL="44213" marR="22106" marT="4421" marB="4421">
                    <a:solidFill>
                      <a:schemeClr val="bg1"/>
                    </a:solidFill>
                  </a:tcPr>
                </a:tc>
              </a:tr>
              <a:tr h="390459">
                <a:tc>
                  <a:txBody>
                    <a:bodyPr/>
                    <a:lstStyle/>
                    <a:p>
                      <a:pPr algn="l" fontAlgn="t"/>
                      <a:r>
                        <a:rPr lang="hr-HR" sz="1800">
                          <a:effectLst/>
                          <a:latin typeface="+mn-lt"/>
                        </a:rPr>
                        <a:t>12.15</a:t>
                      </a:r>
                      <a:endParaRPr lang="hr-HR" sz="1800" b="0">
                        <a:effectLst/>
                        <a:latin typeface="+mn-lt"/>
                      </a:endParaRPr>
                    </a:p>
                  </a:txBody>
                  <a:tcPr marL="44213" marR="22106" marT="4421" marB="442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800" b="1" dirty="0" smtClean="0">
                          <a:effectLst/>
                          <a:latin typeface="+mn-lt"/>
                        </a:rPr>
                        <a:t>Update en vragen</a:t>
                      </a:r>
                      <a:r>
                        <a:rPr lang="nl-NL" sz="1800" b="1" baseline="0" dirty="0" smtClean="0">
                          <a:effectLst/>
                          <a:latin typeface="+mn-lt"/>
                        </a:rPr>
                        <a:t> – </a:t>
                      </a:r>
                      <a:r>
                        <a:rPr lang="nl-NL" sz="1800" b="0" baseline="0" dirty="0" smtClean="0">
                          <a:effectLst/>
                          <a:latin typeface="+mn-lt"/>
                        </a:rPr>
                        <a:t>rondje langs gebruikers </a:t>
                      </a:r>
                      <a:endParaRPr lang="nl-NL" sz="1800" b="0" dirty="0">
                        <a:effectLst/>
                        <a:latin typeface="+mn-lt"/>
                      </a:endParaRPr>
                    </a:p>
                  </a:txBody>
                  <a:tcPr marL="44213" marR="22106" marT="4421" marB="442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800" b="0" dirty="0" smtClean="0">
                          <a:effectLst/>
                          <a:latin typeface="+mn-lt"/>
                        </a:rPr>
                        <a:t>Allen </a:t>
                      </a:r>
                      <a:endParaRPr lang="nl-NL" sz="1800" b="0" dirty="0">
                        <a:effectLst/>
                        <a:latin typeface="+mn-lt"/>
                      </a:endParaRPr>
                    </a:p>
                  </a:txBody>
                  <a:tcPr marL="44213" marR="22106" marT="4421" marB="4421">
                    <a:solidFill>
                      <a:schemeClr val="bg1"/>
                    </a:solidFill>
                  </a:tcPr>
                </a:tc>
              </a:tr>
              <a:tr h="560152">
                <a:tc>
                  <a:txBody>
                    <a:bodyPr/>
                    <a:lstStyle/>
                    <a:p>
                      <a:pPr algn="l" fontAlgn="t"/>
                      <a:r>
                        <a:rPr lang="pl-PL" sz="1800" dirty="0" smtClean="0">
                          <a:effectLst/>
                          <a:latin typeface="+mn-lt"/>
                        </a:rPr>
                        <a:t>12.15</a:t>
                      </a:r>
                      <a:r>
                        <a:rPr lang="pl-PL" sz="1800" baseline="0" dirty="0" smtClean="0">
                          <a:effectLst/>
                          <a:latin typeface="+mn-lt"/>
                        </a:rPr>
                        <a:t> -</a:t>
                      </a:r>
                      <a:r>
                        <a:rPr lang="pl-PL" sz="1800" dirty="0" smtClean="0">
                          <a:effectLst/>
                          <a:latin typeface="+mn-lt"/>
                        </a:rPr>
                        <a:t/>
                      </a:r>
                      <a:br>
                        <a:rPr lang="pl-PL" sz="1800" dirty="0" smtClean="0">
                          <a:effectLst/>
                          <a:latin typeface="+mn-lt"/>
                        </a:rPr>
                      </a:br>
                      <a:r>
                        <a:rPr lang="pl-PL" sz="1800" dirty="0" smtClean="0">
                          <a:effectLst/>
                          <a:latin typeface="+mn-lt"/>
                        </a:rPr>
                        <a:t>12.30</a:t>
                      </a:r>
                      <a:r>
                        <a:rPr lang="pl-PL" sz="1800" dirty="0">
                          <a:effectLst/>
                          <a:latin typeface="+mn-lt"/>
                        </a:rPr>
                        <a:t> </a:t>
                      </a:r>
                      <a:endParaRPr lang="pl-PL" sz="1800" b="0" dirty="0">
                        <a:effectLst/>
                        <a:latin typeface="+mn-lt"/>
                      </a:endParaRPr>
                    </a:p>
                  </a:txBody>
                  <a:tcPr marL="44213" marR="22106" marT="4421" marB="4421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800" dirty="0">
                          <a:effectLst/>
                          <a:latin typeface="+mn-lt"/>
                        </a:rPr>
                        <a:t>LUNCH (wordt verzorgd)  </a:t>
                      </a:r>
                      <a:endParaRPr lang="nl-NL" sz="1800" b="0" dirty="0">
                        <a:effectLst/>
                        <a:latin typeface="+mn-lt"/>
                      </a:endParaRPr>
                    </a:p>
                  </a:txBody>
                  <a:tcPr marL="44213" marR="22106" marT="4421" marB="4421"/>
                </a:tc>
                <a:tc>
                  <a:txBody>
                    <a:bodyPr/>
                    <a:lstStyle/>
                    <a:p>
                      <a:pPr algn="l" fontAlgn="t"/>
                      <a:endParaRPr lang="nl-NL" sz="1800" b="0">
                        <a:effectLst/>
                        <a:latin typeface="+mn-lt"/>
                      </a:endParaRPr>
                    </a:p>
                  </a:txBody>
                  <a:tcPr marL="44213" marR="22106" marT="4421" marB="4421"/>
                </a:tc>
              </a:tr>
              <a:tr h="325397">
                <a:tc>
                  <a:txBody>
                    <a:bodyPr/>
                    <a:lstStyle/>
                    <a:p>
                      <a:pPr algn="l" fontAlgn="t"/>
                      <a:r>
                        <a:rPr lang="pt-BR" sz="1800">
                          <a:effectLst/>
                          <a:latin typeface="+mn-lt"/>
                        </a:rPr>
                        <a:t>13.00 </a:t>
                      </a:r>
                      <a:endParaRPr lang="pt-BR" sz="1800" b="0">
                        <a:effectLst/>
                        <a:latin typeface="+mn-lt"/>
                      </a:endParaRPr>
                    </a:p>
                  </a:txBody>
                  <a:tcPr marL="44213" marR="22106" marT="4421" marB="4421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800" dirty="0">
                          <a:effectLst/>
                          <a:latin typeface="+mn-lt"/>
                        </a:rPr>
                        <a:t>Middagprogramma</a:t>
                      </a:r>
                      <a:endParaRPr lang="nl-NL" sz="1800" b="0" dirty="0">
                        <a:effectLst/>
                        <a:latin typeface="+mn-lt"/>
                      </a:endParaRPr>
                    </a:p>
                  </a:txBody>
                  <a:tcPr marL="44213" marR="22106" marT="4421" marB="4421"/>
                </a:tc>
                <a:tc>
                  <a:txBody>
                    <a:bodyPr/>
                    <a:lstStyle/>
                    <a:p>
                      <a:pPr algn="l" fontAlgn="t"/>
                      <a:endParaRPr lang="nl-NL" sz="1800" b="0">
                        <a:effectLst/>
                        <a:latin typeface="+mn-lt"/>
                      </a:endParaRPr>
                    </a:p>
                  </a:txBody>
                  <a:tcPr marL="44213" marR="22106" marT="4421" marB="4421"/>
                </a:tc>
              </a:tr>
              <a:tr h="627140">
                <a:tc>
                  <a:txBody>
                    <a:bodyPr/>
                    <a:lstStyle/>
                    <a:p>
                      <a:pPr algn="l" fontAlgn="t"/>
                      <a:r>
                        <a:rPr lang="sk-SK" sz="1800" dirty="0">
                          <a:effectLst/>
                          <a:latin typeface="+mn-lt"/>
                        </a:rPr>
                        <a:t> </a:t>
                      </a:r>
                      <a:endParaRPr lang="sk-SK" sz="1800" b="0" dirty="0">
                        <a:effectLst/>
                        <a:latin typeface="+mn-lt"/>
                      </a:endParaRPr>
                    </a:p>
                  </a:txBody>
                  <a:tcPr marL="44213" marR="22106" marT="4421" marB="442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800" b="1" dirty="0" smtClean="0">
                          <a:effectLst/>
                          <a:latin typeface="+mn-lt"/>
                        </a:rPr>
                        <a:t>WERKSESSIE: </a:t>
                      </a:r>
                      <a:r>
                        <a:rPr lang="nl-NL" sz="1800" b="1" dirty="0" err="1" smtClean="0">
                          <a:effectLst/>
                          <a:latin typeface="+mn-lt"/>
                        </a:rPr>
                        <a:t>data.overheid.nl</a:t>
                      </a:r>
                      <a:r>
                        <a:rPr lang="nl-NL" sz="1800" b="1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nl-NL" sz="1800" dirty="0" smtClean="0">
                          <a:effectLst/>
                          <a:latin typeface="+mn-lt"/>
                        </a:rPr>
                        <a:t>– verbeteringen voor het</a:t>
                      </a:r>
                      <a:r>
                        <a:rPr lang="nl-NL" sz="1800" baseline="0" dirty="0" smtClean="0">
                          <a:effectLst/>
                          <a:latin typeface="+mn-lt"/>
                        </a:rPr>
                        <a:t> Nationaal dataportaal voor 2017 en verder</a:t>
                      </a:r>
                      <a:endParaRPr lang="nl-NL" sz="1800" b="0" dirty="0">
                        <a:effectLst/>
                        <a:latin typeface="+mn-lt"/>
                      </a:endParaRPr>
                    </a:p>
                  </a:txBody>
                  <a:tcPr marL="44213" marR="22106" marT="4421" marB="442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800" b="0" dirty="0" smtClean="0">
                          <a:effectLst/>
                          <a:latin typeface="+mn-lt"/>
                        </a:rPr>
                        <a:t>Inger Waling</a:t>
                      </a:r>
                      <a:endParaRPr lang="nl-NL" sz="1800" b="0" dirty="0">
                        <a:effectLst/>
                        <a:latin typeface="+mn-lt"/>
                      </a:endParaRPr>
                    </a:p>
                  </a:txBody>
                  <a:tcPr marL="44213" marR="22106" marT="4421" marB="4421">
                    <a:solidFill>
                      <a:schemeClr val="bg1"/>
                    </a:solidFill>
                  </a:tcPr>
                </a:tc>
              </a:tr>
              <a:tr h="390459">
                <a:tc>
                  <a:txBody>
                    <a:bodyPr/>
                    <a:lstStyle/>
                    <a:p>
                      <a:pPr algn="l" fontAlgn="t"/>
                      <a:r>
                        <a:rPr lang="nb-NO" sz="1800" dirty="0">
                          <a:effectLst/>
                          <a:latin typeface="+mn-lt"/>
                        </a:rPr>
                        <a:t>15.00</a:t>
                      </a:r>
                      <a:endParaRPr lang="nb-NO" sz="1800" b="0" dirty="0">
                        <a:effectLst/>
                        <a:latin typeface="+mn-lt"/>
                      </a:endParaRPr>
                    </a:p>
                  </a:txBody>
                  <a:tcPr marL="44213" marR="22106" marT="4421" marB="4421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800" dirty="0">
                          <a:effectLst/>
                          <a:latin typeface="+mn-lt"/>
                        </a:rPr>
                        <a:t>Einde </a:t>
                      </a:r>
                      <a:r>
                        <a:rPr lang="nl-NL" sz="1800" dirty="0" smtClean="0">
                          <a:effectLst/>
                          <a:latin typeface="+mn-lt"/>
                        </a:rPr>
                        <a:t>gebruikersgroep</a:t>
                      </a:r>
                      <a:endParaRPr lang="nl-NL" sz="1800" b="0" dirty="0">
                        <a:effectLst/>
                        <a:latin typeface="+mn-lt"/>
                      </a:endParaRPr>
                    </a:p>
                  </a:txBody>
                  <a:tcPr marL="44213" marR="22106" marT="4421" marB="4421"/>
                </a:tc>
                <a:tc>
                  <a:txBody>
                    <a:bodyPr/>
                    <a:lstStyle/>
                    <a:p>
                      <a:pPr algn="l" fontAlgn="t"/>
                      <a:endParaRPr lang="nl-NL" sz="1800" b="0" dirty="0">
                        <a:effectLst/>
                        <a:latin typeface="+mn-lt"/>
                      </a:endParaRPr>
                    </a:p>
                  </a:txBody>
                  <a:tcPr marL="44213" marR="22106" marT="4421" marB="4421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138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Update </a:t>
            </a:r>
            <a:r>
              <a:rPr lang="nl-NL" dirty="0" err="1" smtClean="0"/>
              <a:t>data.overheid.nl</a:t>
            </a:r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325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4294967295"/>
          </p:nvPr>
        </p:nvSpPr>
        <p:spPr>
          <a:xfrm>
            <a:off x="0" y="577850"/>
            <a:ext cx="717550" cy="365125"/>
          </a:xfrm>
        </p:spPr>
        <p:txBody>
          <a:bodyPr/>
          <a:lstStyle/>
          <a:p>
            <a:fld id="{6278F431-4AFF-8F4F-8EE7-4D07E5F4A3A0}" type="datetime1">
              <a:rPr lang="nl-NL" smtClean="0"/>
              <a:pPr/>
              <a:t>14-6-2016</a:t>
            </a:fld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294967295"/>
          </p:nvPr>
        </p:nvSpPr>
        <p:spPr>
          <a:xfrm>
            <a:off x="0" y="212725"/>
            <a:ext cx="722313" cy="365125"/>
          </a:xfrm>
        </p:spPr>
        <p:txBody>
          <a:bodyPr/>
          <a:lstStyle/>
          <a:p>
            <a:fld id="{A3C3DFF9-C627-294B-919A-68C9A476292C}" type="slidenum">
              <a:rPr lang="nl-NL" smtClean="0"/>
              <a:pPr/>
              <a:t>5</a:t>
            </a:fld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500"/>
            <a:ext cx="9144000" cy="67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92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Ondersteuning overheden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 smtClean="0"/>
              <a:t>Team “datamanagement” actief</a:t>
            </a:r>
          </a:p>
          <a:p>
            <a:pPr lvl="1"/>
            <a:r>
              <a:rPr lang="nl-NL" dirty="0" smtClean="0">
                <a:solidFill>
                  <a:schemeClr val="accent6">
                    <a:lumMod val="75000"/>
                  </a:schemeClr>
                </a:solidFill>
              </a:rPr>
              <a:t>Inger Waling			- data management</a:t>
            </a:r>
          </a:p>
          <a:p>
            <a:pPr lvl="1"/>
            <a:r>
              <a:rPr lang="nl-NL" dirty="0" smtClean="0">
                <a:solidFill>
                  <a:schemeClr val="accent6">
                    <a:lumMod val="75000"/>
                  </a:schemeClr>
                </a:solidFill>
              </a:rPr>
              <a:t>Jelle Verburg			- data management</a:t>
            </a:r>
          </a:p>
          <a:p>
            <a:pPr lvl="1"/>
            <a:r>
              <a:rPr lang="nl-NL" dirty="0" smtClean="0">
                <a:solidFill>
                  <a:schemeClr val="accent6">
                    <a:lumMod val="75000"/>
                  </a:schemeClr>
                </a:solidFill>
              </a:rPr>
              <a:t>Sander van Haren	- aansluitingen</a:t>
            </a:r>
          </a:p>
          <a:p>
            <a:pPr lvl="1"/>
            <a:r>
              <a:rPr lang="nl-NL" dirty="0" smtClean="0"/>
              <a:t>Ted van Geest          -  </a:t>
            </a:r>
            <a:r>
              <a:rPr lang="nl-NL" dirty="0" err="1" smtClean="0"/>
              <a:t>funct</a:t>
            </a:r>
            <a:r>
              <a:rPr lang="nl-NL" dirty="0" smtClean="0"/>
              <a:t>. beheer</a:t>
            </a:r>
          </a:p>
          <a:p>
            <a:pPr lvl="1"/>
            <a:r>
              <a:rPr lang="nl-NL" dirty="0" smtClean="0"/>
              <a:t>Hans Overbeek        - DCAT/metadata</a:t>
            </a:r>
          </a:p>
          <a:p>
            <a:pPr lvl="1"/>
            <a:r>
              <a:rPr lang="nl-NL" dirty="0" smtClean="0"/>
              <a:t>Hayo Schreijer 		- product manager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459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8F431-4AFF-8F4F-8EE7-4D07E5F4A3A0}" type="datetime1">
              <a:rPr lang="nl-NL" smtClean="0"/>
              <a:pPr/>
              <a:t>14-6-2016</a:t>
            </a:fld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3DFF9-C627-294B-919A-68C9A476292C}" type="slidenum">
              <a:rPr lang="nl-NL" smtClean="0"/>
              <a:pPr/>
              <a:t>7</a:t>
            </a:fld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7431" y="0"/>
            <a:ext cx="6106569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33450" y="577850"/>
            <a:ext cx="7639050" cy="1143000"/>
          </a:xfrm>
        </p:spPr>
        <p:txBody>
          <a:bodyPr/>
          <a:lstStyle/>
          <a:p>
            <a:r>
              <a:rPr lang="nl-NL" smtClean="0"/>
              <a:t>Data</a:t>
            </a:r>
            <a:br>
              <a:rPr lang="nl-NL" smtClean="0"/>
            </a:br>
            <a:r>
              <a:rPr lang="nl-NL" smtClean="0"/>
              <a:t>verzoeken 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1875" y="2163763"/>
            <a:ext cx="4902200" cy="3187700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0855" y="0"/>
            <a:ext cx="6071016" cy="6858000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70913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Data inventarisatie 2016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Inventarisatie 2016 afgerond</a:t>
            </a:r>
          </a:p>
          <a:p>
            <a:r>
              <a:rPr lang="nl-NL" dirty="0" smtClean="0"/>
              <a:t>Nu verwerken, rapportage richting 2</a:t>
            </a:r>
            <a:r>
              <a:rPr lang="nl-NL" baseline="30000" dirty="0" smtClean="0"/>
              <a:t>e</a:t>
            </a:r>
            <a:r>
              <a:rPr lang="nl-NL" dirty="0" smtClean="0"/>
              <a:t> kamer voorbereiden</a:t>
            </a:r>
          </a:p>
          <a:p>
            <a:r>
              <a:rPr lang="nl-NL" dirty="0" smtClean="0"/>
              <a:t>Meer over inventariseren: Jelle</a:t>
            </a: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51679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High </a:t>
            </a:r>
            <a:r>
              <a:rPr lang="nl-NL" dirty="0" err="1" smtClean="0"/>
              <a:t>value</a:t>
            </a:r>
            <a:r>
              <a:rPr lang="nl-NL" dirty="0" smtClean="0"/>
              <a:t> datasets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27 datasets uit inventarisatie 2016</a:t>
            </a:r>
          </a:p>
          <a:p>
            <a:r>
              <a:rPr lang="nl-NL" dirty="0" smtClean="0"/>
              <a:t>Verkiezingsuitslagen</a:t>
            </a:r>
          </a:p>
          <a:p>
            <a:r>
              <a:rPr lang="nl-NL" dirty="0" smtClean="0"/>
              <a:t>Inkoopdata overheid</a:t>
            </a:r>
          </a:p>
          <a:p>
            <a:r>
              <a:rPr lang="nl-NL" dirty="0" smtClean="0"/>
              <a:t>Steeds betere invulling van de Global Open Data Index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8F431-4AFF-8F4F-8EE7-4D07E5F4A3A0}" type="datetime1">
              <a:rPr lang="nl-NL" smtClean="0"/>
              <a:pPr/>
              <a:t>14-6-2016</a:t>
            </a:fld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3DFF9-C627-294B-919A-68C9A476292C}" type="slidenum">
              <a:rPr lang="nl-NL" smtClean="0"/>
              <a:pPr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102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40359</TotalTime>
  <Words>346</Words>
  <Application>Microsoft Office PowerPoint</Application>
  <PresentationFormat>Diavoorstelling (4:3)</PresentationFormat>
  <Paragraphs>126</Paragraphs>
  <Slides>17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18" baseType="lpstr">
      <vt:lpstr>Office-thema</vt:lpstr>
      <vt:lpstr>PowerPoint-presentatie</vt:lpstr>
      <vt:lpstr>Vandaag</vt:lpstr>
      <vt:lpstr>PowerPoint-presentatie</vt:lpstr>
      <vt:lpstr>Update data.overheid.nl </vt:lpstr>
      <vt:lpstr>PowerPoint-presentatie</vt:lpstr>
      <vt:lpstr>Ondersteuning overheden</vt:lpstr>
      <vt:lpstr>Data verzoeken </vt:lpstr>
      <vt:lpstr>Data inventarisatie 2016</vt:lpstr>
      <vt:lpstr>High value datasets</vt:lpstr>
      <vt:lpstr>PowerPoint-presentatie</vt:lpstr>
      <vt:lpstr>Probleemgevallen NL in  global open data index: </vt:lpstr>
      <vt:lpstr>Datasets</vt:lpstr>
      <vt:lpstr>Issues: dubbelingen</vt:lpstr>
      <vt:lpstr>Wat is onderweg (release 2.5)</vt:lpstr>
      <vt:lpstr>PowerPoint-presentatie</vt:lpstr>
      <vt:lpstr>PowerPoint-presentatie</vt:lpstr>
      <vt:lpstr>In de pijplijn</vt:lpstr>
    </vt:vector>
  </TitlesOfParts>
  <Company>VKB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VKB02</dc:creator>
  <cp:lastModifiedBy>Inger Waling</cp:lastModifiedBy>
  <cp:revision>155</cp:revision>
  <cp:lastPrinted>2015-02-09T08:08:43Z</cp:lastPrinted>
  <dcterms:created xsi:type="dcterms:W3CDTF">2014-01-28T08:04:45Z</dcterms:created>
  <dcterms:modified xsi:type="dcterms:W3CDTF">2016-06-14T14:26:57Z</dcterms:modified>
</cp:coreProperties>
</file>