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2" r:id="rId4"/>
  </p:sldMasterIdLst>
  <p:notesMasterIdLst>
    <p:notesMasterId r:id="rId21"/>
  </p:notesMasterIdLst>
  <p:sldIdLst>
    <p:sldId id="267" r:id="rId5"/>
    <p:sldId id="271" r:id="rId6"/>
    <p:sldId id="272" r:id="rId7"/>
    <p:sldId id="268" r:id="rId8"/>
    <p:sldId id="274" r:id="rId9"/>
    <p:sldId id="278" r:id="rId10"/>
    <p:sldId id="279" r:id="rId11"/>
    <p:sldId id="273" r:id="rId12"/>
    <p:sldId id="275" r:id="rId13"/>
    <p:sldId id="277" r:id="rId14"/>
    <p:sldId id="284" r:id="rId15"/>
    <p:sldId id="281" r:id="rId16"/>
    <p:sldId id="282" r:id="rId17"/>
    <p:sldId id="283" r:id="rId18"/>
    <p:sldId id="276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0E49"/>
    <a:srgbClr val="202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49" autoAdjust="0"/>
  </p:normalViewPr>
  <p:slideViewPr>
    <p:cSldViewPr>
      <p:cViewPr varScale="1">
        <p:scale>
          <a:sx n="135" d="100"/>
          <a:sy n="135" d="100"/>
        </p:scale>
        <p:origin x="150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888A7752-73DE-404C-BA6F-63DEF987950B}" type="datetimeFigureOut">
              <a:rPr lang="en-US" smtClean="0"/>
              <a:pPr/>
              <a:t>1/16/21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EC00428-765A-4708-ADE2-3AAB557AF17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1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3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29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24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46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9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94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64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92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2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97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54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3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4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17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83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7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rgbClr val="250E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2000" b="0" i="0">
                <a:solidFill>
                  <a:schemeClr val="tx2"/>
                </a:solidFill>
                <a:latin typeface="Ubuntu Light"/>
                <a:ea typeface="+mj-lt"/>
                <a:cs typeface="Ubuntu Light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titelstijl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49224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1/16/21</a:t>
            </a:fld>
            <a:endParaRPr lang="en-US" sz="16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492240"/>
            <a:ext cx="3474720" cy="36576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492240"/>
            <a:ext cx="1219200" cy="365760"/>
          </a:xfrm>
        </p:spPr>
        <p:txBody>
          <a:bodyPr/>
          <a:lstStyle/>
          <a:p>
            <a:fld id="{D4B5ADC2-7248-4799-8E52-477E151C3EE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33" name="Rectangle 32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32" name="Rectangle 31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pic>
        <p:nvPicPr>
          <p:cNvPr id="12" name="Afbeelding 11" descr="Datagraver_Logo_Oblong_RGB_Dia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6521885"/>
            <a:ext cx="1346200" cy="259916"/>
          </a:xfrm>
          <a:prstGeom prst="rect">
            <a:avLst/>
          </a:prstGeom>
        </p:spPr>
      </p:pic>
      <p:pic>
        <p:nvPicPr>
          <p:cNvPr id="3" name="Afbeelding 2" descr="Datagraver_Logo_Centered_RGB_Diap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26" y="685800"/>
            <a:ext cx="3470148" cy="149352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500856"/>
            <a:ext cx="87630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" y="1905000"/>
            <a:ext cx="87630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lang="en-US" dirty="0"/>
              <a:t>Sleep de </a:t>
            </a:r>
            <a:r>
              <a:rPr lang="en-US" dirty="0" err="1"/>
              <a:t>afbeelding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tijdelijke</a:t>
            </a:r>
            <a:r>
              <a:rPr lang="en-US" dirty="0"/>
              <a:t> </a:t>
            </a:r>
            <a:r>
              <a:rPr lang="en-US" dirty="0" err="1"/>
              <a:t>aanduiding</a:t>
            </a:r>
            <a:r>
              <a:rPr lang="en-US" dirty="0"/>
              <a:t> of </a:t>
            </a:r>
            <a:r>
              <a:rPr lang="en-US" dirty="0" err="1"/>
              <a:t>klik</a:t>
            </a:r>
            <a:r>
              <a:rPr lang="en-US" dirty="0"/>
              <a:t> op het pictogram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afbeelding</a:t>
            </a:r>
            <a:r>
              <a:rPr lang="en-US" dirty="0"/>
              <a:t> wilt </a:t>
            </a:r>
            <a:r>
              <a:rPr lang="en-US" dirty="0" err="1"/>
              <a:t>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" y="1219200"/>
            <a:ext cx="87630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8BEC-55E3-4F9D-B5C5-76D23951C04A}" type="datetime1">
              <a:rPr lang="en-US" smtClean="0"/>
              <a:pPr/>
              <a:t>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‹nr.›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/>
          </a:p>
        </p:txBody>
      </p:sp>
      <p:sp>
        <p:nvSpPr>
          <p:cNvPr id="9" name="Shape 8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905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pic>
        <p:nvPicPr>
          <p:cNvPr id="12" name="Afbeelding 11" descr="Datagraver_Logo_Oblong_RGB_Dia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6477001"/>
            <a:ext cx="1346200" cy="2599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250E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8BEC-55E3-4F9D-B5C5-76D23951C04A}" type="datetime1">
              <a:rPr lang="en-US" smtClean="0"/>
              <a:pPr/>
              <a:t>1/16/21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‹nr.›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90500" y="1219200"/>
            <a:ext cx="8763000" cy="4937760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6858000" cy="4038600"/>
          </a:xfrm>
        </p:spPr>
        <p:txBody>
          <a:bodyPr anchor="t" anchorCtr="0">
            <a:normAutofit/>
          </a:bodyPr>
          <a:lstStyle>
            <a:lvl1pPr algn="l">
              <a:buNone/>
              <a:defRPr sz="3600" b="0" cap="none" baseline="0"/>
            </a:lvl1pPr>
          </a:lstStyle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492240"/>
            <a:ext cx="2286000" cy="365760"/>
          </a:xfrm>
        </p:spPr>
        <p:txBody>
          <a:bodyPr/>
          <a:lstStyle/>
          <a:p>
            <a:fld id="{2FB568A0-62B0-4129-95C4-7270BF844D61}" type="datetime1">
              <a:rPr lang="en-US" smtClean="0"/>
              <a:pPr/>
              <a:t>1/16/21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49224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492240"/>
            <a:ext cx="1520952" cy="365760"/>
          </a:xfrm>
        </p:spPr>
        <p:txBody>
          <a:bodyPr/>
          <a:lstStyle>
            <a:lvl1pPr>
              <a:defRPr sz="1200"/>
            </a:lvl1pPr>
          </a:lstStyle>
          <a:p>
            <a:fld id="{D4B5ADC2-7248-4799-8E52-477E151C3EE9}" type="slidenum">
              <a:rPr lang="en-US" b="1" smtClean="0">
                <a:solidFill>
                  <a:srgbClr val="FFFFFF"/>
                </a:solidFill>
              </a:rPr>
              <a:pPr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1219200"/>
            <a:ext cx="7315200" cy="4191000"/>
          </a:xfrm>
          <a:prstGeom prst="rect">
            <a:avLst/>
          </a:prstGeom>
          <a:noFill/>
          <a:ln w="6350" cap="rnd" cmpd="sng" algn="ctr">
            <a:solidFill>
              <a:srgbClr val="6FBB33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914400" y="1219200"/>
            <a:ext cx="228600" cy="4191000"/>
          </a:xfrm>
          <a:prstGeom prst="rect">
            <a:avLst/>
          </a:prstGeom>
          <a:solidFill>
            <a:srgbClr val="6FBB33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pic>
        <p:nvPicPr>
          <p:cNvPr id="9" name="Afbeelding 8" descr="Datagraver_Logo_Oblong_RGB_Dia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6521885"/>
            <a:ext cx="1346200" cy="2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1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492240"/>
            <a:ext cx="2286000" cy="365760"/>
          </a:xfrm>
        </p:spPr>
        <p:txBody>
          <a:bodyPr/>
          <a:lstStyle/>
          <a:p>
            <a:fld id="{2FB568A0-62B0-4129-95C4-7270BF844D61}" type="datetime1">
              <a:rPr lang="en-US" smtClean="0"/>
              <a:pPr/>
              <a:t>1/16/21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49224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492240"/>
            <a:ext cx="1520952" cy="365760"/>
          </a:xfrm>
        </p:spPr>
        <p:txBody>
          <a:bodyPr/>
          <a:lstStyle>
            <a:lvl1pPr>
              <a:defRPr sz="1200"/>
            </a:lvl1pPr>
          </a:lstStyle>
          <a:p>
            <a:fld id="{D4B5ADC2-7248-4799-8E52-477E151C3EE9}" type="slidenum">
              <a:rPr lang="en-US" b="1" smtClean="0">
                <a:solidFill>
                  <a:srgbClr val="FFFFFF"/>
                </a:solidFill>
              </a:rPr>
              <a:pPr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pic>
        <p:nvPicPr>
          <p:cNvPr id="9" name="Afbeelding 8" descr="Datagraver_Logo_Oblong_RGB_Dia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6521885"/>
            <a:ext cx="1346200" cy="2599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28600"/>
            <a:ext cx="8763000" cy="914400"/>
          </a:xfrm>
        </p:spPr>
        <p:txBody>
          <a:bodyPr/>
          <a:lstStyle/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F31A-E594-408B-8114-4F8438303DA3}" type="datetime1">
              <a:rPr lang="en-US" smtClean="0"/>
              <a:pPr/>
              <a:t>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77800" y="1219200"/>
            <a:ext cx="4346448" cy="4937760"/>
          </a:xfrm>
        </p:spPr>
        <p:txBody>
          <a:bodyPr/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70298" y="1216152"/>
            <a:ext cx="4283202" cy="4937760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2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78398-2A5A-4309-94C2-82E465C1DCF8}" type="datetime1">
              <a:rPr lang="en-US" smtClean="0"/>
              <a:pPr/>
              <a:t>1/16/21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28600"/>
            <a:ext cx="8763000" cy="914400"/>
          </a:xfrm>
        </p:spPr>
        <p:txBody>
          <a:bodyPr/>
          <a:lstStyle/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6670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0" i="0">
                <a:solidFill>
                  <a:srgbClr val="FFFFFF"/>
                </a:solidFill>
                <a:latin typeface="Ubuntu Light"/>
                <a:ea typeface="+mn-lt"/>
                <a:cs typeface="Ubuntu Light"/>
              </a:defRPr>
            </a:lvl1pPr>
          </a:lstStyle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2"/>
            <a:ext cx="26670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 b="0" i="0">
                <a:solidFill>
                  <a:srgbClr val="FFFFFF"/>
                </a:solidFill>
                <a:latin typeface="Ubuntu Light"/>
                <a:cs typeface="Ubuntu Light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8BEC-55E3-4F9D-B5C5-76D23951C04A}" type="datetime1">
              <a:rPr lang="en-US" smtClean="0"/>
              <a:pPr/>
              <a:t>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" y="6553201"/>
            <a:ext cx="1981200" cy="304799"/>
          </a:xfrm>
        </p:spPr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‹nr.›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190500" y="6353176"/>
            <a:ext cx="8763000" cy="47625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152400" y="304800"/>
            <a:ext cx="5867400" cy="5715000"/>
          </a:xfrm>
        </p:spPr>
        <p:txBody>
          <a:bodyPr/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11" name="Afbeelding 10" descr="Datagraver_Logo_Oblong_RGB_Dia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6477001"/>
            <a:ext cx="1346200" cy="2599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E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90500" y="152400"/>
            <a:ext cx="87630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90500" y="1219200"/>
            <a:ext cx="87630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705600" y="6517640"/>
            <a:ext cx="2289048" cy="365760"/>
          </a:xfrm>
          <a:prstGeom prst="rect">
            <a:avLst/>
          </a:prstGeom>
        </p:spPr>
        <p:txBody>
          <a:bodyPr vert="horz"/>
          <a:lstStyle>
            <a:lvl1pPr algn="r">
              <a:defRPr sz="1200" b="0" i="0">
                <a:solidFill>
                  <a:srgbClr val="FFFFFF"/>
                </a:solidFill>
                <a:latin typeface="Ubuntu Light"/>
                <a:cs typeface="Ubuntu Light"/>
              </a:defRPr>
            </a:lvl1pPr>
          </a:lstStyle>
          <a:p>
            <a:fld id="{33938BEC-55E3-4F9D-B5C5-76D23951C04A}" type="datetime1">
              <a:rPr lang="en-US" smtClean="0"/>
              <a:pPr/>
              <a:t>1/16/21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19400" y="6356349"/>
            <a:ext cx="3505200" cy="501651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52400" y="6492240"/>
            <a:ext cx="1981200" cy="365760"/>
          </a:xfrm>
          <a:prstGeom prst="rect">
            <a:avLst/>
          </a:prstGeom>
        </p:spPr>
        <p:txBody>
          <a:bodyPr vert="horz"/>
          <a:lstStyle>
            <a:lvl1pPr algn="l">
              <a:defRPr sz="1200" b="0" i="0">
                <a:solidFill>
                  <a:schemeClr val="tx2"/>
                </a:solidFill>
                <a:latin typeface="Ubuntu Light"/>
                <a:cs typeface="Ubuntu Light"/>
              </a:defRPr>
            </a:lvl1pPr>
          </a:lstStyle>
          <a:p>
            <a:fld id="{D4B5ADC2-7248-4799-8E52-477E151C3EE9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190500" y="6353175"/>
            <a:ext cx="87630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190500" y="1143000"/>
            <a:ext cx="87630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/>
          </a:p>
        </p:txBody>
      </p:sp>
      <p:pic>
        <p:nvPicPr>
          <p:cNvPr id="2" name="Afbeelding 1" descr="Datagraver_Logo_Oblong_RGB_Diap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6477001"/>
            <a:ext cx="1346200" cy="2599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9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txStyles>
    <p:titleStyle>
      <a:lvl1pPr algn="l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Ubuntu Light"/>
          <a:ea typeface="+mj-ea"/>
          <a:cs typeface="Ubuntu Light"/>
        </a:defRPr>
      </a:lvl1pPr>
    </p:titleStyle>
    <p:bodyStyle>
      <a:lvl1pPr marL="274313" indent="-274313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sz="3200" kern="1200">
          <a:solidFill>
            <a:srgbClr val="FFFFFF"/>
          </a:solidFill>
          <a:latin typeface="Ubuntu"/>
          <a:ea typeface="+mn-ea"/>
          <a:cs typeface="Ubuntu"/>
        </a:defRPr>
      </a:lvl1pPr>
      <a:lvl2pPr marL="548626" indent="-274313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sz="2800" kern="1200">
          <a:solidFill>
            <a:srgbClr val="FFFFFF"/>
          </a:solidFill>
          <a:latin typeface="Ubuntu"/>
          <a:ea typeface="+mn-ea"/>
          <a:cs typeface="Ubuntu"/>
        </a:defRPr>
      </a:lvl2pPr>
      <a:lvl3pPr marL="822939" indent="-228594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sz="2400" kern="1200">
          <a:solidFill>
            <a:srgbClr val="FFFFFF"/>
          </a:solidFill>
          <a:latin typeface="Ubuntu"/>
          <a:ea typeface="+mn-ea"/>
          <a:cs typeface="Ubuntu"/>
        </a:defRPr>
      </a:lvl3pPr>
      <a:lvl4pPr marL="1097253" indent="-228594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sz="2000" kern="1200">
          <a:solidFill>
            <a:srgbClr val="FFFFFF"/>
          </a:solidFill>
          <a:latin typeface="Ubuntu"/>
          <a:ea typeface="+mn-ea"/>
          <a:cs typeface="Ubuntu"/>
        </a:defRPr>
      </a:lvl4pPr>
      <a:lvl5pPr marL="1371566" indent="-228594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sz="1800" kern="1200">
          <a:solidFill>
            <a:srgbClr val="FFFFFF"/>
          </a:solidFill>
          <a:latin typeface="Ubuntu"/>
          <a:ea typeface="+mn-ea"/>
          <a:cs typeface="Ubuntu"/>
        </a:defRPr>
      </a:lvl5pPr>
      <a:lvl6pPr marL="1645879" indent="-182875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182875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30" indent="-182875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05" indent="-182875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Impact open data in tijden van Corona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Stephan Okhuijsen – 21 januari 2021</a:t>
            </a:r>
          </a:p>
        </p:txBody>
      </p:sp>
    </p:spTree>
    <p:extLst>
      <p:ext uri="{BB962C8B-B14F-4D97-AF65-F5344CB8AC3E}">
        <p14:creationId xmlns:p14="http://schemas.microsoft.com/office/powerpoint/2010/main" val="3005046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EEFFC-724E-424B-9900-0038CA09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Uitdaging van duiding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4FA609-9BE8-7044-B1AC-609C249CBD2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/>
              <a:t>Laat 1000 grafieken bloeien</a:t>
            </a:r>
          </a:p>
          <a:p>
            <a:r>
              <a:rPr lang="nl-NL" dirty="0"/>
              <a:t>Exponentiële groei? Logaritmische schaal! </a:t>
            </a:r>
          </a:p>
          <a:p>
            <a:r>
              <a:rPr lang="nl-NL" dirty="0"/>
              <a:t>Vergelijken van onvergelijkbare landen (verschil in meten/testen, bevolkingsdichtheid, vergrijzing, genomen maatregelen, naleving,….)</a:t>
            </a:r>
          </a:p>
          <a:p>
            <a:r>
              <a:rPr lang="nl-NL" dirty="0"/>
              <a:t>Nieuwe begrippen zoals R0, </a:t>
            </a:r>
            <a:r>
              <a:rPr lang="nl-NL" dirty="0" err="1"/>
              <a:t>Rt</a:t>
            </a:r>
            <a:r>
              <a:rPr lang="nl-NL" dirty="0"/>
              <a:t>, CFR, </a:t>
            </a:r>
            <a:r>
              <a:rPr lang="nl-NL" dirty="0" err="1"/>
              <a:t>nCFR</a:t>
            </a:r>
            <a:r>
              <a:rPr lang="nl-NL" dirty="0"/>
              <a:t>, IFR, DOO, DPL….</a:t>
            </a:r>
          </a:p>
          <a:p>
            <a:r>
              <a:rPr lang="nl-NL" dirty="0"/>
              <a:t>Spieken bij de buren</a:t>
            </a:r>
          </a:p>
        </p:txBody>
      </p:sp>
    </p:spTree>
    <p:extLst>
      <p:ext uri="{BB962C8B-B14F-4D97-AF65-F5344CB8AC3E}">
        <p14:creationId xmlns:p14="http://schemas.microsoft.com/office/powerpoint/2010/main" val="320991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D523F9C-7304-544C-A1FB-1AD99C15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75"/>
            <a:ext cx="9144000" cy="56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4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CB3551D-12B1-6842-B83C-9B4BE1D22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5135"/>
            <a:ext cx="9144000" cy="32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861986B-733B-B340-A904-0F61D6020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4272"/>
            <a:ext cx="9144000" cy="48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5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3C8091D-474F-D84F-B07A-17BB7D327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649"/>
            <a:ext cx="9144000" cy="65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AD9B4-0D8D-364C-82B2-AD7FFA25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Lessons</a:t>
            </a:r>
            <a:r>
              <a:rPr lang="nl-NL" dirty="0"/>
              <a:t> </a:t>
            </a:r>
            <a:r>
              <a:rPr lang="nl-NL" dirty="0" err="1"/>
              <a:t>learned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AAC156-C167-A948-BE24-0AFD4681527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/>
              <a:t>Naast gelijk pushen voor echt open data ook push voor meta-data en uitleg</a:t>
            </a:r>
          </a:p>
          <a:p>
            <a:r>
              <a:rPr lang="nl-NL" dirty="0"/>
              <a:t>Bibliotheek aanleggen van internationale standaardbronnen op gebied van bevolking, regio-indeling (NUTS/ISO….) en naamgeving</a:t>
            </a:r>
          </a:p>
          <a:p>
            <a:r>
              <a:rPr lang="nl-NL" dirty="0"/>
              <a:t>Meer en bredere aandacht vragen voor belang en rol open data, bij alle (semi) overheidsonderdelen en alle bestuurslagen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7532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Dank u voor uw aandacht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Stephan Okhuijsen, chief Datagraver</a:t>
            </a:r>
          </a:p>
        </p:txBody>
      </p:sp>
    </p:spTree>
    <p:extLst>
      <p:ext uri="{BB962C8B-B14F-4D97-AF65-F5344CB8AC3E}">
        <p14:creationId xmlns:p14="http://schemas.microsoft.com/office/powerpoint/2010/main" val="121159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DFD3B-F8C4-A54C-A5ED-4C6CEDA1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started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420654-19CD-2041-88BE-9F4DB456BC7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/>
              <a:t>25 januari 2020</a:t>
            </a:r>
          </a:p>
        </p:txBody>
      </p:sp>
      <p:pic>
        <p:nvPicPr>
          <p:cNvPr id="1026" name="Picture 2" descr="Afbeelding">
            <a:extLst>
              <a:ext uri="{FF2B5EF4-FFF2-40B4-BE49-F238E27FC236}">
                <a16:creationId xmlns:a16="http://schemas.microsoft.com/office/drawing/2014/main" id="{0FCCAD80-68C7-F94C-A2E9-116AD5BF1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64" y="1802447"/>
            <a:ext cx="6349872" cy="43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81ADD-3D02-3740-BC11-8F0EE6E6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it’s</a:t>
            </a:r>
            <a:r>
              <a:rPr lang="nl-NL" dirty="0"/>
              <a:t> </a:t>
            </a:r>
            <a:r>
              <a:rPr lang="nl-NL" dirty="0" err="1"/>
              <a:t>going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4935FE2-D9C7-1143-BF22-A391BCE5980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306135" cy="5048700"/>
          </a:xfrm>
        </p:spPr>
      </p:pic>
    </p:spTree>
    <p:extLst>
      <p:ext uri="{BB962C8B-B14F-4D97-AF65-F5344CB8AC3E}">
        <p14:creationId xmlns:p14="http://schemas.microsoft.com/office/powerpoint/2010/main" val="312492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F87B419-C4D7-F244-85CD-9A74B520319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590800" y="1179786"/>
            <a:ext cx="2152051" cy="5105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77F6221-44CD-7746-8773-F978C0B03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469" y="1179786"/>
            <a:ext cx="2627486" cy="51054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8972BEC-0456-7B44-808D-A4F7D6FD9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179786"/>
            <a:ext cx="2152052" cy="51054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6B9F1BD-2639-154B-8518-1810C8424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220" y="1179785"/>
            <a:ext cx="2333980" cy="505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8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A894A-AF7E-C545-B7AC-F4FCC48E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Data? Open Data?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76C499-0455-2142-837B-3FDC3362F53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/>
              <a:t>Eerst cijfers uit persberichten halen</a:t>
            </a:r>
          </a:p>
          <a:p>
            <a:r>
              <a:rPr lang="nl-NL" dirty="0"/>
              <a:t>Daarna cijfers uit PDF-rapporten overtypen</a:t>
            </a:r>
          </a:p>
          <a:p>
            <a:r>
              <a:rPr lang="nl-NL" dirty="0"/>
              <a:t>Sommige landen sneller met open data</a:t>
            </a:r>
          </a:p>
          <a:p>
            <a:r>
              <a:rPr lang="nl-NL" dirty="0"/>
              <a:t>Publieke druk op RIVM voor echt open data</a:t>
            </a:r>
          </a:p>
          <a:p>
            <a:r>
              <a:rPr lang="nl-NL" dirty="0"/>
              <a:t>Pas 3 maanden na 1</a:t>
            </a:r>
            <a:r>
              <a:rPr lang="nl-NL" baseline="30000" dirty="0"/>
              <a:t>e</a:t>
            </a:r>
            <a:r>
              <a:rPr lang="nl-NL" dirty="0"/>
              <a:t> geval</a:t>
            </a:r>
          </a:p>
        </p:txBody>
      </p:sp>
    </p:spTree>
    <p:extLst>
      <p:ext uri="{BB962C8B-B14F-4D97-AF65-F5344CB8AC3E}">
        <p14:creationId xmlns:p14="http://schemas.microsoft.com/office/powerpoint/2010/main" val="79355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A894A-AF7E-C545-B7AC-F4FCC48E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 obstakels - 1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B5CF885-CF3F-5643-8BFE-C7C656305AEE}"/>
              </a:ext>
            </a:extLst>
          </p:cNvPr>
          <p:cNvSpPr txBox="1"/>
          <p:nvPr/>
        </p:nvSpPr>
        <p:spPr>
          <a:xfrm>
            <a:off x="382522" y="2046402"/>
            <a:ext cx="134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Ubuntu" panose="020B0504030602030204" pitchFamily="34" charset="0"/>
              </a:rPr>
              <a:t>Maart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FF7D426-F7F3-4641-82CC-ADE184C2F16C}"/>
              </a:ext>
            </a:extLst>
          </p:cNvPr>
          <p:cNvSpPr txBox="1"/>
          <p:nvPr/>
        </p:nvSpPr>
        <p:spPr>
          <a:xfrm>
            <a:off x="4572000" y="2057400"/>
            <a:ext cx="323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Ubuntu" panose="020B0504030602030204" pitchFamily="34" charset="0"/>
              </a:rPr>
              <a:t>April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932D678-1B8F-DE40-8681-4CF36EE22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31" y="2542734"/>
            <a:ext cx="4495800" cy="32639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CBEFD2D-4716-F544-9482-30EA26C0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39" y="2584267"/>
            <a:ext cx="3755379" cy="34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4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A894A-AF7E-C545-B7AC-F4FCC48E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Ubuntu" panose="020B0504030602030204" pitchFamily="34" charset="0"/>
              </a:rPr>
              <a:t>Voorbeelden obstakels - 2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6EAD16C-5D91-CE48-AA2F-B512E847A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8" y="2425135"/>
            <a:ext cx="2914044" cy="24855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F61AFDE-42ED-1A4E-87D6-FF724BEC7C04}"/>
              </a:ext>
            </a:extLst>
          </p:cNvPr>
          <p:cNvSpPr txBox="1"/>
          <p:nvPr/>
        </p:nvSpPr>
        <p:spPr>
          <a:xfrm>
            <a:off x="242324" y="1761427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Ubuntu" panose="020B0504030602030204" pitchFamily="34" charset="0"/>
              </a:rPr>
              <a:t>18 april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AB068C3-6D90-024E-A48F-62F5C6CBF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602" y="2440061"/>
            <a:ext cx="2854315" cy="243533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3581BEF-FD29-BB4D-BDC6-2DB42CC92E7A}"/>
              </a:ext>
            </a:extLst>
          </p:cNvPr>
          <p:cNvSpPr txBox="1"/>
          <p:nvPr/>
        </p:nvSpPr>
        <p:spPr>
          <a:xfrm>
            <a:off x="3025292" y="1761427"/>
            <a:ext cx="2785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Ubuntu" panose="020B0504030602030204" pitchFamily="34" charset="0"/>
              </a:rPr>
              <a:t>6  mei: andere </a:t>
            </a:r>
            <a:r>
              <a:rPr lang="nl-NL" sz="2000" dirty="0" err="1">
                <a:solidFill>
                  <a:schemeClr val="bg1"/>
                </a:solidFill>
                <a:latin typeface="Ubuntu" panose="020B0504030602030204" pitchFamily="34" charset="0"/>
              </a:rPr>
              <a:t>layout</a:t>
            </a:r>
            <a:endParaRPr lang="nl-NL" sz="2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2D96A4E-0D31-524B-8C7D-BCEC2FB0E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439" y="2440061"/>
            <a:ext cx="3221862" cy="268013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D482B50-9CB5-8840-A670-D6F8061E5EFB}"/>
              </a:ext>
            </a:extLst>
          </p:cNvPr>
          <p:cNvSpPr txBox="1"/>
          <p:nvPr/>
        </p:nvSpPr>
        <p:spPr>
          <a:xfrm>
            <a:off x="5910008" y="1752600"/>
            <a:ext cx="3233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Ubuntu" panose="020B0504030602030204" pitchFamily="34" charset="0"/>
              </a:rPr>
              <a:t>Juni: ander tijdvak (vanaf 4 mei)</a:t>
            </a:r>
          </a:p>
        </p:txBody>
      </p:sp>
    </p:spTree>
    <p:extLst>
      <p:ext uri="{BB962C8B-B14F-4D97-AF65-F5344CB8AC3E}">
        <p14:creationId xmlns:p14="http://schemas.microsoft.com/office/powerpoint/2010/main" val="218473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81ADD-3D02-3740-BC11-8F0EE6E6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er voor nodig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4935FE2-D9C7-1143-BF22-A391BCE5980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306135" cy="5048700"/>
          </a:xfrm>
        </p:spPr>
      </p:pic>
    </p:spTree>
    <p:extLst>
      <p:ext uri="{BB962C8B-B14F-4D97-AF65-F5344CB8AC3E}">
        <p14:creationId xmlns:p14="http://schemas.microsoft.com/office/powerpoint/2010/main" val="259951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A894A-AF7E-C545-B7AC-F4FCC48E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Uitdaging bij veelvoud bronnen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76C499-0455-2142-837B-3FDC3362F53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Meetmoment: dag ziekte of dag melding</a:t>
            </a:r>
          </a:p>
          <a:p>
            <a:r>
              <a:rPr lang="nl-NL" dirty="0"/>
              <a:t>Leeftijdsindeling (1, 4, 5, 10, 20-jaars groepen)</a:t>
            </a:r>
          </a:p>
          <a:p>
            <a:r>
              <a:rPr lang="nl-NL" dirty="0"/>
              <a:t>Verschillende regio’s (GGD, Veiligheidsregio, Provincie, Gemeente, Waterzuiveringsgebied,….)</a:t>
            </a:r>
          </a:p>
          <a:p>
            <a:r>
              <a:rPr lang="nl-NL" dirty="0"/>
              <a:t>Veranderende naamgeving (Friesland -&gt; </a:t>
            </a:r>
            <a:r>
              <a:rPr lang="nl-NL" dirty="0" err="1"/>
              <a:t>Fryslan</a:t>
            </a:r>
            <a:r>
              <a:rPr lang="nl-NL" dirty="0"/>
              <a:t>)</a:t>
            </a:r>
          </a:p>
          <a:p>
            <a:r>
              <a:rPr lang="nl-NL" dirty="0"/>
              <a:t>Wijziging door voortschrijdend inzicht, maar zonder duidelijke communicatie.</a:t>
            </a:r>
          </a:p>
        </p:txBody>
      </p:sp>
    </p:spTree>
    <p:extLst>
      <p:ext uri="{BB962C8B-B14F-4D97-AF65-F5344CB8AC3E}">
        <p14:creationId xmlns:p14="http://schemas.microsoft.com/office/powerpoint/2010/main" val="19737356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M10167126">
  <a:themeElements>
    <a:clrScheme name="Datagraver">
      <a:dk1>
        <a:srgbClr val="250E49"/>
      </a:dk1>
      <a:lt1>
        <a:sysClr val="window" lastClr="FFFFFF"/>
      </a:lt1>
      <a:dk2>
        <a:srgbClr val="20267D"/>
      </a:dk2>
      <a:lt2>
        <a:srgbClr val="EEECE1"/>
      </a:lt2>
      <a:accent1>
        <a:srgbClr val="1789E6"/>
      </a:accent1>
      <a:accent2>
        <a:srgbClr val="6FBB33"/>
      </a:accent2>
      <a:accent3>
        <a:srgbClr val="C1D721"/>
      </a:accent3>
      <a:accent4>
        <a:srgbClr val="F7ED1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BDA964ABCF6134795B89D3DFFAE1FEF0400396DD46F8E1CE5468AAD42C750079EC0" ma:contentTypeVersion="56" ma:contentTypeDescription="Create a new document." ma:contentTypeScope="" ma:versionID="037949562267adc420c401b5d1081b0d">
  <xsd:schema xmlns:xsd="http://www.w3.org/2001/XMLSchema" xmlns:xs="http://www.w3.org/2001/XMLSchema" xmlns:p="http://schemas.microsoft.com/office/2006/metadata/properties" xmlns:ns2="e6b10b74-023b-4505-bd21-3dea7fe386f6" targetNamespace="http://schemas.microsoft.com/office/2006/metadata/properties" ma:root="true" ma:fieldsID="27379c82448e8bb51bda9e1977bc4244" ns2:_="">
    <xsd:import namespace="e6b10b74-023b-4505-bd21-3dea7fe386f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b10b74-023b-4505-bd21-3dea7fe386f6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e82df2b8-fe41-4947-8486-51a5ce8b26f1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E63E0F41-F43D-451E-9C99-BB9828D6CA16}" ma:internalName="CSXSubmissionMarket" ma:readOnly="false" ma:showField="MarketName" ma:web="e6b10b74-023b-4505-bd21-3dea7fe386f6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2889c2e3-9949-4ec1-a054-3409735ce40f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1B8A0728-958F-48E5-830D-7FB0F42DE0DE}" ma:internalName="InProjectListLookup" ma:readOnly="true" ma:showField="InProjectList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21a37816-d32f-435f-b65b-828592c3f9a1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1B8A0728-958F-48E5-830D-7FB0F42DE0DE}" ma:internalName="LastCompleteVersionLookup" ma:readOnly="true" ma:showField="LastCompleteVersion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1B8A0728-958F-48E5-830D-7FB0F42DE0DE}" ma:internalName="LastPreviewErrorLookup" ma:readOnly="true" ma:showField="LastPreviewError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1B8A0728-958F-48E5-830D-7FB0F42DE0DE}" ma:internalName="LastPreviewResultLookup" ma:readOnly="true" ma:showField="LastPreviewResult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1B8A0728-958F-48E5-830D-7FB0F42DE0DE}" ma:internalName="LastPreviewAttemptDateLookup" ma:readOnly="true" ma:showField="LastPreviewAttemptDate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1B8A0728-958F-48E5-830D-7FB0F42DE0DE}" ma:internalName="LastPreviewedByLookup" ma:readOnly="true" ma:showField="LastPreviewedBy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1B8A0728-958F-48E5-830D-7FB0F42DE0DE}" ma:internalName="LastPreviewTimeLookup" ma:readOnly="true" ma:showField="LastPreviewTime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1B8A0728-958F-48E5-830D-7FB0F42DE0DE}" ma:internalName="LastPreviewVersionLookup" ma:readOnly="true" ma:showField="LastPreviewVersion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1B8A0728-958F-48E5-830D-7FB0F42DE0DE}" ma:internalName="LastPublishErrorLookup" ma:readOnly="true" ma:showField="LastPublishError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1B8A0728-958F-48E5-830D-7FB0F42DE0DE}" ma:internalName="LastPublishResultLookup" ma:readOnly="true" ma:showField="LastPublishResult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1B8A0728-958F-48E5-830D-7FB0F42DE0DE}" ma:internalName="LastPublishAttemptDateLookup" ma:readOnly="true" ma:showField="LastPublishAttemptDate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1B8A0728-958F-48E5-830D-7FB0F42DE0DE}" ma:internalName="LastPublishedByLookup" ma:readOnly="true" ma:showField="LastPublishedBy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1B8A0728-958F-48E5-830D-7FB0F42DE0DE}" ma:internalName="LastPublishTimeLookup" ma:readOnly="true" ma:showField="LastPublishTime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1B8A0728-958F-48E5-830D-7FB0F42DE0DE}" ma:internalName="LastPublishVersionLookup" ma:readOnly="true" ma:showField="LastPublishVersion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A17E829A-F1CE-4E08-A3F4-0A7C7B006C3F}" ma:internalName="LocLastLocAttemptVersionLookup" ma:readOnly="false" ma:showField="LastLocAttemptVersion" ma:web="e6b10b74-023b-4505-bd21-3dea7fe386f6">
      <xsd:simpleType>
        <xsd:restriction base="dms:Lookup"/>
      </xsd:simpleType>
    </xsd:element>
    <xsd:element name="LocLastLocAttemptVersionTypeLookup" ma:index="71" nillable="true" ma:displayName="Loc Last Loc Attempt Version Type" ma:default="" ma:list="{A17E829A-F1CE-4E08-A3F4-0A7C7B006C3F}" ma:internalName="LocLastLocAttemptVersionTypeLookup" ma:readOnly="true" ma:showField="LastLocAttemptVersionType" ma:web="e6b10b74-023b-4505-bd21-3dea7fe386f6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A17E829A-F1CE-4E08-A3F4-0A7C7B006C3F}" ma:internalName="LocNewPublishedVersionLookup" ma:readOnly="true" ma:showField="NewPublishedVersion" ma:web="e6b10b74-023b-4505-bd21-3dea7fe386f6">
      <xsd:simpleType>
        <xsd:restriction base="dms:Lookup"/>
      </xsd:simpleType>
    </xsd:element>
    <xsd:element name="LocOverallHandbackStatusLookup" ma:index="75" nillable="true" ma:displayName="Loc Overall Handback Status" ma:default="" ma:list="{A17E829A-F1CE-4E08-A3F4-0A7C7B006C3F}" ma:internalName="LocOverallHandbackStatusLookup" ma:readOnly="true" ma:showField="OverallHandbackStatus" ma:web="e6b10b74-023b-4505-bd21-3dea7fe386f6">
      <xsd:simpleType>
        <xsd:restriction base="dms:Lookup"/>
      </xsd:simpleType>
    </xsd:element>
    <xsd:element name="LocOverallLocStatusLookup" ma:index="76" nillable="true" ma:displayName="Loc Overall Localize Status" ma:default="" ma:list="{A17E829A-F1CE-4E08-A3F4-0A7C7B006C3F}" ma:internalName="LocOverallLocStatusLookup" ma:readOnly="true" ma:showField="OverallLocStatus" ma:web="e6b10b74-023b-4505-bd21-3dea7fe386f6">
      <xsd:simpleType>
        <xsd:restriction base="dms:Lookup"/>
      </xsd:simpleType>
    </xsd:element>
    <xsd:element name="LocOverallPreviewStatusLookup" ma:index="77" nillable="true" ma:displayName="Loc Overall Preview Status" ma:default="" ma:list="{A17E829A-F1CE-4E08-A3F4-0A7C7B006C3F}" ma:internalName="LocOverallPreviewStatusLookup" ma:readOnly="true" ma:showField="OverallPreviewStatus" ma:web="e6b10b74-023b-4505-bd21-3dea7fe386f6">
      <xsd:simpleType>
        <xsd:restriction base="dms:Lookup"/>
      </xsd:simpleType>
    </xsd:element>
    <xsd:element name="LocOverallPublishStatusLookup" ma:index="78" nillable="true" ma:displayName="Loc Overall Publish Status" ma:default="" ma:list="{A17E829A-F1CE-4E08-A3F4-0A7C7B006C3F}" ma:internalName="LocOverallPublishStatusLookup" ma:readOnly="true" ma:showField="OverallPublishStatus" ma:web="e6b10b74-023b-4505-bd21-3dea7fe386f6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A17E829A-F1CE-4E08-A3F4-0A7C7B006C3F}" ma:internalName="LocProcessedForHandoffsLookup" ma:readOnly="true" ma:showField="ProcessedForHandoffs" ma:web="e6b10b74-023b-4505-bd21-3dea7fe386f6">
      <xsd:simpleType>
        <xsd:restriction base="dms:Lookup"/>
      </xsd:simpleType>
    </xsd:element>
    <xsd:element name="LocProcessedForMarketsLookup" ma:index="81" nillable="true" ma:displayName="Loc Processed For Markets" ma:default="" ma:list="{A17E829A-F1CE-4E08-A3F4-0A7C7B006C3F}" ma:internalName="LocProcessedForMarketsLookup" ma:readOnly="true" ma:showField="ProcessedForMarkets" ma:web="e6b10b74-023b-4505-bd21-3dea7fe386f6">
      <xsd:simpleType>
        <xsd:restriction base="dms:Lookup"/>
      </xsd:simpleType>
    </xsd:element>
    <xsd:element name="LocPublishedDependentAssetsLookup" ma:index="82" nillable="true" ma:displayName="Loc Published Dependent Assets" ma:default="" ma:list="{A17E829A-F1CE-4E08-A3F4-0A7C7B006C3F}" ma:internalName="LocPublishedDependentAssetsLookup" ma:readOnly="true" ma:showField="PublishedDependentAssets" ma:web="e6b10b74-023b-4505-bd21-3dea7fe386f6">
      <xsd:simpleType>
        <xsd:restriction base="dms:Lookup"/>
      </xsd:simpleType>
    </xsd:element>
    <xsd:element name="LocPublishedLinkedAssetsLookup" ma:index="83" nillable="true" ma:displayName="Loc Published Linked Assets" ma:default="" ma:list="{A17E829A-F1CE-4E08-A3F4-0A7C7B006C3F}" ma:internalName="LocPublishedLinkedAssetsLookup" ma:readOnly="true" ma:showField="PublishedLinkedAssets" ma:web="e6b10b74-023b-4505-bd21-3dea7fe386f6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9f7e258f-951e-4553-882a-df481c2855c1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E63E0F41-F43D-451E-9C99-BB9828D6CA16}" ma:internalName="Markets" ma:readOnly="false" ma:showField="MarketName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1B8A0728-958F-48E5-830D-7FB0F42DE0DE}" ma:internalName="NumOfRatingsLookup" ma:readOnly="true" ma:showField="NumOfRatings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1B8A0728-958F-48E5-830D-7FB0F42DE0DE}" ma:internalName="PublishStatusLookup" ma:readOnly="false" ma:showField="PublishStatus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45eb1e28-141a-471b-b8e5-0e0806215fb3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ee155f21-437f-4384-b449-96db9b31c898}" ma:internalName="TaxCatchAll" ma:showField="CatchAllData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ee155f21-437f-4384-b449-96db9b31c898}" ma:internalName="TaxCatchAllLabel" ma:readOnly="true" ma:showField="CatchAllDataLabel" ma:web="e6b10b74-023b-4505-bd21-3dea7fe386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e6b10b74-023b-4505-bd21-3dea7fe386f6">english</DirectSourceMarket>
    <ApprovalStatus xmlns="e6b10b74-023b-4505-bd21-3dea7fe386f6">InProgress</ApprovalStatus>
    <MarketSpecific xmlns="e6b10b74-023b-4505-bd21-3dea7fe386f6" xsi:nil="true"/>
    <PrimaryImageGen xmlns="e6b10b74-023b-4505-bd21-3dea7fe386f6">true</PrimaryImageGen>
    <ThumbnailAssetId xmlns="e6b10b74-023b-4505-bd21-3dea7fe386f6" xsi:nil="true"/>
    <NumericId xmlns="e6b10b74-023b-4505-bd21-3dea7fe386f6">-1</NumericId>
    <TPFriendlyName xmlns="e6b10b74-023b-4505-bd21-3dea7fe386f6">Training seminar presentation</TPFriendlyName>
    <BusinessGroup xmlns="e6b10b74-023b-4505-bd21-3dea7fe386f6" xsi:nil="true"/>
    <APEditor xmlns="e6b10b74-023b-4505-bd21-3dea7fe386f6">
      <UserInfo>
        <DisplayName>REDMOND\v-luannv</DisplayName>
        <AccountId>113</AccountId>
        <AccountType/>
      </UserInfo>
    </APEditor>
    <SourceTitle xmlns="e6b10b74-023b-4505-bd21-3dea7fe386f6">Training seminar presentation</SourceTitle>
    <OpenTemplate xmlns="e6b10b74-023b-4505-bd21-3dea7fe386f6">true</OpenTemplate>
    <UALocComments xmlns="e6b10b74-023b-4505-bd21-3dea7fe386f6" xsi:nil="true"/>
    <ParentAssetId xmlns="e6b10b74-023b-4505-bd21-3dea7fe386f6" xsi:nil="true"/>
    <IntlLangReviewDate xmlns="e6b10b74-023b-4505-bd21-3dea7fe386f6" xsi:nil="true"/>
    <PublishStatusLookup xmlns="e6b10b74-023b-4505-bd21-3dea7fe386f6">
      <Value>69597</Value>
      <Value>316425</Value>
    </PublishStatusLookup>
    <LastPublishResultLookup xmlns="e6b10b74-023b-4505-bd21-3dea7fe386f6" xsi:nil="true"/>
    <MachineTranslated xmlns="e6b10b74-023b-4505-bd21-3dea7fe386f6">false</MachineTranslated>
    <OriginalSourceMarket xmlns="e6b10b74-023b-4505-bd21-3dea7fe386f6">english</OriginalSourceMarket>
    <TPInstallLocation xmlns="e6b10b74-023b-4505-bd21-3dea7fe386f6">{My Templates}</TPInstallLocation>
    <ContentItem xmlns="e6b10b74-023b-4505-bd21-3dea7fe386f6" xsi:nil="true"/>
    <APDescription xmlns="e6b10b74-023b-4505-bd21-3dea7fe386f6" xsi:nil="true"/>
    <ClipArtFilename xmlns="e6b10b74-023b-4505-bd21-3dea7fe386f6" xsi:nil="true"/>
    <EditorialStatus xmlns="e6b10b74-023b-4505-bd21-3dea7fe386f6" xsi:nil="true"/>
    <PublishTargets xmlns="e6b10b74-023b-4505-bd21-3dea7fe386f6">OfficeOnline</PublishTargets>
    <TPLaunchHelpLinkType xmlns="e6b10b74-023b-4505-bd21-3dea7fe386f6">Template</TPLaunchHelpLinkType>
    <TimesCloned xmlns="e6b10b74-023b-4505-bd21-3dea7fe386f6" xsi:nil="true"/>
    <LastModifiedDateTime xmlns="e6b10b74-023b-4505-bd21-3dea7fe386f6" xsi:nil="true"/>
    <Provider xmlns="e6b10b74-023b-4505-bd21-3dea7fe386f6">EY006220130</Provider>
    <AssetStart xmlns="e6b10b74-023b-4505-bd21-3dea7fe386f6">2009-01-02T00:00:00+00:00</AssetStart>
    <LastHandOff xmlns="e6b10b74-023b-4505-bd21-3dea7fe386f6" xsi:nil="true"/>
    <AcquiredFrom xmlns="e6b10b74-023b-4505-bd21-3dea7fe386f6" xsi:nil="true"/>
    <ArtSampleDocs xmlns="e6b10b74-023b-4505-bd21-3dea7fe386f6" xsi:nil="true"/>
    <TPClientViewer xmlns="e6b10b74-023b-4505-bd21-3dea7fe386f6">Microsoft Office PowerPoint</TPClientViewer>
    <UACurrentWords xmlns="e6b10b74-023b-4505-bd21-3dea7fe386f6">0</UACurrentWords>
    <UALocRecommendation xmlns="e6b10b74-023b-4505-bd21-3dea7fe386f6">Localize</UALocRecommendation>
    <IsDeleted xmlns="e6b10b74-023b-4505-bd21-3dea7fe386f6">false</IsDeleted>
    <ShowIn xmlns="e6b10b74-023b-4505-bd21-3dea7fe386f6" xsi:nil="true"/>
    <UANotes xmlns="e6b10b74-023b-4505-bd21-3dea7fe386f6">online only</UANotes>
    <TemplateStatus xmlns="e6b10b74-023b-4505-bd21-3dea7fe386f6" xsi:nil="true"/>
    <VoteCount xmlns="e6b10b74-023b-4505-bd21-3dea7fe386f6" xsi:nil="true"/>
    <CSXHash xmlns="e6b10b74-023b-4505-bd21-3dea7fe386f6" xsi:nil="true"/>
    <AssetExpire xmlns="e6b10b74-023b-4505-bd21-3dea7fe386f6">2029-05-12T00:00:00+00:00</AssetExpire>
    <DSATActionTaken xmlns="e6b10b74-023b-4505-bd21-3dea7fe386f6" xsi:nil="true"/>
    <CSXSubmissionMarket xmlns="e6b10b74-023b-4505-bd21-3dea7fe386f6" xsi:nil="true"/>
    <TPExecutable xmlns="e6b10b74-023b-4505-bd21-3dea7fe386f6" xsi:nil="true"/>
    <SubmitterId xmlns="e6b10b74-023b-4505-bd21-3dea7fe386f6" xsi:nil="true"/>
    <AssetType xmlns="e6b10b74-023b-4505-bd21-3dea7fe386f6">TP</AssetType>
    <ApprovalLog xmlns="e6b10b74-023b-4505-bd21-3dea7fe386f6" xsi:nil="true"/>
    <CSXUpdate xmlns="e6b10b74-023b-4505-bd21-3dea7fe386f6">false</CSXUpdate>
    <BugNumber xmlns="e6b10b74-023b-4505-bd21-3dea7fe386f6" xsi:nil="true"/>
    <CSXSubmissionDate xmlns="e6b10b74-023b-4505-bd21-3dea7fe386f6" xsi:nil="true"/>
    <Milestone xmlns="e6b10b74-023b-4505-bd21-3dea7fe386f6" xsi:nil="true"/>
    <TPComponent xmlns="e6b10b74-023b-4505-bd21-3dea7fe386f6">PPTFiles</TPComponent>
    <OriginAsset xmlns="e6b10b74-023b-4505-bd21-3dea7fe386f6" xsi:nil="true"/>
    <AssetId xmlns="e6b10b74-023b-4505-bd21-3dea7fe386f6">TP010167126</AssetId>
    <TPApplication xmlns="e6b10b74-023b-4505-bd21-3dea7fe386f6">PowerPoint</TPApplication>
    <TPLaunchHelpLink xmlns="e6b10b74-023b-4505-bd21-3dea7fe386f6" xsi:nil="true"/>
    <IntlLocPriority xmlns="e6b10b74-023b-4505-bd21-3dea7fe386f6" xsi:nil="true"/>
    <CrawlForDependencies xmlns="e6b10b74-023b-4505-bd21-3dea7fe386f6">false</CrawlForDependencies>
    <PlannedPubDate xmlns="e6b10b74-023b-4505-bd21-3dea7fe386f6" xsi:nil="true"/>
    <IntlLangReviewer xmlns="e6b10b74-023b-4505-bd21-3dea7fe386f6" xsi:nil="true"/>
    <HandoffToMSDN xmlns="e6b10b74-023b-4505-bd21-3dea7fe386f6" xsi:nil="true"/>
    <TrustLevel xmlns="e6b10b74-023b-4505-bd21-3dea7fe386f6">1 Microsoft Managed Content</TrustLevel>
    <IsSearchable xmlns="e6b10b74-023b-4505-bd21-3dea7fe386f6">false</IsSearchable>
    <TPNamespace xmlns="e6b10b74-023b-4505-bd21-3dea7fe386f6">POWERPNT</TPNamespace>
    <Markets xmlns="e6b10b74-023b-4505-bd21-3dea7fe386f6"/>
    <OutputCachingOn xmlns="e6b10b74-023b-4505-bd21-3dea7fe386f6">false</OutputCachingOn>
    <IntlLangReview xmlns="e6b10b74-023b-4505-bd21-3dea7fe386f6" xsi:nil="true"/>
    <UAProjectedTotalWords xmlns="e6b10b74-023b-4505-bd21-3dea7fe386f6" xsi:nil="true"/>
    <APAuthor xmlns="e6b10b74-023b-4505-bd21-3dea7fe386f6">
      <UserInfo>
        <DisplayName>REDMOND\cynvey</DisplayName>
        <AccountId>227</AccountId>
        <AccountType/>
      </UserInfo>
    </APAuthor>
    <TPAppVersion xmlns="e6b10b74-023b-4505-bd21-3dea7fe386f6">11</TPAppVersion>
    <TPCommandLine xmlns="e6b10b74-023b-4505-bd21-3dea7fe386f6">{PP} /n {FilePath}</TPCommandLine>
    <OOCacheId xmlns="e6b10b74-023b-4505-bd21-3dea7fe386f6" xsi:nil="true"/>
    <EditorialTags xmlns="e6b10b74-023b-4505-bd21-3dea7fe386f6" xsi:nil="true"/>
    <Downloads xmlns="e6b10b74-023b-4505-bd21-3dea7fe386f6">0</Downloads>
    <Manager xmlns="e6b10b74-023b-4505-bd21-3dea7fe386f6" xsi:nil="true"/>
    <LegacyData xmlns="e6b10b74-023b-4505-bd21-3dea7fe386f6" xsi:nil="true"/>
    <PolicheckWords xmlns="e6b10b74-023b-4505-bd21-3dea7fe386f6" xsi:nil="true"/>
    <FriendlyTitle xmlns="e6b10b74-023b-4505-bd21-3dea7fe386f6" xsi:nil="true"/>
    <Providers xmlns="e6b10b74-023b-4505-bd21-3dea7fe386f6" xsi:nil="true"/>
    <TemplateTemplateType xmlns="e6b10b74-023b-4505-bd21-3dea7fe386f6">PowerPoint 2003 Default</TemplateTemplateType>
    <CampaignTagsTaxHTField0 xmlns="e6b10b74-023b-4505-bd21-3dea7fe386f6">
      <Terms xmlns="http://schemas.microsoft.com/office/infopath/2007/PartnerControls"/>
    </CampaignTagsTaxHTField0>
    <LocOverallPreviewStatusLookup xmlns="e6b10b74-023b-4505-bd21-3dea7fe386f6" xsi:nil="true"/>
    <InternalTagsTaxHTField0 xmlns="e6b10b74-023b-4505-bd21-3dea7fe386f6">
      <Terms xmlns="http://schemas.microsoft.com/office/infopath/2007/PartnerControls"/>
    </InternalTagsTaxHTField0>
    <LocComments xmlns="e6b10b74-023b-4505-bd21-3dea7fe386f6" xsi:nil="true"/>
    <LocProcessedForHandoffsLookup xmlns="e6b10b74-023b-4505-bd21-3dea7fe386f6" xsi:nil="true"/>
    <LocalizationTagsTaxHTField0 xmlns="e6b10b74-023b-4505-bd21-3dea7fe386f6">
      <Terms xmlns="http://schemas.microsoft.com/office/infopath/2007/PartnerControls"/>
    </LocalizationTagsTaxHTField0>
    <LocOverallHandbackStatusLookup xmlns="e6b10b74-023b-4505-bd21-3dea7fe386f6" xsi:nil="true"/>
    <LocLastLocAttemptVersionLookup xmlns="e6b10b74-023b-4505-bd21-3dea7fe386f6">38478</LocLastLocAttemptVersionLookup>
    <LocLastLocAttemptVersionTypeLookup xmlns="e6b10b74-023b-4505-bd21-3dea7fe386f6" xsi:nil="true"/>
    <LocOverallPublishStatusLookup xmlns="e6b10b74-023b-4505-bd21-3dea7fe386f6" xsi:nil="true"/>
    <LocManualTestRequired xmlns="e6b10b74-023b-4505-bd21-3dea7fe386f6" xsi:nil="true"/>
    <LocRecommendedHandoff xmlns="e6b10b74-023b-4505-bd21-3dea7fe386f6" xsi:nil="true"/>
    <ScenarioTagsTaxHTField0 xmlns="e6b10b74-023b-4505-bd21-3dea7fe386f6">
      <Terms xmlns="http://schemas.microsoft.com/office/infopath/2007/PartnerControls"/>
    </ScenarioTagsTaxHTField0>
    <FeatureTagsTaxHTField0 xmlns="e6b10b74-023b-4505-bd21-3dea7fe386f6">
      <Terms xmlns="http://schemas.microsoft.com/office/infopath/2007/PartnerControls"/>
    </FeatureTagsTaxHTField0>
    <LocProcessedForMarketsLookup xmlns="e6b10b74-023b-4505-bd21-3dea7fe386f6" xsi:nil="true"/>
    <LocNewPublishedVersionLookup xmlns="e6b10b74-023b-4505-bd21-3dea7fe386f6" xsi:nil="true"/>
    <LocPublishedDependentAssetsLookup xmlns="e6b10b74-023b-4505-bd21-3dea7fe386f6" xsi:nil="true"/>
    <LocOverallLocStatusLookup xmlns="e6b10b74-023b-4505-bd21-3dea7fe386f6" xsi:nil="true"/>
    <LocPublishedLinkedAssetsLookup xmlns="e6b10b74-023b-4505-bd21-3dea7fe386f6" xsi:nil="true"/>
    <BlockPublish xmlns="e6b10b74-023b-4505-bd21-3dea7fe386f6" xsi:nil="true"/>
    <TaxCatchAll xmlns="e6b10b74-023b-4505-bd21-3dea7fe386f6"/>
    <RecommendationsModifier xmlns="e6b10b74-023b-4505-bd21-3dea7fe386f6" xsi:nil="true"/>
    <OriginalRelease xmlns="e6b10b74-023b-4505-bd21-3dea7fe386f6">14</OriginalRelease>
    <LocMarketGroupTiers2 xmlns="e6b10b74-023b-4505-bd21-3dea7fe386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DD4CEC5-90DC-4546-BA11-7CED7DCA13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b10b74-023b-4505-bd21-3dea7fe386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5DB18D-A8A8-49EC-9BEF-E4A81A340F76}">
  <ds:schemaRefs>
    <ds:schemaRef ds:uri="http://schemas.microsoft.com/office/2006/metadata/properties"/>
    <ds:schemaRef ds:uri="http://schemas.microsoft.com/office/infopath/2007/PartnerControls"/>
    <ds:schemaRef ds:uri="e6b10b74-023b-4505-bd21-3dea7fe386f6"/>
  </ds:schemaRefs>
</ds:datastoreItem>
</file>

<file path=customXml/itemProps3.xml><?xml version="1.0" encoding="utf-8"?>
<ds:datastoreItem xmlns:ds="http://schemas.openxmlformats.org/officeDocument/2006/customXml" ds:itemID="{82F59205-F7D3-4330-B1EC-91A07940F1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TM10167126</Template>
  <TotalTime>0</TotalTime>
  <Words>277</Words>
  <Application>Microsoft Macintosh PowerPoint</Application>
  <PresentationFormat>Diavoorstelling (4:3)</PresentationFormat>
  <Paragraphs>54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Arial</vt:lpstr>
      <vt:lpstr>Calibri</vt:lpstr>
      <vt:lpstr>Gill Sans MT</vt:lpstr>
      <vt:lpstr>Ubuntu</vt:lpstr>
      <vt:lpstr>Ubuntu Light</vt:lpstr>
      <vt:lpstr>Wingdings</vt:lpstr>
      <vt:lpstr>Wingdings 3</vt:lpstr>
      <vt:lpstr>TM10167126</vt:lpstr>
      <vt:lpstr>Impact open data in tijden van Corona</vt:lpstr>
      <vt:lpstr>How it started</vt:lpstr>
      <vt:lpstr>How it’s going</vt:lpstr>
      <vt:lpstr>Impact</vt:lpstr>
      <vt:lpstr>Data? Open Data?</vt:lpstr>
      <vt:lpstr>Voorbeelden obstakels - 1</vt:lpstr>
      <vt:lpstr>Voorbeelden obstakels - 2</vt:lpstr>
      <vt:lpstr>Wat is er voor nodig</vt:lpstr>
      <vt:lpstr>Uitdaging bij veelvoud bronnen</vt:lpstr>
      <vt:lpstr>Uitdaging van duiding</vt:lpstr>
      <vt:lpstr>PowerPoint-presentatie</vt:lpstr>
      <vt:lpstr>PowerPoint-presentatie</vt:lpstr>
      <vt:lpstr>PowerPoint-presentatie</vt:lpstr>
      <vt:lpstr>PowerPoint-presentatie</vt:lpstr>
      <vt:lpstr>Lessons learned</vt:lpstr>
      <vt:lpstr>Dank u voor uw aandacht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seminar presentation</dc:title>
  <dc:creator/>
  <cp:lastModifiedBy/>
  <cp:revision>1</cp:revision>
  <cp:lastPrinted>2021-01-20T20:26:53Z</cp:lastPrinted>
  <dcterms:created xsi:type="dcterms:W3CDTF">2006-08-31T22:41:38Z</dcterms:created>
  <dcterms:modified xsi:type="dcterms:W3CDTF">2021-01-21T08:40:09Z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1043</vt:lpwstr>
  </property>
  <property fmtid="{D5CDD505-2E9C-101B-9397-08002B2CF9AE}" pid="3" name="ContentTypeId">
    <vt:lpwstr>0x010100CBDA964ABCF6134795B89D3DFFAE1FEF0400396DD46F8E1CE5468AAD42C750079EC0</vt:lpwstr>
  </property>
  <property fmtid="{D5CDD505-2E9C-101B-9397-08002B2CF9AE}" pid="4" name="ImageGenCounter">
    <vt:i4>0</vt:i4>
  </property>
  <property fmtid="{D5CDD505-2E9C-101B-9397-08002B2CF9AE}" pid="5" name="ViolationReportStatus">
    <vt:lpwstr>None</vt:lpwstr>
  </property>
  <property fmtid="{D5CDD505-2E9C-101B-9397-08002B2CF9AE}" pid="6" name="ImageGenStatus">
    <vt:i4>0</vt:i4>
  </property>
  <property fmtid="{D5CDD505-2E9C-101B-9397-08002B2CF9AE}" pid="7" name="PolicheckStatus">
    <vt:i4>0</vt:i4>
  </property>
  <property fmtid="{D5CDD505-2E9C-101B-9397-08002B2CF9AE}" pid="8" name="Applications">
    <vt:lpwstr>67;#Template 12;#53;#PowerPoint 12;#407;#PowerPoint 14</vt:lpwstr>
  </property>
  <property fmtid="{D5CDD505-2E9C-101B-9397-08002B2CF9AE}" pid="9" name="PolicheckCounter">
    <vt:i4>0</vt:i4>
  </property>
  <property fmtid="{D5CDD505-2E9C-101B-9397-08002B2CF9AE}" pid="10" name="APTrustLevel">
    <vt:r8>1</vt:r8>
  </property>
  <property fmtid="{D5CDD505-2E9C-101B-9397-08002B2CF9AE}" pid="11" name="Order">
    <vt:r8>2251000</vt:r8>
  </property>
</Properties>
</file>