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9" r:id="rId2"/>
    <p:sldId id="260" r:id="rId3"/>
    <p:sldId id="264" r:id="rId4"/>
    <p:sldId id="265" r:id="rId5"/>
    <p:sldId id="267" r:id="rId6"/>
    <p:sldId id="270" r:id="rId7"/>
    <p:sldId id="266" r:id="rId8"/>
    <p:sldId id="268" r:id="rId9"/>
    <p:sldId id="269" r:id="rId10"/>
  </p:sldIdLst>
  <p:sldSz cx="12192000" cy="6858000"/>
  <p:notesSz cx="6858000" cy="9144000"/>
  <p:custDataLst>
    <p:tags r:id="rId13"/>
  </p:custDataLst>
  <p:defaultTextStyle>
    <a:defPPr>
      <a:defRPr lang="nl-NL"/>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1569" autoAdjust="0"/>
  </p:normalViewPr>
  <p:slideViewPr>
    <p:cSldViewPr>
      <p:cViewPr varScale="1">
        <p:scale>
          <a:sx n="112" d="100"/>
          <a:sy n="112" d="100"/>
        </p:scale>
        <p:origin x="1064"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4" d="100"/>
          <a:sy n="94" d="100"/>
        </p:scale>
        <p:origin x="-42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286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286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DCFAE84-7DA1-4AD3-8048-CA82355A8A37}" type="slidenum">
              <a:rPr lang="nl-NL"/>
              <a:pPr/>
              <a:t>‹#›</a:t>
            </a:fld>
            <a:endParaRPr lang="nl-NL"/>
          </a:p>
        </p:txBody>
      </p:sp>
    </p:spTree>
    <p:extLst>
      <p:ext uri="{BB962C8B-B14F-4D97-AF65-F5344CB8AC3E}">
        <p14:creationId xmlns:p14="http://schemas.microsoft.com/office/powerpoint/2010/main" val="499591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E5616D-1653-4A72-A4BA-E11F684B3036}" type="slidenum">
              <a:rPr lang="nl-NL"/>
              <a:pPr/>
              <a:t>‹#›</a:t>
            </a:fld>
            <a:endParaRPr lang="nl-NL"/>
          </a:p>
        </p:txBody>
      </p:sp>
    </p:spTree>
    <p:extLst>
      <p:ext uri="{BB962C8B-B14F-4D97-AF65-F5344CB8AC3E}">
        <p14:creationId xmlns:p14="http://schemas.microsoft.com/office/powerpoint/2010/main" val="3580772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charset="0"/>
      </a:defRPr>
    </a:lvl1pPr>
    <a:lvl2pPr marL="457200" algn="l" rtl="0" fontAlgn="base">
      <a:spcBef>
        <a:spcPct val="30000"/>
      </a:spcBef>
      <a:spcAft>
        <a:spcPct val="0"/>
      </a:spcAft>
      <a:defRPr sz="1200" kern="1200">
        <a:solidFill>
          <a:schemeClr val="tx1"/>
        </a:solidFill>
        <a:latin typeface="Verdana" pitchFamily="34" charset="0"/>
        <a:ea typeface="+mn-ea"/>
        <a:cs typeface="Arial" charset="0"/>
      </a:defRPr>
    </a:lvl2pPr>
    <a:lvl3pPr marL="914400" algn="l" rtl="0" fontAlgn="base">
      <a:spcBef>
        <a:spcPct val="30000"/>
      </a:spcBef>
      <a:spcAft>
        <a:spcPct val="0"/>
      </a:spcAft>
      <a:defRPr sz="1200" kern="1200">
        <a:solidFill>
          <a:schemeClr val="tx1"/>
        </a:solidFill>
        <a:latin typeface="Verdana" pitchFamily="34" charset="0"/>
        <a:ea typeface="+mn-ea"/>
        <a:cs typeface="Arial" charset="0"/>
      </a:defRPr>
    </a:lvl3pPr>
    <a:lvl4pPr marL="1371600" algn="l" rtl="0" fontAlgn="base">
      <a:spcBef>
        <a:spcPct val="30000"/>
      </a:spcBef>
      <a:spcAft>
        <a:spcPct val="0"/>
      </a:spcAft>
      <a:defRPr sz="1200" kern="1200">
        <a:solidFill>
          <a:schemeClr val="tx1"/>
        </a:solidFill>
        <a:latin typeface="Verdana" pitchFamily="34" charset="0"/>
        <a:ea typeface="+mn-ea"/>
        <a:cs typeface="Arial" charset="0"/>
      </a:defRPr>
    </a:lvl4pPr>
    <a:lvl5pPr marL="1828800" algn="l" rtl="0" fontAlgn="base">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1</a:t>
            </a:fld>
            <a:endParaRPr lang="nl-NL"/>
          </a:p>
        </p:txBody>
      </p:sp>
    </p:spTree>
    <p:extLst>
      <p:ext uri="{BB962C8B-B14F-4D97-AF65-F5344CB8AC3E}">
        <p14:creationId xmlns:p14="http://schemas.microsoft.com/office/powerpoint/2010/main" val="198257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2</a:t>
            </a:fld>
            <a:endParaRPr lang="nl-NL"/>
          </a:p>
        </p:txBody>
      </p:sp>
    </p:spTree>
    <p:extLst>
      <p:ext uri="{BB962C8B-B14F-4D97-AF65-F5344CB8AC3E}">
        <p14:creationId xmlns:p14="http://schemas.microsoft.com/office/powerpoint/2010/main" val="275242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3</a:t>
            </a:fld>
            <a:endParaRPr lang="nl-NL"/>
          </a:p>
        </p:txBody>
      </p:sp>
    </p:spTree>
    <p:extLst>
      <p:ext uri="{BB962C8B-B14F-4D97-AF65-F5344CB8AC3E}">
        <p14:creationId xmlns:p14="http://schemas.microsoft.com/office/powerpoint/2010/main" val="252859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4</a:t>
            </a:fld>
            <a:endParaRPr lang="nl-NL"/>
          </a:p>
        </p:txBody>
      </p:sp>
    </p:spTree>
    <p:extLst>
      <p:ext uri="{BB962C8B-B14F-4D97-AF65-F5344CB8AC3E}">
        <p14:creationId xmlns:p14="http://schemas.microsoft.com/office/powerpoint/2010/main" val="52649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endParaRPr lang="nl-NL" sz="1400" dirty="0"/>
          </a:p>
          <a:p>
            <a:pPr marL="457200" marR="0" lvl="1" indent="0" algn="l" defTabSz="914400" rtl="0" eaLnBrk="1" fontAlgn="base" latinLnBrk="0" hangingPunct="1">
              <a:lnSpc>
                <a:spcPct val="100000"/>
              </a:lnSpc>
              <a:spcBef>
                <a:spcPct val="30000"/>
              </a:spcBef>
              <a:spcAft>
                <a:spcPct val="0"/>
              </a:spcAft>
              <a:buClrTx/>
              <a:buSzTx/>
              <a:buFontTx/>
              <a:buNone/>
              <a:tabLst/>
              <a:defRPr/>
            </a:pPr>
            <a:endParaRPr lang="nl-NL" sz="1400" dirty="0"/>
          </a:p>
          <a:p>
            <a:pPr lvl="1"/>
            <a:endParaRPr lang="nl-NL" sz="1400" dirty="0"/>
          </a:p>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5</a:t>
            </a:fld>
            <a:endParaRPr lang="nl-NL"/>
          </a:p>
        </p:txBody>
      </p:sp>
    </p:spTree>
    <p:extLst>
      <p:ext uri="{BB962C8B-B14F-4D97-AF65-F5344CB8AC3E}">
        <p14:creationId xmlns:p14="http://schemas.microsoft.com/office/powerpoint/2010/main" val="70990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6</a:t>
            </a:fld>
            <a:endParaRPr lang="nl-NL"/>
          </a:p>
        </p:txBody>
      </p:sp>
    </p:spTree>
    <p:extLst>
      <p:ext uri="{BB962C8B-B14F-4D97-AF65-F5344CB8AC3E}">
        <p14:creationId xmlns:p14="http://schemas.microsoft.com/office/powerpoint/2010/main" val="119027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Groene blok erbij -&gt; ECDC</a:t>
            </a:r>
          </a:p>
        </p:txBody>
      </p:sp>
      <p:sp>
        <p:nvSpPr>
          <p:cNvPr id="4" name="Slide Number Placeholder 3"/>
          <p:cNvSpPr>
            <a:spLocks noGrp="1"/>
          </p:cNvSpPr>
          <p:nvPr>
            <p:ph type="sldNum" sz="quarter" idx="5"/>
          </p:nvPr>
        </p:nvSpPr>
        <p:spPr/>
        <p:txBody>
          <a:bodyPr/>
          <a:lstStyle/>
          <a:p>
            <a:fld id="{4DE5616D-1653-4A72-A4BA-E11F684B3036}" type="slidenum">
              <a:rPr lang="nl-NL" smtClean="0"/>
              <a:pPr/>
              <a:t>7</a:t>
            </a:fld>
            <a:endParaRPr lang="nl-NL"/>
          </a:p>
        </p:txBody>
      </p:sp>
    </p:spTree>
    <p:extLst>
      <p:ext uri="{BB962C8B-B14F-4D97-AF65-F5344CB8AC3E}">
        <p14:creationId xmlns:p14="http://schemas.microsoft.com/office/powerpoint/2010/main" val="64096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8</a:t>
            </a:fld>
            <a:endParaRPr lang="nl-NL"/>
          </a:p>
        </p:txBody>
      </p:sp>
    </p:spTree>
    <p:extLst>
      <p:ext uri="{BB962C8B-B14F-4D97-AF65-F5344CB8AC3E}">
        <p14:creationId xmlns:p14="http://schemas.microsoft.com/office/powerpoint/2010/main" val="107558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DE5616D-1653-4A72-A4BA-E11F684B3036}" type="slidenum">
              <a:rPr lang="nl-NL" smtClean="0"/>
              <a:pPr/>
              <a:t>9</a:t>
            </a:fld>
            <a:endParaRPr lang="nl-NL"/>
          </a:p>
        </p:txBody>
      </p:sp>
    </p:spTree>
    <p:extLst>
      <p:ext uri="{BB962C8B-B14F-4D97-AF65-F5344CB8AC3E}">
        <p14:creationId xmlns:p14="http://schemas.microsoft.com/office/powerpoint/2010/main" val="3963602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 name="Rechthoek 6" descr="Placeholder_Color"/>
          <p:cNvSpPr/>
          <p:nvPr userDrawn="1"/>
        </p:nvSpPr>
        <p:spPr bwMode="auto">
          <a:xfrm>
            <a:off x="6096000" y="0"/>
            <a:ext cx="6115200" cy="6872400"/>
          </a:xfrm>
          <a:prstGeom prst="rect">
            <a:avLst/>
          </a:prstGeom>
          <a:solidFill>
            <a:srgbClr val="E17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3078" name="sSlideNumber"/>
          <p:cNvSpPr>
            <a:spLocks noGrp="1" noChangeArrowheads="1"/>
          </p:cNvSpPr>
          <p:nvPr>
            <p:ph type="sldNum" sz="quarter" idx="4"/>
          </p:nvPr>
        </p:nvSpPr>
        <p:spPr>
          <a:xfrm>
            <a:off x="647701" y="6405563"/>
            <a:ext cx="480484" cy="144462"/>
          </a:xfrm>
        </p:spPr>
        <p:txBody>
          <a:bodyPr/>
          <a:lstStyle>
            <a:lvl1pPr>
              <a:defRPr/>
            </a:lvl1pPr>
          </a:lstStyle>
          <a:p>
            <a:fld id="{6CD565EB-E03B-43D7-A25A-F0DC0244879F}" type="slidenum">
              <a:rPr lang="nl-NL"/>
              <a:pPr/>
              <a:t>‹#›</a:t>
            </a:fld>
            <a:endParaRPr lang="nl-NL"/>
          </a:p>
        </p:txBody>
      </p:sp>
      <p:pic>
        <p:nvPicPr>
          <p:cNvPr id="3090" name="sImage"/>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0" y="0"/>
            <a:ext cx="609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sTitle"/>
          <p:cNvSpPr>
            <a:spLocks noGrp="1" noChangeArrowheads="1"/>
          </p:cNvSpPr>
          <p:nvPr>
            <p:ph type="ctrTitle"/>
          </p:nvPr>
        </p:nvSpPr>
        <p:spPr>
          <a:xfrm>
            <a:off x="6669617" y="2097088"/>
            <a:ext cx="4874683" cy="1223962"/>
          </a:xfrm>
        </p:spPr>
        <p:txBody>
          <a:bodyPr wrap="square"/>
          <a:lstStyle>
            <a:lvl1pPr>
              <a:defRPr>
                <a:solidFill>
                  <a:srgbClr val="FFFFFF"/>
                </a:solidFill>
              </a:defRPr>
            </a:lvl1pPr>
          </a:lstStyle>
          <a:p>
            <a:pPr lvl="0"/>
            <a:r>
              <a:rPr lang="nl-NL" noProof="0"/>
              <a:t>Klik om stijl te bewerken</a:t>
            </a:r>
          </a:p>
        </p:txBody>
      </p:sp>
      <p:sp>
        <p:nvSpPr>
          <p:cNvPr id="3075" name="sSubtitle"/>
          <p:cNvSpPr>
            <a:spLocks noGrp="1" noChangeArrowheads="1"/>
          </p:cNvSpPr>
          <p:nvPr>
            <p:ph type="subTitle" idx="1"/>
          </p:nvPr>
        </p:nvSpPr>
        <p:spPr>
          <a:xfrm>
            <a:off x="6669617" y="3568701"/>
            <a:ext cx="4874683" cy="2740025"/>
          </a:xfrm>
        </p:spPr>
        <p:txBody>
          <a:bodyPr/>
          <a:lstStyle>
            <a:lvl1pPr marL="0" indent="0">
              <a:buFont typeface="Verdana" pitchFamily="34" charset="0"/>
              <a:buNone/>
              <a:defRPr>
                <a:solidFill>
                  <a:srgbClr val="FFFFFF"/>
                </a:solidFill>
              </a:defRPr>
            </a:lvl1pPr>
          </a:lstStyle>
          <a:p>
            <a:pPr lvl="0"/>
            <a:r>
              <a:rPr lang="nl-NL" noProof="0"/>
              <a:t>Klikken om de ondertitelstijl van het model te bewerken</a:t>
            </a:r>
          </a:p>
        </p:txBody>
      </p:sp>
      <p:sp>
        <p:nvSpPr>
          <p:cNvPr id="3076" name="sDateTime"/>
          <p:cNvSpPr>
            <a:spLocks noGrp="1" noChangeArrowheads="1"/>
          </p:cNvSpPr>
          <p:nvPr>
            <p:ph type="dt" sz="half" idx="2"/>
          </p:nvPr>
        </p:nvSpPr>
        <p:spPr>
          <a:xfrm>
            <a:off x="6669617" y="6405563"/>
            <a:ext cx="4874683" cy="144462"/>
          </a:xfrm>
        </p:spPr>
        <p:txBody>
          <a:bodyPr/>
          <a:lstStyle>
            <a:lvl1pPr>
              <a:defRPr/>
            </a:lvl1pPr>
          </a:lstStyle>
          <a:p>
            <a:r>
              <a:rPr lang="nl-NL" dirty="0" err="1"/>
              <a:t>vbcvb</a:t>
            </a:r>
            <a:r>
              <a:rPr lang="nl-NL" dirty="0"/>
              <a:t> | </a:t>
            </a:r>
            <a:r>
              <a:rPr lang="nl-NL" dirty="0" err="1"/>
              <a:t>Date_Text</a:t>
            </a:r>
            <a:endParaRPr lang="nl-NL" dirty="0"/>
          </a:p>
        </p:txBody>
      </p:sp>
      <p:sp>
        <p:nvSpPr>
          <p:cNvPr id="3077" name="sFooter"/>
          <p:cNvSpPr>
            <a:spLocks noGrp="1" noChangeArrowheads="1"/>
          </p:cNvSpPr>
          <p:nvPr>
            <p:ph type="ftr" sz="quarter" idx="3"/>
          </p:nvPr>
        </p:nvSpPr>
        <p:spPr>
          <a:xfrm>
            <a:off x="6669617" y="6588126"/>
            <a:ext cx="4874683" cy="144463"/>
          </a:xfrm>
        </p:spPr>
        <p:txBody>
          <a:bodyPr/>
          <a:lstStyle>
            <a:lvl1pPr>
              <a:defRPr/>
            </a:lvl1pPr>
          </a:lstStyle>
          <a:p>
            <a:endParaRPr lang="nl-NL"/>
          </a:p>
        </p:txBody>
      </p:sp>
      <p:pic>
        <p:nvPicPr>
          <p:cNvPr id="3089" name="sLogo" descr="Placeholder_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2700"/>
            <a:ext cx="12192000"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FC21E99-CB6E-4E1C-8709-25BF64FEA530}" type="slidenum">
              <a:rPr lang="nl-NL"/>
              <a:pPr/>
              <a:t>‹#›</a:t>
            </a:fld>
            <a:endParaRPr lang="nl-NL"/>
          </a:p>
        </p:txBody>
      </p:sp>
    </p:spTree>
    <p:extLst>
      <p:ext uri="{BB962C8B-B14F-4D97-AF65-F5344CB8AC3E}">
        <p14:creationId xmlns:p14="http://schemas.microsoft.com/office/powerpoint/2010/main" val="3915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47701" y="1844675"/>
            <a:ext cx="53467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97601" y="1844675"/>
            <a:ext cx="53467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EA42A785-64EA-4B8F-81CD-7A67EAD0729B}" type="slidenum">
              <a:rPr lang="nl-NL"/>
              <a:pPr/>
              <a:t>‹#›</a:t>
            </a:fld>
            <a:endParaRPr lang="nl-NL"/>
          </a:p>
        </p:txBody>
      </p:sp>
    </p:spTree>
    <p:extLst>
      <p:ext uri="{BB962C8B-B14F-4D97-AF65-F5344CB8AC3E}">
        <p14:creationId xmlns:p14="http://schemas.microsoft.com/office/powerpoint/2010/main" val="204184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a:p>
            <a:endParaRPr lang="nl-NL" dirty="0"/>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0D7EC441-ABE4-4671-B137-C1B5ED135025}" type="slidenum">
              <a:rPr lang="nl-NL"/>
              <a:pPr/>
              <a:t>‹#›</a:t>
            </a:fld>
            <a:endParaRPr lang="nl-NL"/>
          </a:p>
        </p:txBody>
      </p:sp>
    </p:spTree>
    <p:extLst>
      <p:ext uri="{BB962C8B-B14F-4D97-AF65-F5344CB8AC3E}">
        <p14:creationId xmlns:p14="http://schemas.microsoft.com/office/powerpoint/2010/main" val="161689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C0069984-EEED-42CC-9FA2-6EBB6845CC93}" type="slidenum">
              <a:rPr lang="nl-NL"/>
              <a:pPr/>
              <a:t>‹#›</a:t>
            </a:fld>
            <a:endParaRPr lang="nl-NL"/>
          </a:p>
        </p:txBody>
      </p:sp>
    </p:spTree>
    <p:extLst>
      <p:ext uri="{BB962C8B-B14F-4D97-AF65-F5344CB8AC3E}">
        <p14:creationId xmlns:p14="http://schemas.microsoft.com/office/powerpoint/2010/main" val="9044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AD486EE3-D91E-425E-8B7F-0C6C8FF0B430}" type="slidenum">
              <a:rPr lang="nl-NL"/>
              <a:pPr/>
              <a:t>‹#›</a:t>
            </a:fld>
            <a:endParaRPr lang="nl-NL"/>
          </a:p>
        </p:txBody>
      </p:sp>
    </p:spTree>
    <p:extLst>
      <p:ext uri="{BB962C8B-B14F-4D97-AF65-F5344CB8AC3E}">
        <p14:creationId xmlns:p14="http://schemas.microsoft.com/office/powerpoint/2010/main" val="198215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nl-NL"/>
              <a:t>Klik om stijl te bewerken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lvl1pPr>
          </a:lstStyle>
          <a:p>
            <a:r>
              <a:rPr lang="nl-NL" dirty="0" err="1"/>
              <a:t>Titel</a:t>
            </a:r>
            <a:r>
              <a:rPr lang="nl-NL" dirty="0"/>
              <a:t> | </a:t>
            </a:r>
            <a:r>
              <a:rPr lang="nl-NL" dirty="0" err="1"/>
              <a:t>Date_Text</a:t>
            </a:r>
            <a:endParaRPr lang="nl-NL" dirty="0"/>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0318C9AD-AF04-4623-924D-69D96B3C756D}" type="slidenum">
              <a:rPr lang="nl-NL"/>
              <a:pPr/>
              <a:t>‹#›</a:t>
            </a:fld>
            <a:endParaRPr lang="nl-NL"/>
          </a:p>
        </p:txBody>
      </p:sp>
    </p:spTree>
    <p:extLst>
      <p:ext uri="{BB962C8B-B14F-4D97-AF65-F5344CB8AC3E}">
        <p14:creationId xmlns:p14="http://schemas.microsoft.com/office/powerpoint/2010/main" val="85206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hthoek 10" descr="Placeholder_Color_Down"/>
          <p:cNvSpPr/>
          <p:nvPr userDrawn="1"/>
        </p:nvSpPr>
        <p:spPr bwMode="auto">
          <a:xfrm>
            <a:off x="0" y="6325200"/>
            <a:ext cx="12225600" cy="532800"/>
          </a:xfrm>
          <a:prstGeom prst="rect">
            <a:avLst/>
          </a:prstGeom>
          <a:solidFill>
            <a:srgbClr val="E17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1" name="Rechthoek 9" descr="Placeholder_Color_Up"/>
          <p:cNvSpPr/>
          <p:nvPr userDrawn="1"/>
        </p:nvSpPr>
        <p:spPr bwMode="auto">
          <a:xfrm>
            <a:off x="0" y="0"/>
            <a:ext cx="12225600" cy="1080000"/>
          </a:xfrm>
          <a:prstGeom prst="rect">
            <a:avLst/>
          </a:prstGeom>
          <a:solidFill>
            <a:srgbClr val="E17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026" name="sTitle"/>
          <p:cNvSpPr>
            <a:spLocks noGrp="1" noChangeArrowheads="1"/>
          </p:cNvSpPr>
          <p:nvPr>
            <p:ph type="title"/>
          </p:nvPr>
        </p:nvSpPr>
        <p:spPr bwMode="auto">
          <a:xfrm>
            <a:off x="647700" y="1284288"/>
            <a:ext cx="10896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nl-NL"/>
              <a:t>Klik om het opmaakprofiel te bewerken</a:t>
            </a:r>
          </a:p>
        </p:txBody>
      </p:sp>
      <p:sp>
        <p:nvSpPr>
          <p:cNvPr id="1027" name="sContent"/>
          <p:cNvSpPr>
            <a:spLocks noGrp="1" noChangeArrowheads="1"/>
          </p:cNvSpPr>
          <p:nvPr>
            <p:ph type="body" idx="1"/>
          </p:nvPr>
        </p:nvSpPr>
        <p:spPr bwMode="auto">
          <a:xfrm>
            <a:off x="647700" y="1844675"/>
            <a:ext cx="108966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sDateTime"/>
          <p:cNvSpPr>
            <a:spLocks noGrp="1" noChangeArrowheads="1"/>
          </p:cNvSpPr>
          <p:nvPr>
            <p:ph type="dt" sz="half" idx="2"/>
          </p:nvPr>
        </p:nvSpPr>
        <p:spPr bwMode="auto">
          <a:xfrm>
            <a:off x="6098117" y="6405563"/>
            <a:ext cx="5450416"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rgbClr val="FFFFFF"/>
                </a:solidFill>
              </a:defRPr>
            </a:lvl1pPr>
          </a:lstStyle>
          <a:p>
            <a:r>
              <a:rPr lang="nl-NL" dirty="0" err="1"/>
              <a:t>Titel</a:t>
            </a:r>
            <a:r>
              <a:rPr lang="nl-NL" dirty="0"/>
              <a:t> | </a:t>
            </a:r>
            <a:r>
              <a:rPr lang="nl-NL" dirty="0" err="1"/>
              <a:t>Date_Text</a:t>
            </a:r>
            <a:endParaRPr lang="nl-NL" dirty="0"/>
          </a:p>
        </p:txBody>
      </p:sp>
      <p:sp>
        <p:nvSpPr>
          <p:cNvPr id="1029" name="sFooter"/>
          <p:cNvSpPr>
            <a:spLocks noGrp="1" noChangeArrowheads="1"/>
          </p:cNvSpPr>
          <p:nvPr>
            <p:ph type="ftr" sz="quarter" idx="3"/>
          </p:nvPr>
        </p:nvSpPr>
        <p:spPr bwMode="auto">
          <a:xfrm>
            <a:off x="6098117" y="6588126"/>
            <a:ext cx="5450416"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rgbClr val="FFFFFF"/>
                </a:solidFill>
              </a:defRPr>
            </a:lvl1pPr>
          </a:lstStyle>
          <a:p>
            <a:endParaRPr lang="nl-NL" dirty="0"/>
          </a:p>
        </p:txBody>
      </p:sp>
      <p:sp>
        <p:nvSpPr>
          <p:cNvPr id="1030" name="sSlideNumber"/>
          <p:cNvSpPr>
            <a:spLocks noGrp="1" noChangeArrowheads="1"/>
          </p:cNvSpPr>
          <p:nvPr>
            <p:ph type="sldNum" sz="quarter" idx="4"/>
          </p:nvPr>
        </p:nvSpPr>
        <p:spPr bwMode="auto">
          <a:xfrm>
            <a:off x="647701" y="6407151"/>
            <a:ext cx="480484"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rgbClr val="FFFFFF"/>
                </a:solidFill>
              </a:defRPr>
            </a:lvl1pPr>
          </a:lstStyle>
          <a:p>
            <a:fld id="{08D23ADD-093A-498F-9D10-305EE9E97437}" type="slidenum">
              <a:rPr lang="nl-NL"/>
              <a:pPr/>
              <a:t>‹#›</a:t>
            </a:fld>
            <a:endParaRPr lang="nl-NL"/>
          </a:p>
        </p:txBody>
      </p:sp>
      <p:pic>
        <p:nvPicPr>
          <p:cNvPr id="1033" name="sLogo" descr="RO__vervolgpagina~LPPT.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4288"/>
            <a:ext cx="1219200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9" r:id="rId7"/>
  </p:sldLayoutIdLst>
  <p:hf hdr="0" ftr="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cs typeface="Arial" charset="0"/>
        </a:defRPr>
      </a:lvl2pPr>
      <a:lvl3pPr algn="l" rtl="0" eaLnBrk="1" fontAlgn="base" hangingPunct="1">
        <a:spcBef>
          <a:spcPct val="0"/>
        </a:spcBef>
        <a:spcAft>
          <a:spcPct val="0"/>
        </a:spcAft>
        <a:defRPr sz="2600">
          <a:solidFill>
            <a:schemeClr val="tx2"/>
          </a:solidFill>
          <a:latin typeface="Verdana" pitchFamily="34" charset="0"/>
          <a:cs typeface="Arial" charset="0"/>
        </a:defRPr>
      </a:lvl3pPr>
      <a:lvl4pPr algn="l" rtl="0" eaLnBrk="1" fontAlgn="base" hangingPunct="1">
        <a:spcBef>
          <a:spcPct val="0"/>
        </a:spcBef>
        <a:spcAft>
          <a:spcPct val="0"/>
        </a:spcAft>
        <a:defRPr sz="2600">
          <a:solidFill>
            <a:schemeClr val="tx2"/>
          </a:solidFill>
          <a:latin typeface="Verdana" pitchFamily="34" charset="0"/>
          <a:cs typeface="Arial" charset="0"/>
        </a:defRPr>
      </a:lvl4pPr>
      <a:lvl5pPr algn="l" rtl="0" eaLnBrk="1" fontAlgn="base" hangingPunct="1">
        <a:spcBef>
          <a:spcPct val="0"/>
        </a:spcBef>
        <a:spcAft>
          <a:spcPct val="0"/>
        </a:spcAft>
        <a:defRPr sz="2600">
          <a:solidFill>
            <a:schemeClr val="tx2"/>
          </a:solidFill>
          <a:latin typeface="Verdana" pitchFamily="34" charset="0"/>
          <a:cs typeface="Arial" charset="0"/>
        </a:defRPr>
      </a:lvl5pPr>
      <a:lvl6pPr marL="457200" algn="l" rtl="0" eaLnBrk="1" fontAlgn="base" hangingPunct="1">
        <a:spcBef>
          <a:spcPct val="0"/>
        </a:spcBef>
        <a:spcAft>
          <a:spcPct val="0"/>
        </a:spcAft>
        <a:defRPr sz="2600">
          <a:solidFill>
            <a:schemeClr val="tx2"/>
          </a:solidFill>
          <a:latin typeface="Verdana" pitchFamily="34" charset="0"/>
          <a:cs typeface="Arial" charset="0"/>
        </a:defRPr>
      </a:lvl6pPr>
      <a:lvl7pPr marL="914400" algn="l" rtl="0" eaLnBrk="1" fontAlgn="base" hangingPunct="1">
        <a:spcBef>
          <a:spcPct val="0"/>
        </a:spcBef>
        <a:spcAft>
          <a:spcPct val="0"/>
        </a:spcAft>
        <a:defRPr sz="2600">
          <a:solidFill>
            <a:schemeClr val="tx2"/>
          </a:solidFill>
          <a:latin typeface="Verdana" pitchFamily="34" charset="0"/>
          <a:cs typeface="Arial" charset="0"/>
        </a:defRPr>
      </a:lvl7pPr>
      <a:lvl8pPr marL="1371600" algn="l" rtl="0" eaLnBrk="1" fontAlgn="base" hangingPunct="1">
        <a:spcBef>
          <a:spcPct val="0"/>
        </a:spcBef>
        <a:spcAft>
          <a:spcPct val="0"/>
        </a:spcAft>
        <a:defRPr sz="2600">
          <a:solidFill>
            <a:schemeClr val="tx2"/>
          </a:solidFill>
          <a:latin typeface="Verdana" pitchFamily="34" charset="0"/>
          <a:cs typeface="Arial" charset="0"/>
        </a:defRPr>
      </a:lvl8pPr>
      <a:lvl9pPr marL="1828800" algn="l" rtl="0" eaLnBrk="1" fontAlgn="base" hangingPunct="1">
        <a:spcBef>
          <a:spcPct val="0"/>
        </a:spcBef>
        <a:spcAft>
          <a:spcPct val="0"/>
        </a:spcAft>
        <a:defRPr sz="2600">
          <a:solidFill>
            <a:schemeClr val="tx2"/>
          </a:solidFill>
          <a:latin typeface="Verdana" pitchFamily="34" charset="0"/>
          <a:cs typeface="Arial" charset="0"/>
        </a:defRPr>
      </a:lvl9pPr>
    </p:titleStyle>
    <p:bodyStyle>
      <a:lvl1pPr marL="265113" indent="-265113" algn="l" rtl="0" eaLnBrk="1" fontAlgn="base" hangingPunct="1">
        <a:spcBef>
          <a:spcPct val="20000"/>
        </a:spcBef>
        <a:spcAft>
          <a:spcPct val="0"/>
        </a:spcAft>
        <a:buFont typeface="Verdana" pitchFamily="34" charset="0"/>
        <a:buChar char="●"/>
        <a:defRPr>
          <a:solidFill>
            <a:schemeClr val="tx1"/>
          </a:solidFill>
          <a:latin typeface="+mn-lt"/>
          <a:ea typeface="+mn-ea"/>
          <a:cs typeface="+mn-cs"/>
        </a:defRPr>
      </a:lvl1pPr>
      <a:lvl2pPr marL="539750" indent="-273050" algn="l" rtl="0" eaLnBrk="1" fontAlgn="base" hangingPunct="1">
        <a:spcBef>
          <a:spcPct val="20000"/>
        </a:spcBef>
        <a:spcAft>
          <a:spcPct val="0"/>
        </a:spcAft>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ta.rivm.nl/geonetwork/srv/dut/catalog.search#/search?any_OR__title=covid-19&amp;isChild='false'&amp;fast=inde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ata.overheid.nl/" TargetMode="External"/><Relationship Id="rId5" Type="http://schemas.openxmlformats.org/officeDocument/2006/relationships/hyperlink" Target="https://data.rivm.nl/" TargetMode="External"/><Relationship Id="rId4" Type="http://schemas.openxmlformats.org/officeDocument/2006/relationships/hyperlink" Target="https://www.nationaalgeoregister.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669617" y="2420888"/>
            <a:ext cx="4874683" cy="1296144"/>
          </a:xfrm>
        </p:spPr>
        <p:txBody>
          <a:bodyPr/>
          <a:lstStyle/>
          <a:p>
            <a:r>
              <a:rPr lang="nl-NL" b="1" dirty="0"/>
              <a:t>Open overheidsdata en de Corona crisis. </a:t>
            </a:r>
            <a:endParaRPr lang="en-US" dirty="0"/>
          </a:p>
        </p:txBody>
      </p:sp>
      <p:sp>
        <p:nvSpPr>
          <p:cNvPr id="7" name="Subtitle 6"/>
          <p:cNvSpPr>
            <a:spLocks noGrp="1"/>
          </p:cNvSpPr>
          <p:nvPr>
            <p:ph type="subTitle" idx="1"/>
          </p:nvPr>
        </p:nvSpPr>
        <p:spPr>
          <a:xfrm>
            <a:off x="6669617" y="4077072"/>
            <a:ext cx="4874683" cy="2231654"/>
          </a:xfrm>
        </p:spPr>
        <p:txBody>
          <a:bodyPr/>
          <a:lstStyle/>
          <a:p>
            <a:r>
              <a:rPr lang="nl-NL" dirty="0"/>
              <a:t>Gebruikersbijeenkomst data.overheid.nl</a:t>
            </a:r>
          </a:p>
          <a:p>
            <a:endParaRPr lang="nl-NL" sz="1000" dirty="0"/>
          </a:p>
          <a:p>
            <a:endParaRPr lang="nl-NL" sz="1000" dirty="0"/>
          </a:p>
          <a:p>
            <a:endParaRPr lang="nl-NL" sz="1000" dirty="0"/>
          </a:p>
          <a:p>
            <a:endParaRPr lang="nl-NL" sz="1000" dirty="0"/>
          </a:p>
          <a:p>
            <a:r>
              <a:rPr lang="en-US" sz="1100" dirty="0"/>
              <a:t>Jeroen Alblas, Senior </a:t>
            </a:r>
            <a:r>
              <a:rPr lang="en-US" sz="1100" dirty="0" err="1"/>
              <a:t>Datamanager</a:t>
            </a:r>
            <a:r>
              <a:rPr lang="en-US" sz="1100" dirty="0"/>
              <a:t>,</a:t>
            </a:r>
          </a:p>
          <a:p>
            <a:r>
              <a:rPr lang="en-US" sz="1100" dirty="0"/>
              <a:t>     RIVM \ centrum </a:t>
            </a:r>
            <a:r>
              <a:rPr lang="fr-FR" sz="1100" dirty="0"/>
              <a:t>I&amp;V \ </a:t>
            </a:r>
            <a:r>
              <a:rPr lang="fr-FR" sz="1100" dirty="0" err="1"/>
              <a:t>Epidemiologie</a:t>
            </a:r>
            <a:r>
              <a:rPr lang="fr-FR" sz="1100" dirty="0"/>
              <a:t> en Surveillance (EPI)</a:t>
            </a:r>
            <a:endParaRPr lang="en-US" sz="1100" dirty="0"/>
          </a:p>
          <a:p>
            <a:r>
              <a:rPr lang="en-US" sz="1100" dirty="0"/>
              <a:t>Martijn van Rooijen, Data Steward,</a:t>
            </a:r>
          </a:p>
          <a:p>
            <a:r>
              <a:rPr lang="en-US" sz="1100" dirty="0"/>
              <a:t>     RIVM \ SSC-Campus \ CIO-Office</a:t>
            </a:r>
          </a:p>
          <a:p>
            <a:r>
              <a:rPr lang="nl-NL" sz="1100" dirty="0"/>
              <a:t>Cor Melse, Data Architect,</a:t>
            </a:r>
          </a:p>
          <a:p>
            <a:r>
              <a:rPr lang="nl-NL" sz="1100" dirty="0"/>
              <a:t>     RIVM \ SSC-Campus \ Rekenen, Data en GIS</a:t>
            </a:r>
          </a:p>
        </p:txBody>
      </p:sp>
      <p:sp>
        <p:nvSpPr>
          <p:cNvPr id="4" name="Date Placeholder 3"/>
          <p:cNvSpPr>
            <a:spLocks noGrp="1"/>
          </p:cNvSpPr>
          <p:nvPr>
            <p:ph type="dt" sz="half" idx="2"/>
          </p:nvPr>
        </p:nvSpPr>
        <p:spPr/>
        <p:txBody>
          <a:bodyPr/>
          <a:lstStyle/>
          <a:p>
            <a:pPr algn="r"/>
            <a:r>
              <a:rPr lang="nl-NL" dirty="0"/>
              <a:t>donderdag 21 januari 2021</a:t>
            </a:r>
          </a:p>
        </p:txBody>
      </p:sp>
    </p:spTree>
    <p:extLst>
      <p:ext uri="{BB962C8B-B14F-4D97-AF65-F5344CB8AC3E}">
        <p14:creationId xmlns:p14="http://schemas.microsoft.com/office/powerpoint/2010/main" val="337682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l-NL" dirty="0"/>
              <a:t>Inhoud</a:t>
            </a:r>
            <a:endParaRPr lang="en-US" dirty="0"/>
          </a:p>
        </p:txBody>
      </p:sp>
      <p:sp>
        <p:nvSpPr>
          <p:cNvPr id="7" name="Subtitle 6"/>
          <p:cNvSpPr>
            <a:spLocks noGrp="1"/>
          </p:cNvSpPr>
          <p:nvPr>
            <p:ph type="subTitle" idx="1"/>
          </p:nvPr>
        </p:nvSpPr>
        <p:spPr/>
        <p:txBody>
          <a:bodyPr/>
          <a:lstStyle/>
          <a:p>
            <a:pPr marL="342900" indent="-342900">
              <a:buFont typeface="+mj-lt"/>
              <a:buAutoNum type="arabicPeriod"/>
            </a:pPr>
            <a:r>
              <a:rPr lang="nl-NL" dirty="0"/>
              <a:t>Aanloop : Februari / Maart 2020</a:t>
            </a:r>
          </a:p>
          <a:p>
            <a:pPr marL="342900" indent="-342900">
              <a:buFont typeface="+mj-lt"/>
              <a:buAutoNum type="arabicPeriod"/>
            </a:pPr>
            <a:r>
              <a:rPr lang="nl-NL" dirty="0"/>
              <a:t>Aanloop : April / Mei</a:t>
            </a:r>
          </a:p>
          <a:p>
            <a:pPr marL="342900" indent="-342900">
              <a:buFont typeface="+mj-lt"/>
              <a:buAutoNum type="arabicPeriod"/>
            </a:pPr>
            <a:r>
              <a:rPr lang="en-US" dirty="0" err="1"/>
              <a:t>Implementatie</a:t>
            </a:r>
            <a:r>
              <a:rPr lang="en-US" dirty="0"/>
              <a:t> : April / Mei (1)</a:t>
            </a:r>
          </a:p>
          <a:p>
            <a:pPr marL="342900" indent="-342900">
              <a:buFont typeface="+mj-lt"/>
              <a:buAutoNum type="arabicPeriod"/>
            </a:pPr>
            <a:r>
              <a:rPr lang="en-US" dirty="0" err="1"/>
              <a:t>Implementatie</a:t>
            </a:r>
            <a:r>
              <a:rPr lang="en-US" dirty="0"/>
              <a:t> : April / Mei (2)</a:t>
            </a:r>
          </a:p>
          <a:p>
            <a:pPr marL="342900" indent="-342900">
              <a:buFont typeface="+mj-lt"/>
              <a:buAutoNum type="arabicPeriod"/>
            </a:pPr>
            <a:r>
              <a:rPr lang="nl-NL" dirty="0"/>
              <a:t>Overzicht huidige datahuishouding</a:t>
            </a:r>
          </a:p>
          <a:p>
            <a:pPr marL="342900" indent="-342900">
              <a:buFont typeface="+mj-lt"/>
              <a:buAutoNum type="arabicPeriod"/>
            </a:pPr>
            <a:r>
              <a:rPr lang="nl-NL" dirty="0"/>
              <a:t>Overzicht huidige datasets</a:t>
            </a:r>
          </a:p>
          <a:p>
            <a:pPr marL="342900" indent="-342900">
              <a:buFont typeface="+mj-lt"/>
              <a:buAutoNum type="arabicPeriod"/>
            </a:pPr>
            <a:r>
              <a:rPr lang="nl-NL" dirty="0"/>
              <a:t>Discussie- en leerpunten</a:t>
            </a:r>
            <a:endParaRPr lang="en-US" dirty="0"/>
          </a:p>
        </p:txBody>
      </p:sp>
      <p:sp>
        <p:nvSpPr>
          <p:cNvPr id="4" name="Date Placeholder 3"/>
          <p:cNvSpPr>
            <a:spLocks noGrp="1"/>
          </p:cNvSpPr>
          <p:nvPr>
            <p:ph type="dt" sz="half" idx="2"/>
          </p:nvPr>
        </p:nvSpPr>
        <p:spPr/>
        <p:txBody>
          <a:bodyPr/>
          <a:lstStyle/>
          <a:p>
            <a:pPr algn="r"/>
            <a:r>
              <a:rPr lang="nl-NL" dirty="0"/>
              <a:t>donderdag 21 januari 2021</a:t>
            </a:r>
          </a:p>
        </p:txBody>
      </p:sp>
    </p:spTree>
    <p:extLst>
      <p:ext uri="{BB962C8B-B14F-4D97-AF65-F5344CB8AC3E}">
        <p14:creationId xmlns:p14="http://schemas.microsoft.com/office/powerpoint/2010/main" val="377233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Aanloop: Februari / Maart 2020</a:t>
            </a:r>
          </a:p>
        </p:txBody>
      </p:sp>
      <p:sp>
        <p:nvSpPr>
          <p:cNvPr id="3" name="Content Placeholder 2"/>
          <p:cNvSpPr>
            <a:spLocks noGrp="1"/>
          </p:cNvSpPr>
          <p:nvPr>
            <p:ph idx="1"/>
          </p:nvPr>
        </p:nvSpPr>
        <p:spPr/>
        <p:txBody>
          <a:bodyPr/>
          <a:lstStyle/>
          <a:p>
            <a:r>
              <a:rPr lang="nl-NL" dirty="0"/>
              <a:t>Feb / Maart : Inrichting primaire proces en gegevensverzameling</a:t>
            </a:r>
          </a:p>
          <a:p>
            <a:pPr lvl="1"/>
            <a:r>
              <a:rPr lang="nl-NL" dirty="0"/>
              <a:t>OSIRIS vragenlijst Meldingsplicht : positieve personen (GGD)</a:t>
            </a:r>
          </a:p>
          <a:p>
            <a:pPr lvl="1"/>
            <a:r>
              <a:rPr lang="nl-NL" dirty="0"/>
              <a:t>Virologische Dagkaarten : aantal uitgevoerde testen per dag (Labs)</a:t>
            </a:r>
          </a:p>
          <a:p>
            <a:pPr lvl="1"/>
            <a:r>
              <a:rPr lang="nl-NL" dirty="0"/>
              <a:t>Verkenning data 1ste lijn (huisartsen) en langdurige zorg</a:t>
            </a:r>
          </a:p>
          <a:p>
            <a:r>
              <a:rPr lang="nl-NL" dirty="0"/>
              <a:t>Opzetten interne organisatie</a:t>
            </a:r>
          </a:p>
          <a:p>
            <a:pPr lvl="1"/>
            <a:r>
              <a:rPr lang="nl-NL" b="1" dirty="0"/>
              <a:t>T</a:t>
            </a:r>
            <a:r>
              <a:rPr lang="nl-NL" dirty="0"/>
              <a:t>-team voor communicatie / coördinatie (en </a:t>
            </a:r>
            <a:r>
              <a:rPr lang="nl-NL" b="1" dirty="0" err="1"/>
              <a:t>T</a:t>
            </a:r>
            <a:r>
              <a:rPr lang="nl-NL" dirty="0" err="1"/>
              <a:t>elefoon-dienst</a:t>
            </a:r>
            <a:r>
              <a:rPr lang="nl-NL" dirty="0"/>
              <a:t>)</a:t>
            </a:r>
          </a:p>
          <a:p>
            <a:pPr lvl="1"/>
            <a:r>
              <a:rPr lang="nl-NL" b="1" dirty="0"/>
              <a:t>E</a:t>
            </a:r>
            <a:r>
              <a:rPr lang="nl-NL" dirty="0"/>
              <a:t>-team voor </a:t>
            </a:r>
            <a:r>
              <a:rPr lang="nl-NL" b="1" dirty="0"/>
              <a:t>E</a:t>
            </a:r>
            <a:r>
              <a:rPr lang="nl-NL" dirty="0"/>
              <a:t>pidemiologie</a:t>
            </a:r>
          </a:p>
          <a:p>
            <a:pPr lvl="1"/>
            <a:r>
              <a:rPr lang="nl-NL" b="1" dirty="0"/>
              <a:t>R</a:t>
            </a:r>
            <a:r>
              <a:rPr lang="nl-NL" dirty="0"/>
              <a:t>-team voor implementatie output via </a:t>
            </a:r>
            <a:r>
              <a:rPr lang="nl-NL" b="1" dirty="0"/>
              <a:t>R</a:t>
            </a:r>
            <a:r>
              <a:rPr lang="nl-NL" dirty="0"/>
              <a:t>-scripts</a:t>
            </a:r>
          </a:p>
          <a:p>
            <a:r>
              <a:rPr lang="nl-NL" dirty="0"/>
              <a:t>Opzetten interne datahuishouding (SQL DWH als knooppunt)</a:t>
            </a:r>
          </a:p>
          <a:p>
            <a:r>
              <a:rPr lang="nl-NL" dirty="0"/>
              <a:t>Opzetten output</a:t>
            </a:r>
          </a:p>
          <a:p>
            <a:pPr lvl="1"/>
            <a:r>
              <a:rPr lang="nl-NL" dirty="0"/>
              <a:t>dagelijkse epidemiologische rapportages (website, OMT, Response Team, </a:t>
            </a:r>
            <a:r>
              <a:rPr lang="nl-NL" dirty="0" err="1"/>
              <a:t>etc</a:t>
            </a:r>
            <a:r>
              <a:rPr lang="nl-NL" dirty="0"/>
              <a:t>)</a:t>
            </a:r>
          </a:p>
          <a:p>
            <a:pPr lvl="1"/>
            <a:r>
              <a:rPr lang="nl-NL" dirty="0"/>
              <a:t>Communicatie enkel nog via website</a:t>
            </a:r>
          </a:p>
        </p:txBody>
      </p:sp>
      <p:sp>
        <p:nvSpPr>
          <p:cNvPr id="4" name="Date Placeholder 3"/>
          <p:cNvSpPr>
            <a:spLocks noGrp="1"/>
          </p:cNvSpPr>
          <p:nvPr>
            <p:ph type="dt" sz="half" idx="10"/>
          </p:nvPr>
        </p:nvSpPr>
        <p:spPr/>
        <p:txBody>
          <a:bodyPr/>
          <a:lstStyle/>
          <a:p>
            <a:pPr algn="r"/>
            <a:r>
              <a:rPr lang="nl-NL" dirty="0"/>
              <a:t>donderdag 21 januari 2021</a:t>
            </a:r>
          </a:p>
        </p:txBody>
      </p:sp>
      <p:sp>
        <p:nvSpPr>
          <p:cNvPr id="5" name="Slide Number Placeholder 4"/>
          <p:cNvSpPr>
            <a:spLocks noGrp="1"/>
          </p:cNvSpPr>
          <p:nvPr>
            <p:ph type="sldNum" sz="quarter" idx="12"/>
          </p:nvPr>
        </p:nvSpPr>
        <p:spPr/>
        <p:txBody>
          <a:bodyPr/>
          <a:lstStyle/>
          <a:p>
            <a:fld id="{8FC21E99-CB6E-4E1C-8709-25BF64FEA530}" type="slidenum">
              <a:rPr lang="nl-NL" smtClean="0"/>
              <a:pPr/>
              <a:t>3</a:t>
            </a:fld>
            <a:endParaRPr lang="nl-NL"/>
          </a:p>
        </p:txBody>
      </p:sp>
    </p:spTree>
    <p:extLst>
      <p:ext uri="{BB962C8B-B14F-4D97-AF65-F5344CB8AC3E}">
        <p14:creationId xmlns:p14="http://schemas.microsoft.com/office/powerpoint/2010/main" val="211817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Aanloop: April / Mei</a:t>
            </a:r>
          </a:p>
        </p:txBody>
      </p:sp>
      <p:sp>
        <p:nvSpPr>
          <p:cNvPr id="3" name="Content Placeholder 2"/>
          <p:cNvSpPr>
            <a:spLocks noGrp="1"/>
          </p:cNvSpPr>
          <p:nvPr>
            <p:ph idx="1"/>
          </p:nvPr>
        </p:nvSpPr>
        <p:spPr/>
        <p:txBody>
          <a:bodyPr/>
          <a:lstStyle/>
          <a:p>
            <a:r>
              <a:rPr lang="en-US"/>
              <a:t>Vraag om open data groeit, zowel intern als extern</a:t>
            </a:r>
          </a:p>
          <a:p>
            <a:r>
              <a:rPr lang="en-US"/>
              <a:t>Interne discussie over mogelijkheden en prioritering (weinig resources beschikbaar, hectisch)</a:t>
            </a:r>
          </a:p>
          <a:p>
            <a:r>
              <a:rPr lang="en-US"/>
              <a:t>Inhoudelijk verkenning op detailniveau; wat wel en niet kan</a:t>
            </a:r>
          </a:p>
          <a:p>
            <a:pPr lvl="1"/>
            <a:r>
              <a:rPr lang="en-US"/>
              <a:t>Herleidbaarheid naar personen / kleine aantallen / AVG</a:t>
            </a:r>
          </a:p>
          <a:p>
            <a:pPr lvl="1"/>
            <a:r>
              <a:rPr lang="en-US"/>
              <a:t>Juridisch (eigenaarschap data)</a:t>
            </a:r>
          </a:p>
          <a:p>
            <a:pPr lvl="1"/>
            <a:r>
              <a:rPr lang="en-US"/>
              <a:t>Datakwaliteit (is de bron van voldoende kwaliteit en stabiel)</a:t>
            </a:r>
          </a:p>
          <a:p>
            <a:pPr lvl="1"/>
            <a:r>
              <a:rPr lang="en-US"/>
              <a:t>Valkuilen m.b.t. epidemiologisch interpretatie: achter 1 datapunt kan heel veel context schuil gaan</a:t>
            </a:r>
          </a:p>
          <a:p>
            <a:r>
              <a:rPr lang="en-US"/>
              <a:t>Verkenning techniek</a:t>
            </a:r>
          </a:p>
          <a:p>
            <a:pPr lvl="1"/>
            <a:r>
              <a:rPr lang="en-US"/>
              <a:t>bij RIVM nog geen proces waarbij datasets dagelijks worden geactualiseerd</a:t>
            </a:r>
          </a:p>
          <a:p>
            <a:pPr lvl="1"/>
            <a:r>
              <a:rPr lang="en-US"/>
              <a:t>wel een registratiesysteem van (interne) datasets / metadata (tevens AVG-register)</a:t>
            </a:r>
          </a:p>
          <a:p>
            <a:pPr lvl="1"/>
            <a:r>
              <a:rPr lang="en-US"/>
              <a:t>RIVMstatline: geschikt voor minder frequente publicatie van data (kwartaal/jaar)</a:t>
            </a:r>
          </a:p>
          <a:p>
            <a:pPr lvl="1"/>
            <a:endParaRPr lang="en-US"/>
          </a:p>
        </p:txBody>
      </p:sp>
      <p:sp>
        <p:nvSpPr>
          <p:cNvPr id="4" name="Date Placeholder 3"/>
          <p:cNvSpPr>
            <a:spLocks noGrp="1"/>
          </p:cNvSpPr>
          <p:nvPr>
            <p:ph type="dt" sz="half" idx="10"/>
          </p:nvPr>
        </p:nvSpPr>
        <p:spPr/>
        <p:txBody>
          <a:bodyPr/>
          <a:lstStyle/>
          <a:p>
            <a:pPr algn="r"/>
            <a:r>
              <a:rPr lang="nl-NL" dirty="0"/>
              <a:t>donderdag 21 januari 2021</a:t>
            </a:r>
          </a:p>
        </p:txBody>
      </p:sp>
      <p:sp>
        <p:nvSpPr>
          <p:cNvPr id="5" name="Slide Number Placeholder 4"/>
          <p:cNvSpPr>
            <a:spLocks noGrp="1"/>
          </p:cNvSpPr>
          <p:nvPr>
            <p:ph type="sldNum" sz="quarter" idx="12"/>
          </p:nvPr>
        </p:nvSpPr>
        <p:spPr/>
        <p:txBody>
          <a:bodyPr/>
          <a:lstStyle/>
          <a:p>
            <a:fld id="{8FC21E99-CB6E-4E1C-8709-25BF64FEA530}" type="slidenum">
              <a:rPr lang="nl-NL" smtClean="0"/>
              <a:pPr/>
              <a:t>4</a:t>
            </a:fld>
            <a:endParaRPr lang="nl-NL"/>
          </a:p>
        </p:txBody>
      </p:sp>
    </p:spTree>
    <p:extLst>
      <p:ext uri="{BB962C8B-B14F-4D97-AF65-F5344CB8AC3E}">
        <p14:creationId xmlns:p14="http://schemas.microsoft.com/office/powerpoint/2010/main" val="282996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Implementatie</a:t>
            </a:r>
            <a:r>
              <a:rPr lang="en-US" dirty="0"/>
              <a:t>: April / Mei (1)</a:t>
            </a:r>
          </a:p>
        </p:txBody>
      </p:sp>
      <p:sp>
        <p:nvSpPr>
          <p:cNvPr id="3" name="Content Placeholder 2"/>
          <p:cNvSpPr>
            <a:spLocks noGrp="1"/>
          </p:cNvSpPr>
          <p:nvPr>
            <p:ph idx="1"/>
          </p:nvPr>
        </p:nvSpPr>
        <p:spPr/>
        <p:txBody>
          <a:bodyPr>
            <a:normAutofit lnSpcReduction="10000"/>
          </a:bodyPr>
          <a:lstStyle/>
          <a:p>
            <a:r>
              <a:rPr lang="nl-NL" dirty="0"/>
              <a:t>Omdat we als SSC-Campus voor het RIVM en andere kennisintensieve overheden optreden als ICT leverancier werd de afdeling Rekenen, Data en GIS (RDG) door de CDO van het RIVM gevraagd een proces in te richten om de Covid-19 data betrouwbaar en dagelijks aan te leveren aan het Coronadashboard (en ondertussen als Open Data aan “eenieder”).</a:t>
            </a:r>
          </a:p>
          <a:p>
            <a:endParaRPr lang="nl-NL" dirty="0"/>
          </a:p>
          <a:p>
            <a:r>
              <a:rPr lang="nl-NL" dirty="0"/>
              <a:t>Vanuit RDG hebben we het beheer over het Metadata portaal </a:t>
            </a:r>
            <a:r>
              <a:rPr lang="nl-NL" dirty="0">
                <a:hlinkClick r:id="rId3" tooltip="https://data.rivm.nl/geonetwork/srv/dut/catalog.search#/search?any_OR__title=covid-19&amp;isChild='false'&amp;fast=index"/>
              </a:rPr>
              <a:t>https</a:t>
            </a:r>
            <a:r>
              <a:rPr lang="nl-NL">
                <a:hlinkClick r:id="rId3" tooltip="https://data.rivm.nl/geonetwork/srv/dut/catalog.search#/search?any_OR__title=covid-19&amp;isChild='false'&amp;fast=index"/>
              </a:rPr>
              <a:t>://data.rivm.nl/</a:t>
            </a:r>
            <a:r>
              <a:rPr lang="nl-NL"/>
              <a:t> </a:t>
            </a:r>
            <a:r>
              <a:rPr lang="nl-NL" dirty="0"/>
              <a:t>(intern bekend als RIVMdata) dat feitelijk een lokale implementatie is van het pakket GeoNetwork, ook ingezet door PDOK als </a:t>
            </a:r>
            <a:r>
              <a:rPr lang="nl-NL" dirty="0">
                <a:hlinkClick r:id="rId4"/>
              </a:rPr>
              <a:t>https://www.nationaalgeoregister.nl</a:t>
            </a:r>
            <a:r>
              <a:rPr lang="nl-NL" dirty="0"/>
              <a:t> (NGR)</a:t>
            </a:r>
          </a:p>
          <a:p>
            <a:endParaRPr lang="nl-NL" dirty="0"/>
          </a:p>
          <a:p>
            <a:r>
              <a:rPr lang="nl-NL" dirty="0"/>
              <a:t>Omdat er een koppeling is vanuit intern RIVMdata naar extern (alleen de “Open Data”)  </a:t>
            </a:r>
            <a:r>
              <a:rPr lang="nl-NL" dirty="0">
                <a:hlinkClick r:id="rId5"/>
              </a:rPr>
              <a:t>https://data.rivm.nl</a:t>
            </a:r>
            <a:r>
              <a:rPr lang="nl-NL" dirty="0"/>
              <a:t> en deze site dagelijks wordt geharvest door het NGR lag inzet aan deze kant voor de hand.</a:t>
            </a:r>
          </a:p>
          <a:p>
            <a:endParaRPr lang="nl-NL" dirty="0"/>
          </a:p>
          <a:p>
            <a:r>
              <a:rPr lang="nl-NL" dirty="0"/>
              <a:t>Zeker ook omdat het NGR op haar beurt weer dagelijks wordt geharvest naar </a:t>
            </a:r>
            <a:r>
              <a:rPr lang="nl-NL" dirty="0">
                <a:hlinkClick r:id="rId6"/>
              </a:rPr>
              <a:t>https://data.overheid.nl</a:t>
            </a:r>
            <a:r>
              <a:rPr lang="nl-NL" dirty="0"/>
              <a:t> (DONL)</a:t>
            </a:r>
          </a:p>
        </p:txBody>
      </p:sp>
      <p:sp>
        <p:nvSpPr>
          <p:cNvPr id="4" name="Date Placeholder 3"/>
          <p:cNvSpPr>
            <a:spLocks noGrp="1"/>
          </p:cNvSpPr>
          <p:nvPr>
            <p:ph type="dt" sz="half" idx="10"/>
          </p:nvPr>
        </p:nvSpPr>
        <p:spPr/>
        <p:txBody>
          <a:bodyPr/>
          <a:lstStyle/>
          <a:p>
            <a:pPr algn="r"/>
            <a:r>
              <a:rPr lang="nl-NL" dirty="0"/>
              <a:t>donderdag 21 januari 2021</a:t>
            </a:r>
          </a:p>
        </p:txBody>
      </p:sp>
      <p:sp>
        <p:nvSpPr>
          <p:cNvPr id="5" name="Slide Number Placeholder 4"/>
          <p:cNvSpPr>
            <a:spLocks noGrp="1"/>
          </p:cNvSpPr>
          <p:nvPr>
            <p:ph type="sldNum" sz="quarter" idx="12"/>
          </p:nvPr>
        </p:nvSpPr>
        <p:spPr/>
        <p:txBody>
          <a:bodyPr/>
          <a:lstStyle/>
          <a:p>
            <a:fld id="{8FC21E99-CB6E-4E1C-8709-25BF64FEA530}" type="slidenum">
              <a:rPr lang="nl-NL" smtClean="0"/>
              <a:pPr/>
              <a:t>5</a:t>
            </a:fld>
            <a:endParaRPr lang="nl-NL"/>
          </a:p>
        </p:txBody>
      </p:sp>
    </p:spTree>
    <p:extLst>
      <p:ext uri="{BB962C8B-B14F-4D97-AF65-F5344CB8AC3E}">
        <p14:creationId xmlns:p14="http://schemas.microsoft.com/office/powerpoint/2010/main" val="347031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EE24-C167-4C28-913A-EA6454C49456}"/>
              </a:ext>
            </a:extLst>
          </p:cNvPr>
          <p:cNvSpPr>
            <a:spLocks noGrp="1"/>
          </p:cNvSpPr>
          <p:nvPr>
            <p:ph type="title"/>
          </p:nvPr>
        </p:nvSpPr>
        <p:spPr>
          <a:xfrm>
            <a:off x="647700" y="1196752"/>
            <a:ext cx="10896600" cy="444500"/>
          </a:xfrm>
        </p:spPr>
        <p:txBody>
          <a:bodyPr/>
          <a:lstStyle/>
          <a:p>
            <a:r>
              <a:rPr lang="nl-NL" dirty="0"/>
              <a:t>Implementatie: April / Mei (2)</a:t>
            </a:r>
          </a:p>
        </p:txBody>
      </p:sp>
      <p:sp>
        <p:nvSpPr>
          <p:cNvPr id="4" name="Date Placeholder 3">
            <a:extLst>
              <a:ext uri="{FF2B5EF4-FFF2-40B4-BE49-F238E27FC236}">
                <a16:creationId xmlns:a16="http://schemas.microsoft.com/office/drawing/2014/main" id="{F67976FC-EBEA-416F-BAA2-FD58276DBAF2}"/>
              </a:ext>
            </a:extLst>
          </p:cNvPr>
          <p:cNvSpPr>
            <a:spLocks noGrp="1"/>
          </p:cNvSpPr>
          <p:nvPr>
            <p:ph type="dt" sz="half" idx="10"/>
          </p:nvPr>
        </p:nvSpPr>
        <p:spPr/>
        <p:txBody>
          <a:bodyPr/>
          <a:lstStyle/>
          <a:p>
            <a:pPr algn="r"/>
            <a:r>
              <a:rPr lang="nl-NL" dirty="0"/>
              <a:t>donderdag 21 januari 2021</a:t>
            </a:r>
          </a:p>
        </p:txBody>
      </p:sp>
      <p:sp>
        <p:nvSpPr>
          <p:cNvPr id="5" name="Slide Number Placeholder 4">
            <a:extLst>
              <a:ext uri="{FF2B5EF4-FFF2-40B4-BE49-F238E27FC236}">
                <a16:creationId xmlns:a16="http://schemas.microsoft.com/office/drawing/2014/main" id="{58270E52-BB09-4140-B722-7CB95E52893C}"/>
              </a:ext>
            </a:extLst>
          </p:cNvPr>
          <p:cNvSpPr>
            <a:spLocks noGrp="1"/>
          </p:cNvSpPr>
          <p:nvPr>
            <p:ph type="sldNum" sz="quarter" idx="12"/>
          </p:nvPr>
        </p:nvSpPr>
        <p:spPr/>
        <p:txBody>
          <a:bodyPr/>
          <a:lstStyle/>
          <a:p>
            <a:fld id="{8FC21E99-CB6E-4E1C-8709-25BF64FEA530}" type="slidenum">
              <a:rPr lang="nl-NL" smtClean="0"/>
              <a:pPr/>
              <a:t>6</a:t>
            </a:fld>
            <a:endParaRPr lang="nl-NL"/>
          </a:p>
        </p:txBody>
      </p:sp>
      <p:pic>
        <p:nvPicPr>
          <p:cNvPr id="13" name="Picture 12">
            <a:extLst>
              <a:ext uri="{FF2B5EF4-FFF2-40B4-BE49-F238E27FC236}">
                <a16:creationId xmlns:a16="http://schemas.microsoft.com/office/drawing/2014/main" id="{A81F5CF3-1B48-4A65-867F-D6F6EDE56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1628800"/>
            <a:ext cx="6649378" cy="4610743"/>
          </a:xfrm>
          <a:prstGeom prst="rect">
            <a:avLst/>
          </a:prstGeom>
        </p:spPr>
      </p:pic>
    </p:spTree>
    <p:extLst>
      <p:ext uri="{BB962C8B-B14F-4D97-AF65-F5344CB8AC3E}">
        <p14:creationId xmlns:p14="http://schemas.microsoft.com/office/powerpoint/2010/main" val="81996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6C7F-A119-416D-88FF-1E9708CD96D4}"/>
              </a:ext>
            </a:extLst>
          </p:cNvPr>
          <p:cNvSpPr>
            <a:spLocks noGrp="1"/>
          </p:cNvSpPr>
          <p:nvPr>
            <p:ph type="title"/>
          </p:nvPr>
        </p:nvSpPr>
        <p:spPr/>
        <p:txBody>
          <a:bodyPr/>
          <a:lstStyle/>
          <a:p>
            <a:r>
              <a:rPr lang="nl-NL" dirty="0"/>
              <a:t>Overzicht huidige datahuishouding</a:t>
            </a:r>
          </a:p>
        </p:txBody>
      </p:sp>
      <p:sp>
        <p:nvSpPr>
          <p:cNvPr id="4" name="Date Placeholder 3">
            <a:extLst>
              <a:ext uri="{FF2B5EF4-FFF2-40B4-BE49-F238E27FC236}">
                <a16:creationId xmlns:a16="http://schemas.microsoft.com/office/drawing/2014/main" id="{97789BD9-A414-453B-8782-80B7951806A0}"/>
              </a:ext>
            </a:extLst>
          </p:cNvPr>
          <p:cNvSpPr>
            <a:spLocks noGrp="1"/>
          </p:cNvSpPr>
          <p:nvPr>
            <p:ph type="dt" sz="half" idx="10"/>
          </p:nvPr>
        </p:nvSpPr>
        <p:spPr/>
        <p:txBody>
          <a:bodyPr/>
          <a:lstStyle/>
          <a:p>
            <a:pPr algn="r"/>
            <a:r>
              <a:rPr lang="nl-NL" dirty="0"/>
              <a:t>donderdag 21 januari 2021</a:t>
            </a:r>
          </a:p>
        </p:txBody>
      </p:sp>
      <p:sp>
        <p:nvSpPr>
          <p:cNvPr id="5" name="Slide Number Placeholder 4">
            <a:extLst>
              <a:ext uri="{FF2B5EF4-FFF2-40B4-BE49-F238E27FC236}">
                <a16:creationId xmlns:a16="http://schemas.microsoft.com/office/drawing/2014/main" id="{17C2161E-6171-4621-B8F9-2F827585549F}"/>
              </a:ext>
            </a:extLst>
          </p:cNvPr>
          <p:cNvSpPr>
            <a:spLocks noGrp="1"/>
          </p:cNvSpPr>
          <p:nvPr>
            <p:ph type="sldNum" sz="quarter" idx="12"/>
          </p:nvPr>
        </p:nvSpPr>
        <p:spPr/>
        <p:txBody>
          <a:bodyPr/>
          <a:lstStyle/>
          <a:p>
            <a:fld id="{8FC21E99-CB6E-4E1C-8709-25BF64FEA530}" type="slidenum">
              <a:rPr lang="nl-NL" smtClean="0"/>
              <a:pPr/>
              <a:t>7</a:t>
            </a:fld>
            <a:endParaRPr lang="nl-NL"/>
          </a:p>
        </p:txBody>
      </p:sp>
      <p:pic>
        <p:nvPicPr>
          <p:cNvPr id="3" name="Picture 2">
            <a:extLst>
              <a:ext uri="{FF2B5EF4-FFF2-40B4-BE49-F238E27FC236}">
                <a16:creationId xmlns:a16="http://schemas.microsoft.com/office/drawing/2014/main" id="{45059F96-D01A-4572-AFF3-52F0FAE9F290}"/>
              </a:ext>
            </a:extLst>
          </p:cNvPr>
          <p:cNvPicPr>
            <a:picLocks noChangeAspect="1"/>
          </p:cNvPicPr>
          <p:nvPr/>
        </p:nvPicPr>
        <p:blipFill>
          <a:blip r:embed="rId3"/>
          <a:stretch>
            <a:fillRect/>
          </a:stretch>
        </p:blipFill>
        <p:spPr>
          <a:xfrm>
            <a:off x="647700" y="1765122"/>
            <a:ext cx="11136932" cy="4429779"/>
          </a:xfrm>
          <a:prstGeom prst="rect">
            <a:avLst/>
          </a:prstGeom>
        </p:spPr>
      </p:pic>
    </p:spTree>
    <p:extLst>
      <p:ext uri="{BB962C8B-B14F-4D97-AF65-F5344CB8AC3E}">
        <p14:creationId xmlns:p14="http://schemas.microsoft.com/office/powerpoint/2010/main" val="300376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D4BF-6622-499C-B028-88576D2E22CF}"/>
              </a:ext>
            </a:extLst>
          </p:cNvPr>
          <p:cNvSpPr>
            <a:spLocks noGrp="1"/>
          </p:cNvSpPr>
          <p:nvPr>
            <p:ph type="title"/>
          </p:nvPr>
        </p:nvSpPr>
        <p:spPr/>
        <p:txBody>
          <a:bodyPr/>
          <a:lstStyle/>
          <a:p>
            <a:r>
              <a:rPr lang="nl-NL" dirty="0"/>
              <a:t>Overzicht huidige datasets</a:t>
            </a:r>
          </a:p>
        </p:txBody>
      </p:sp>
      <p:sp>
        <p:nvSpPr>
          <p:cNvPr id="5" name="Slide Number Placeholder 4">
            <a:extLst>
              <a:ext uri="{FF2B5EF4-FFF2-40B4-BE49-F238E27FC236}">
                <a16:creationId xmlns:a16="http://schemas.microsoft.com/office/drawing/2014/main" id="{D2AF1AD2-3FA6-4203-BD4E-54F121386C24}"/>
              </a:ext>
            </a:extLst>
          </p:cNvPr>
          <p:cNvSpPr>
            <a:spLocks noGrp="1"/>
          </p:cNvSpPr>
          <p:nvPr>
            <p:ph type="sldNum" sz="quarter" idx="12"/>
          </p:nvPr>
        </p:nvSpPr>
        <p:spPr/>
        <p:txBody>
          <a:bodyPr/>
          <a:lstStyle/>
          <a:p>
            <a:fld id="{8FC21E99-CB6E-4E1C-8709-25BF64FEA530}" type="slidenum">
              <a:rPr lang="nl-NL" smtClean="0"/>
              <a:pPr/>
              <a:t>8</a:t>
            </a:fld>
            <a:endParaRPr lang="nl-NL"/>
          </a:p>
        </p:txBody>
      </p:sp>
      <p:graphicFrame>
        <p:nvGraphicFramePr>
          <p:cNvPr id="12" name="Table 11">
            <a:extLst>
              <a:ext uri="{FF2B5EF4-FFF2-40B4-BE49-F238E27FC236}">
                <a16:creationId xmlns:a16="http://schemas.microsoft.com/office/drawing/2014/main" id="{8F767CE2-F6F6-4342-B1A0-1C9886EF27C1}"/>
              </a:ext>
            </a:extLst>
          </p:cNvPr>
          <p:cNvGraphicFramePr>
            <a:graphicFrameLocks noGrp="1"/>
          </p:cNvGraphicFramePr>
          <p:nvPr>
            <p:extLst>
              <p:ext uri="{D42A27DB-BD31-4B8C-83A1-F6EECF244321}">
                <p14:modId xmlns:p14="http://schemas.microsoft.com/office/powerpoint/2010/main" val="1387235323"/>
              </p:ext>
            </p:extLst>
          </p:nvPr>
        </p:nvGraphicFramePr>
        <p:xfrm>
          <a:off x="479376" y="1800363"/>
          <a:ext cx="11233258" cy="4281490"/>
        </p:xfrm>
        <a:graphic>
          <a:graphicData uri="http://schemas.openxmlformats.org/drawingml/2006/table">
            <a:tbl>
              <a:tblPr/>
              <a:tblGrid>
                <a:gridCol w="590642">
                  <a:extLst>
                    <a:ext uri="{9D8B030D-6E8A-4147-A177-3AD203B41FA5}">
                      <a16:colId xmlns:a16="http://schemas.microsoft.com/office/drawing/2014/main" val="3155769284"/>
                    </a:ext>
                  </a:extLst>
                </a:gridCol>
                <a:gridCol w="2592630">
                  <a:extLst>
                    <a:ext uri="{9D8B030D-6E8A-4147-A177-3AD203B41FA5}">
                      <a16:colId xmlns:a16="http://schemas.microsoft.com/office/drawing/2014/main" val="2175515456"/>
                    </a:ext>
                  </a:extLst>
                </a:gridCol>
                <a:gridCol w="232276">
                  <a:extLst>
                    <a:ext uri="{9D8B030D-6E8A-4147-A177-3AD203B41FA5}">
                      <a16:colId xmlns:a16="http://schemas.microsoft.com/office/drawing/2014/main" val="3346126603"/>
                    </a:ext>
                  </a:extLst>
                </a:gridCol>
                <a:gridCol w="497969">
                  <a:extLst>
                    <a:ext uri="{9D8B030D-6E8A-4147-A177-3AD203B41FA5}">
                      <a16:colId xmlns:a16="http://schemas.microsoft.com/office/drawing/2014/main" val="3422990220"/>
                    </a:ext>
                  </a:extLst>
                </a:gridCol>
                <a:gridCol w="507308">
                  <a:extLst>
                    <a:ext uri="{9D8B030D-6E8A-4147-A177-3AD203B41FA5}">
                      <a16:colId xmlns:a16="http://schemas.microsoft.com/office/drawing/2014/main" val="3838697080"/>
                    </a:ext>
                  </a:extLst>
                </a:gridCol>
                <a:gridCol w="965741">
                  <a:extLst>
                    <a:ext uri="{9D8B030D-6E8A-4147-A177-3AD203B41FA5}">
                      <a16:colId xmlns:a16="http://schemas.microsoft.com/office/drawing/2014/main" val="2372993013"/>
                    </a:ext>
                  </a:extLst>
                </a:gridCol>
                <a:gridCol w="537552">
                  <a:extLst>
                    <a:ext uri="{9D8B030D-6E8A-4147-A177-3AD203B41FA5}">
                      <a16:colId xmlns:a16="http://schemas.microsoft.com/office/drawing/2014/main" val="104720194"/>
                    </a:ext>
                  </a:extLst>
                </a:gridCol>
                <a:gridCol w="265457">
                  <a:extLst>
                    <a:ext uri="{9D8B030D-6E8A-4147-A177-3AD203B41FA5}">
                      <a16:colId xmlns:a16="http://schemas.microsoft.com/office/drawing/2014/main" val="1089830277"/>
                    </a:ext>
                  </a:extLst>
                </a:gridCol>
                <a:gridCol w="265457">
                  <a:extLst>
                    <a:ext uri="{9D8B030D-6E8A-4147-A177-3AD203B41FA5}">
                      <a16:colId xmlns:a16="http://schemas.microsoft.com/office/drawing/2014/main" val="4290166636"/>
                    </a:ext>
                  </a:extLst>
                </a:gridCol>
                <a:gridCol w="265457">
                  <a:extLst>
                    <a:ext uri="{9D8B030D-6E8A-4147-A177-3AD203B41FA5}">
                      <a16:colId xmlns:a16="http://schemas.microsoft.com/office/drawing/2014/main" val="156721913"/>
                    </a:ext>
                  </a:extLst>
                </a:gridCol>
                <a:gridCol w="265457">
                  <a:extLst>
                    <a:ext uri="{9D8B030D-6E8A-4147-A177-3AD203B41FA5}">
                      <a16:colId xmlns:a16="http://schemas.microsoft.com/office/drawing/2014/main" val="1730292402"/>
                    </a:ext>
                  </a:extLst>
                </a:gridCol>
                <a:gridCol w="265457">
                  <a:extLst>
                    <a:ext uri="{9D8B030D-6E8A-4147-A177-3AD203B41FA5}">
                      <a16:colId xmlns:a16="http://schemas.microsoft.com/office/drawing/2014/main" val="2307001000"/>
                    </a:ext>
                  </a:extLst>
                </a:gridCol>
                <a:gridCol w="265457">
                  <a:extLst>
                    <a:ext uri="{9D8B030D-6E8A-4147-A177-3AD203B41FA5}">
                      <a16:colId xmlns:a16="http://schemas.microsoft.com/office/drawing/2014/main" val="2674499831"/>
                    </a:ext>
                  </a:extLst>
                </a:gridCol>
                <a:gridCol w="265457">
                  <a:extLst>
                    <a:ext uri="{9D8B030D-6E8A-4147-A177-3AD203B41FA5}">
                      <a16:colId xmlns:a16="http://schemas.microsoft.com/office/drawing/2014/main" val="2017958282"/>
                    </a:ext>
                  </a:extLst>
                </a:gridCol>
                <a:gridCol w="265457">
                  <a:extLst>
                    <a:ext uri="{9D8B030D-6E8A-4147-A177-3AD203B41FA5}">
                      <a16:colId xmlns:a16="http://schemas.microsoft.com/office/drawing/2014/main" val="2102451982"/>
                    </a:ext>
                  </a:extLst>
                </a:gridCol>
                <a:gridCol w="265457">
                  <a:extLst>
                    <a:ext uri="{9D8B030D-6E8A-4147-A177-3AD203B41FA5}">
                      <a16:colId xmlns:a16="http://schemas.microsoft.com/office/drawing/2014/main" val="3313467254"/>
                    </a:ext>
                  </a:extLst>
                </a:gridCol>
                <a:gridCol w="265457">
                  <a:extLst>
                    <a:ext uri="{9D8B030D-6E8A-4147-A177-3AD203B41FA5}">
                      <a16:colId xmlns:a16="http://schemas.microsoft.com/office/drawing/2014/main" val="1854010980"/>
                    </a:ext>
                  </a:extLst>
                </a:gridCol>
                <a:gridCol w="265457">
                  <a:extLst>
                    <a:ext uri="{9D8B030D-6E8A-4147-A177-3AD203B41FA5}">
                      <a16:colId xmlns:a16="http://schemas.microsoft.com/office/drawing/2014/main" val="1380414204"/>
                    </a:ext>
                  </a:extLst>
                </a:gridCol>
                <a:gridCol w="265457">
                  <a:extLst>
                    <a:ext uri="{9D8B030D-6E8A-4147-A177-3AD203B41FA5}">
                      <a16:colId xmlns:a16="http://schemas.microsoft.com/office/drawing/2014/main" val="3243413624"/>
                    </a:ext>
                  </a:extLst>
                </a:gridCol>
                <a:gridCol w="265457">
                  <a:extLst>
                    <a:ext uri="{9D8B030D-6E8A-4147-A177-3AD203B41FA5}">
                      <a16:colId xmlns:a16="http://schemas.microsoft.com/office/drawing/2014/main" val="589770413"/>
                    </a:ext>
                  </a:extLst>
                </a:gridCol>
                <a:gridCol w="265457">
                  <a:extLst>
                    <a:ext uri="{9D8B030D-6E8A-4147-A177-3AD203B41FA5}">
                      <a16:colId xmlns:a16="http://schemas.microsoft.com/office/drawing/2014/main" val="295981825"/>
                    </a:ext>
                  </a:extLst>
                </a:gridCol>
                <a:gridCol w="265457">
                  <a:extLst>
                    <a:ext uri="{9D8B030D-6E8A-4147-A177-3AD203B41FA5}">
                      <a16:colId xmlns:a16="http://schemas.microsoft.com/office/drawing/2014/main" val="451435625"/>
                    </a:ext>
                  </a:extLst>
                </a:gridCol>
                <a:gridCol w="265457">
                  <a:extLst>
                    <a:ext uri="{9D8B030D-6E8A-4147-A177-3AD203B41FA5}">
                      <a16:colId xmlns:a16="http://schemas.microsoft.com/office/drawing/2014/main" val="1716624321"/>
                    </a:ext>
                  </a:extLst>
                </a:gridCol>
                <a:gridCol w="265457">
                  <a:extLst>
                    <a:ext uri="{9D8B030D-6E8A-4147-A177-3AD203B41FA5}">
                      <a16:colId xmlns:a16="http://schemas.microsoft.com/office/drawing/2014/main" val="844491525"/>
                    </a:ext>
                  </a:extLst>
                </a:gridCol>
                <a:gridCol w="265457">
                  <a:extLst>
                    <a:ext uri="{9D8B030D-6E8A-4147-A177-3AD203B41FA5}">
                      <a16:colId xmlns:a16="http://schemas.microsoft.com/office/drawing/2014/main" val="1261843572"/>
                    </a:ext>
                  </a:extLst>
                </a:gridCol>
                <a:gridCol w="265457">
                  <a:extLst>
                    <a:ext uri="{9D8B030D-6E8A-4147-A177-3AD203B41FA5}">
                      <a16:colId xmlns:a16="http://schemas.microsoft.com/office/drawing/2014/main" val="3500141517"/>
                    </a:ext>
                  </a:extLst>
                </a:gridCol>
                <a:gridCol w="265457">
                  <a:extLst>
                    <a:ext uri="{9D8B030D-6E8A-4147-A177-3AD203B41FA5}">
                      <a16:colId xmlns:a16="http://schemas.microsoft.com/office/drawing/2014/main" val="69652282"/>
                    </a:ext>
                  </a:extLst>
                </a:gridCol>
              </a:tblGrid>
              <a:tr h="144387">
                <a:tc gridSpan="4">
                  <a:txBody>
                    <a:bodyPr/>
                    <a:lstStyle/>
                    <a:p>
                      <a:pPr algn="ctr" fontAlgn="t"/>
                      <a:r>
                        <a:rPr lang="nl-NL" sz="900" b="1" i="0" u="none" strike="noStrike">
                          <a:solidFill>
                            <a:srgbClr val="000000"/>
                          </a:solidFill>
                          <a:effectLst/>
                          <a:latin typeface="Arial" panose="020B0604020202020204" pitchFamily="34" charset="0"/>
                        </a:rPr>
                        <a:t>Dataset Details</a:t>
                      </a:r>
                    </a:p>
                  </a:txBody>
                  <a:tcPr marL="6016" marR="6016" marT="6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hMerge="1">
                  <a:txBody>
                    <a:bodyPr/>
                    <a:lstStyle/>
                    <a:p>
                      <a:endParaRPr lang="nl-NL"/>
                    </a:p>
                  </a:txBody>
                  <a:tcPr/>
                </a:tc>
                <a:tc hMerge="1">
                  <a:txBody>
                    <a:bodyPr/>
                    <a:lstStyle/>
                    <a:p>
                      <a:endParaRPr lang="nl-NL"/>
                    </a:p>
                  </a:txBody>
                  <a:tcPr/>
                </a:tc>
                <a:tc hMerge="1">
                  <a:txBody>
                    <a:bodyPr/>
                    <a:lstStyle/>
                    <a:p>
                      <a:endParaRPr lang="nl-NL"/>
                    </a:p>
                  </a:txBody>
                  <a:tcPr/>
                </a:tc>
                <a:tc gridSpan="3">
                  <a:txBody>
                    <a:bodyPr/>
                    <a:lstStyle/>
                    <a:p>
                      <a:pPr algn="ctr" fontAlgn="t"/>
                      <a:r>
                        <a:rPr lang="nl-NL" sz="900" b="1" i="0" u="none" strike="noStrike">
                          <a:solidFill>
                            <a:srgbClr val="000000"/>
                          </a:solidFill>
                          <a:effectLst/>
                          <a:latin typeface="Arial" panose="020B0604020202020204" pitchFamily="34" charset="0"/>
                        </a:rPr>
                        <a:t>Dataset Layout</a:t>
                      </a:r>
                    </a:p>
                  </a:txBody>
                  <a:tcPr marL="6016" marR="6016" marT="6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nl-NL"/>
                    </a:p>
                  </a:txBody>
                  <a:tcPr/>
                </a:tc>
                <a:tc hMerge="1">
                  <a:txBody>
                    <a:bodyPr/>
                    <a:lstStyle/>
                    <a:p>
                      <a:endParaRPr lang="nl-NL"/>
                    </a:p>
                  </a:txBody>
                  <a:tcPr/>
                </a:tc>
                <a:tc gridSpan="10">
                  <a:txBody>
                    <a:bodyPr/>
                    <a:lstStyle/>
                    <a:p>
                      <a:pPr algn="ctr" fontAlgn="t"/>
                      <a:r>
                        <a:rPr lang="nl-NL" sz="900" b="1" i="0" u="none" strike="noStrike">
                          <a:solidFill>
                            <a:srgbClr val="000000"/>
                          </a:solidFill>
                          <a:effectLst/>
                          <a:latin typeface="Arial" panose="020B0604020202020204" pitchFamily="34" charset="0"/>
                        </a:rPr>
                        <a:t>Main Indicators</a:t>
                      </a:r>
                    </a:p>
                  </a:txBody>
                  <a:tcPr marL="6016" marR="6016" marT="6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ctr" fontAlgn="t"/>
                      <a:r>
                        <a:rPr lang="nl-NL" sz="900" b="1" i="0" u="none" strike="noStrike">
                          <a:solidFill>
                            <a:srgbClr val="000000"/>
                          </a:solidFill>
                          <a:effectLst/>
                          <a:latin typeface="Arial" panose="020B0604020202020204" pitchFamily="34" charset="0"/>
                        </a:rPr>
                        <a:t> </a:t>
                      </a:r>
                    </a:p>
                  </a:txBody>
                  <a:tcPr marL="6016" marR="6016" marT="6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t"/>
                      <a:r>
                        <a:rPr lang="nl-NL" sz="900" b="1" i="0" u="none" strike="noStrike">
                          <a:solidFill>
                            <a:srgbClr val="000000"/>
                          </a:solidFill>
                          <a:effectLst/>
                          <a:latin typeface="Arial" panose="020B0604020202020204" pitchFamily="34" charset="0"/>
                        </a:rPr>
                        <a:t> </a:t>
                      </a:r>
                    </a:p>
                  </a:txBody>
                  <a:tcPr marL="6016" marR="6016" marT="6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gridSpan="8">
                  <a:txBody>
                    <a:bodyPr/>
                    <a:lstStyle/>
                    <a:p>
                      <a:pPr algn="ctr" fontAlgn="t"/>
                      <a:r>
                        <a:rPr lang="nl-NL" sz="900" b="1" i="0" u="none" strike="noStrike" dirty="0" err="1">
                          <a:solidFill>
                            <a:srgbClr val="000000"/>
                          </a:solidFill>
                          <a:effectLst/>
                          <a:latin typeface="Arial" panose="020B0604020202020204" pitchFamily="34" charset="0"/>
                        </a:rPr>
                        <a:t>Regional</a:t>
                      </a:r>
                      <a:r>
                        <a:rPr lang="nl-NL" sz="900" b="1" i="0" u="none" strike="noStrike" dirty="0">
                          <a:solidFill>
                            <a:srgbClr val="000000"/>
                          </a:solidFill>
                          <a:effectLst/>
                          <a:latin typeface="Arial" panose="020B0604020202020204" pitchFamily="34" charset="0"/>
                        </a:rPr>
                        <a:t> Levels</a:t>
                      </a:r>
                    </a:p>
                  </a:txBody>
                  <a:tcPr marL="6016" marR="6016" marT="6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hMerge="1">
                  <a:txBody>
                    <a:bodyPr/>
                    <a:lstStyle/>
                    <a:p>
                      <a:pPr algn="ctr" fontAlgn="t"/>
                      <a:endParaRPr lang="nl-NL" sz="900" b="1" i="0" u="none" strike="noStrike" dirty="0">
                        <a:solidFill>
                          <a:srgbClr val="000000"/>
                        </a:solidFill>
                        <a:effectLst/>
                        <a:latin typeface="Arial" panose="020B0604020202020204" pitchFamily="34" charset="0"/>
                      </a:endParaRPr>
                    </a:p>
                  </a:txBody>
                  <a:tcPr marL="6016" marR="6016" marT="6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hMerge="1">
                  <a:txBody>
                    <a:bodyPr/>
                    <a:lstStyle/>
                    <a:p>
                      <a:pPr algn="ctr" fontAlgn="t"/>
                      <a:endParaRPr lang="nl-NL" sz="900" b="1" i="0" u="none" strike="noStrike" dirty="0">
                        <a:solidFill>
                          <a:srgbClr val="000000"/>
                        </a:solidFill>
                        <a:effectLst/>
                        <a:latin typeface="Arial" panose="020B0604020202020204" pitchFamily="34" charset="0"/>
                      </a:endParaRPr>
                    </a:p>
                  </a:txBody>
                  <a:tcPr marL="6016" marR="6016" marT="60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171572419"/>
                  </a:ext>
                </a:extLst>
              </a:tr>
              <a:tr h="1437858">
                <a:tc>
                  <a:txBody>
                    <a:bodyPr/>
                    <a:lstStyle/>
                    <a:p>
                      <a:pPr algn="l" fontAlgn="b"/>
                      <a:r>
                        <a:rPr lang="nl-NL" sz="800" b="1" i="0" u="none" strike="noStrike" dirty="0">
                          <a:solidFill>
                            <a:srgbClr val="000000"/>
                          </a:solidFill>
                          <a:effectLst/>
                          <a:latin typeface="Arial" panose="020B0604020202020204" pitchFamily="34" charset="0"/>
                        </a:rPr>
                        <a:t>First Pub. Date</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nl-NL" sz="800" b="1" i="0" u="none" strike="noStrike" dirty="0">
                          <a:solidFill>
                            <a:srgbClr val="000000"/>
                          </a:solidFill>
                          <a:effectLst/>
                          <a:latin typeface="Arial" panose="020B0604020202020204" pitchFamily="34" charset="0"/>
                        </a:rPr>
                        <a:t>Name</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nl-NL" sz="800" b="1" i="0" u="none" strike="noStrike">
                          <a:solidFill>
                            <a:srgbClr val="000000"/>
                          </a:solidFill>
                          <a:effectLst/>
                          <a:latin typeface="Arial" panose="020B0604020202020204" pitchFamily="34" charset="0"/>
                        </a:rPr>
                        <a:t>Version</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nl-NL" sz="800" b="1" i="0" u="none" strike="noStrike" dirty="0" err="1">
                          <a:solidFill>
                            <a:srgbClr val="000000"/>
                          </a:solidFill>
                          <a:effectLst/>
                          <a:latin typeface="Arial" panose="020B0604020202020204" pitchFamily="34" charset="0"/>
                        </a:rPr>
                        <a:t>Publication</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frequency</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nl-NL" sz="800" b="1" i="0" u="none" strike="noStrike" dirty="0">
                          <a:solidFill>
                            <a:srgbClr val="000000"/>
                          </a:solidFill>
                          <a:effectLst/>
                          <a:latin typeface="Arial" panose="020B0604020202020204" pitchFamily="34" charset="0"/>
                        </a:rPr>
                        <a:t>Snapshots </a:t>
                      </a:r>
                      <a:r>
                        <a:rPr lang="nl-NL" sz="800" b="1" i="0" u="none" strike="noStrike" dirty="0" err="1">
                          <a:solidFill>
                            <a:srgbClr val="000000"/>
                          </a:solidFill>
                          <a:effectLst/>
                          <a:latin typeface="Arial" panose="020B0604020202020204" pitchFamily="34" charset="0"/>
                        </a:rPr>
                        <a:t>vs</a:t>
                      </a:r>
                      <a:r>
                        <a:rPr lang="nl-NL" sz="800" b="1" i="0" u="none" strike="noStrike" dirty="0">
                          <a:solidFill>
                            <a:srgbClr val="000000"/>
                          </a:solidFill>
                          <a:effectLst/>
                          <a:latin typeface="Arial" panose="020B0604020202020204" pitchFamily="34" charset="0"/>
                        </a:rPr>
                        <a:t> Updates</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l-NL" sz="800" b="1" i="0" u="none" strike="noStrike" dirty="0" err="1">
                          <a:solidFill>
                            <a:srgbClr val="000000"/>
                          </a:solidFill>
                          <a:effectLst/>
                          <a:latin typeface="Arial" panose="020B0604020202020204" pitchFamily="34" charset="0"/>
                        </a:rPr>
                        <a:t>Lowest</a:t>
                      </a:r>
                      <a:r>
                        <a:rPr lang="nl-NL" sz="800" b="1" i="0" u="none" strike="noStrike" dirty="0">
                          <a:solidFill>
                            <a:srgbClr val="000000"/>
                          </a:solidFill>
                          <a:effectLst/>
                          <a:latin typeface="Arial" panose="020B0604020202020204" pitchFamily="34" charset="0"/>
                        </a:rPr>
                        <a:t> Time </a:t>
                      </a:r>
                      <a:r>
                        <a:rPr lang="nl-NL" sz="800" b="1" i="0" u="none" strike="noStrike" dirty="0" err="1">
                          <a:solidFill>
                            <a:srgbClr val="000000"/>
                          </a:solidFill>
                          <a:effectLst/>
                          <a:latin typeface="Arial" panose="020B0604020202020204" pitchFamily="34" charset="0"/>
                        </a:rPr>
                        <a:t>gran</a:t>
                      </a:r>
                      <a:r>
                        <a:rPr lang="nl-NL" sz="800" b="1" i="0" u="none" strike="noStrike" dirty="0">
                          <a:solidFill>
                            <a:srgbClr val="000000"/>
                          </a:solidFill>
                          <a:effectLst/>
                          <a:latin typeface="Arial" panose="020B0604020202020204" pitchFamily="34" charset="0"/>
                        </a:rPr>
                        <a:t>.</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l-NL" sz="800" b="1" i="0" u="none" strike="noStrike" dirty="0" err="1">
                          <a:solidFill>
                            <a:srgbClr val="000000"/>
                          </a:solidFill>
                          <a:effectLst/>
                          <a:latin typeface="Arial" panose="020B0604020202020204" pitchFamily="34" charset="0"/>
                        </a:rPr>
                        <a:t>Other</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gran</a:t>
                      </a:r>
                      <a:r>
                        <a:rPr lang="nl-NL" sz="800" b="1" i="0" u="none" strike="noStrike" dirty="0">
                          <a:solidFill>
                            <a:srgbClr val="000000"/>
                          </a:solidFill>
                          <a:effectLst/>
                          <a:latin typeface="Arial" panose="020B0604020202020204" pitchFamily="34" charset="0"/>
                        </a:rPr>
                        <a:t>.</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l-NL" sz="800" b="1" i="0" u="none" strike="noStrike" dirty="0" err="1">
                          <a:solidFill>
                            <a:srgbClr val="000000"/>
                          </a:solidFill>
                          <a:effectLst/>
                          <a:latin typeface="Arial" panose="020B0604020202020204" pitchFamily="34" charset="0"/>
                        </a:rPr>
                        <a:t>Count</a:t>
                      </a:r>
                      <a:r>
                        <a:rPr lang="nl-NL" sz="800" b="1" i="0" u="none" strike="noStrike" dirty="0">
                          <a:solidFill>
                            <a:srgbClr val="000000"/>
                          </a:solidFill>
                          <a:effectLst/>
                          <a:latin typeface="Arial" panose="020B0604020202020204" pitchFamily="34" charset="0"/>
                        </a:rPr>
                        <a:t> Persons </a:t>
                      </a:r>
                      <a:r>
                        <a:rPr lang="nl-NL" sz="800" b="1" i="0" u="none" strike="noStrike" dirty="0" err="1">
                          <a:solidFill>
                            <a:srgbClr val="000000"/>
                          </a:solidFill>
                          <a:effectLst/>
                          <a:latin typeface="Arial" panose="020B0604020202020204" pitchFamily="34" charset="0"/>
                        </a:rPr>
                        <a:t>tested</a:t>
                      </a:r>
                      <a:r>
                        <a:rPr lang="nl-NL" sz="800" b="1" i="0" u="none" strike="noStrike" dirty="0">
                          <a:solidFill>
                            <a:srgbClr val="000000"/>
                          </a:solidFill>
                          <a:effectLst/>
                          <a:latin typeface="Arial" panose="020B0604020202020204" pitchFamily="34" charset="0"/>
                        </a:rPr>
                        <a:t> pos.</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Count</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Hosp</a:t>
                      </a:r>
                      <a:r>
                        <a:rPr lang="nl-NL" sz="800" b="1" i="0" u="none" strike="noStrike" dirty="0">
                          <a:solidFill>
                            <a:srgbClr val="000000"/>
                          </a:solidFill>
                          <a:effectLst/>
                          <a:latin typeface="Arial" panose="020B0604020202020204" pitchFamily="34" charset="0"/>
                        </a:rPr>
                        <a:t>. Adm. GGD</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Count</a:t>
                      </a:r>
                      <a:r>
                        <a:rPr lang="nl-NL" sz="800" b="1" i="0" u="none" strike="noStrike" dirty="0">
                          <a:solidFill>
                            <a:srgbClr val="000000"/>
                          </a:solidFill>
                          <a:effectLst/>
                          <a:latin typeface="Arial" panose="020B0604020202020204" pitchFamily="34" charset="0"/>
                        </a:rPr>
                        <a:t> Hops. Adm. NICE</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Count</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Deceased</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a:solidFill>
                            <a:srgbClr val="000000"/>
                          </a:solidFill>
                          <a:effectLst/>
                          <a:latin typeface="Arial" panose="020B0604020202020204" pitchFamily="34" charset="0"/>
                        </a:rPr>
                        <a:t>Week of Death</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Agegroup</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Sexe</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Avg</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Reproduction</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number</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Avg</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Contagious</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people</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Count</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affected</a:t>
                      </a:r>
                      <a:r>
                        <a:rPr lang="nl-NL" sz="800" b="1" i="0" u="none" strike="noStrike" dirty="0">
                          <a:solidFill>
                            <a:srgbClr val="000000"/>
                          </a:solidFill>
                          <a:effectLst/>
                          <a:latin typeface="Arial" panose="020B0604020202020204" pitchFamily="34" charset="0"/>
                        </a:rPr>
                        <a:t> </a:t>
                      </a:r>
                      <a:r>
                        <a:rPr lang="nl-NL" sz="800" b="1" i="0" u="none" strike="noStrike" dirty="0" err="1">
                          <a:solidFill>
                            <a:srgbClr val="000000"/>
                          </a:solidFill>
                          <a:effectLst/>
                          <a:latin typeface="Arial" panose="020B0604020202020204" pitchFamily="34" charset="0"/>
                        </a:rPr>
                        <a:t>locations</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a:solidFill>
                            <a:srgbClr val="000000"/>
                          </a:solidFill>
                          <a:effectLst/>
                          <a:latin typeface="Arial" panose="020B0604020202020204" pitchFamily="34" charset="0"/>
                        </a:rPr>
                        <a:t>RNA </a:t>
                      </a:r>
                      <a:r>
                        <a:rPr lang="nl-NL" sz="800" b="1" i="0" u="none" strike="noStrike" dirty="0" err="1">
                          <a:solidFill>
                            <a:srgbClr val="000000"/>
                          </a:solidFill>
                          <a:effectLst/>
                          <a:latin typeface="Arial" panose="020B0604020202020204" pitchFamily="34" charset="0"/>
                        </a:rPr>
                        <a:t>concentration</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err="1">
                          <a:solidFill>
                            <a:srgbClr val="000000"/>
                          </a:solidFill>
                          <a:effectLst/>
                          <a:latin typeface="Arial" panose="020B0604020202020204" pitchFamily="34" charset="0"/>
                        </a:rPr>
                        <a:t>Behavioural</a:t>
                      </a:r>
                      <a:r>
                        <a:rPr lang="nl-NL" sz="800" b="1" i="0" u="none" strike="noStrike" dirty="0">
                          <a:solidFill>
                            <a:srgbClr val="000000"/>
                          </a:solidFill>
                          <a:effectLst/>
                          <a:latin typeface="Arial" panose="020B0604020202020204" pitchFamily="34" charset="0"/>
                        </a:rPr>
                        <a:t> indicators</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l" fontAlgn="b"/>
                      <a:r>
                        <a:rPr lang="nl-NL" sz="800" b="1" i="0" u="none" strike="noStrike" dirty="0">
                          <a:solidFill>
                            <a:srgbClr val="000000"/>
                          </a:solidFill>
                          <a:effectLst/>
                          <a:latin typeface="Arial" panose="020B0604020202020204" pitchFamily="34" charset="0"/>
                        </a:rPr>
                        <a:t>Geo </a:t>
                      </a:r>
                      <a:r>
                        <a:rPr lang="nl-NL" sz="800" b="1" i="0" u="none" strike="noStrike" dirty="0" err="1">
                          <a:solidFill>
                            <a:srgbClr val="000000"/>
                          </a:solidFill>
                          <a:effectLst/>
                          <a:latin typeface="Arial" panose="020B0604020202020204" pitchFamily="34" charset="0"/>
                        </a:rPr>
                        <a:t>coordinates</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l" fontAlgn="b"/>
                      <a:r>
                        <a:rPr lang="nl-NL" sz="800" b="1" i="0" u="none" strike="noStrike" dirty="0" err="1">
                          <a:solidFill>
                            <a:srgbClr val="000000"/>
                          </a:solidFill>
                          <a:effectLst/>
                          <a:latin typeface="Arial" panose="020B0604020202020204" pitchFamily="34" charset="0"/>
                        </a:rPr>
                        <a:t>Postalcode</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l" fontAlgn="b"/>
                      <a:r>
                        <a:rPr lang="nl-NL" sz="800" b="1" i="0" u="none" strike="noStrike" dirty="0" err="1">
                          <a:solidFill>
                            <a:srgbClr val="000000"/>
                          </a:solidFill>
                          <a:effectLst/>
                          <a:latin typeface="Arial" panose="020B0604020202020204" pitchFamily="34" charset="0"/>
                        </a:rPr>
                        <a:t>Municipality</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l" fontAlgn="b"/>
                      <a:r>
                        <a:rPr lang="nl-NL" sz="800" b="1" i="0" u="none" strike="noStrike" dirty="0" err="1">
                          <a:solidFill>
                            <a:srgbClr val="000000"/>
                          </a:solidFill>
                          <a:effectLst/>
                          <a:latin typeface="Arial" panose="020B0604020202020204" pitchFamily="34" charset="0"/>
                        </a:rPr>
                        <a:t>Municipal</a:t>
                      </a:r>
                      <a:r>
                        <a:rPr lang="nl-NL" sz="800" b="1" i="0" u="none" strike="noStrike" dirty="0">
                          <a:solidFill>
                            <a:srgbClr val="000000"/>
                          </a:solidFill>
                          <a:effectLst/>
                          <a:latin typeface="Arial" panose="020B0604020202020204" pitchFamily="34" charset="0"/>
                        </a:rPr>
                        <a:t> Health Service</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l" fontAlgn="b"/>
                      <a:r>
                        <a:rPr lang="nl-NL" sz="800" b="1" i="0" u="none" strike="noStrike" dirty="0">
                          <a:solidFill>
                            <a:srgbClr val="000000"/>
                          </a:solidFill>
                          <a:effectLst/>
                          <a:latin typeface="Arial" panose="020B0604020202020204" pitchFamily="34" charset="0"/>
                        </a:rPr>
                        <a:t>Security </a:t>
                      </a:r>
                      <a:r>
                        <a:rPr lang="nl-NL" sz="800" b="1" i="0" u="none" strike="noStrike" dirty="0" err="1">
                          <a:solidFill>
                            <a:srgbClr val="000000"/>
                          </a:solidFill>
                          <a:effectLst/>
                          <a:latin typeface="Arial" panose="020B0604020202020204" pitchFamily="34" charset="0"/>
                        </a:rPr>
                        <a:t>Region</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l" fontAlgn="b"/>
                      <a:r>
                        <a:rPr lang="nl-NL" sz="800" b="1" i="0" u="none" strike="noStrike" dirty="0">
                          <a:solidFill>
                            <a:srgbClr val="000000"/>
                          </a:solidFill>
                          <a:effectLst/>
                          <a:latin typeface="Arial" panose="020B0604020202020204" pitchFamily="34" charset="0"/>
                        </a:rPr>
                        <a:t>ROAZ-</a:t>
                      </a:r>
                      <a:r>
                        <a:rPr lang="nl-NL" sz="800" b="1" i="0" u="none" strike="noStrike" dirty="0" err="1">
                          <a:solidFill>
                            <a:srgbClr val="000000"/>
                          </a:solidFill>
                          <a:effectLst/>
                          <a:latin typeface="Arial" panose="020B0604020202020204" pitchFamily="34" charset="0"/>
                        </a:rPr>
                        <a:t>region</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l" fontAlgn="b"/>
                      <a:r>
                        <a:rPr lang="nl-NL" sz="800" b="1" i="0" u="none" strike="noStrike" dirty="0" err="1">
                          <a:solidFill>
                            <a:srgbClr val="000000"/>
                          </a:solidFill>
                          <a:effectLst/>
                          <a:latin typeface="Arial" panose="020B0604020202020204" pitchFamily="34" charset="0"/>
                        </a:rPr>
                        <a:t>Province</a:t>
                      </a:r>
                      <a:endParaRPr lang="nl-NL" sz="800" b="1" i="0" u="none" strike="noStrike" dirty="0">
                        <a:solidFill>
                          <a:srgbClr val="000000"/>
                        </a:solidFill>
                        <a:effectLst/>
                        <a:latin typeface="Arial" panose="020B0604020202020204" pitchFamily="34" charset="0"/>
                      </a:endParaRP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l" fontAlgn="b"/>
                      <a:r>
                        <a:rPr lang="nl-NL" sz="800" b="1" i="0" u="none" strike="noStrike" dirty="0">
                          <a:solidFill>
                            <a:srgbClr val="000000"/>
                          </a:solidFill>
                          <a:effectLst/>
                          <a:latin typeface="Arial" panose="020B0604020202020204" pitchFamily="34" charset="0"/>
                        </a:rPr>
                        <a:t>National</a:t>
                      </a:r>
                    </a:p>
                  </a:txBody>
                  <a:tcPr marL="6016" marR="6016" marT="6016"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2316013328"/>
                  </a:ext>
                </a:extLst>
              </a:tr>
              <a:tr h="161233">
                <a:tc>
                  <a:txBody>
                    <a:bodyPr/>
                    <a:lstStyle/>
                    <a:p>
                      <a:pPr algn="l" fontAlgn="ctr"/>
                      <a:r>
                        <a:rPr lang="nl-NL" sz="800" b="0" i="0" u="none" strike="noStrike">
                          <a:solidFill>
                            <a:srgbClr val="000000"/>
                          </a:solidFill>
                          <a:effectLst/>
                          <a:latin typeface="Arial" panose="020B0604020202020204" pitchFamily="34" charset="0"/>
                        </a:rPr>
                        <a:t>30.04.2020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cumulatieve aantallen per gemeente</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Daily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Snaphots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Pub. date RIVM</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683574"/>
                  </a:ext>
                </a:extLst>
              </a:tr>
              <a:tr h="161233">
                <a:tc>
                  <a:txBody>
                    <a:bodyPr/>
                    <a:lstStyle/>
                    <a:p>
                      <a:pPr algn="l" fontAlgn="ctr"/>
                      <a:r>
                        <a:rPr lang="nl-NL" sz="800" b="0" i="0" u="none" strike="noStrike">
                          <a:solidFill>
                            <a:srgbClr val="000000"/>
                          </a:solidFill>
                          <a:effectLst/>
                          <a:latin typeface="Arial" panose="020B0604020202020204" pitchFamily="34" charset="0"/>
                        </a:rPr>
                        <a:t>29.05.2020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karakteristieken per casus landelijk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Daily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Date for stats.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Case</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895994"/>
                  </a:ext>
                </a:extLst>
              </a:tr>
              <a:tr h="161233">
                <a:tc>
                  <a:txBody>
                    <a:bodyPr/>
                    <a:lstStyle/>
                    <a:p>
                      <a:pPr algn="l" fontAlgn="ctr"/>
                      <a:r>
                        <a:rPr lang="nl-NL" sz="800" b="0" i="0" u="none" strike="noStrike">
                          <a:solidFill>
                            <a:srgbClr val="000000"/>
                          </a:solidFill>
                          <a:effectLst/>
                          <a:latin typeface="Arial" panose="020B0604020202020204" pitchFamily="34" charset="0"/>
                        </a:rPr>
                        <a:t>23.06.2020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reproductiegetal</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Weekly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Date for stats.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2046322064"/>
                  </a:ext>
                </a:extLst>
              </a:tr>
              <a:tr h="272331">
                <a:tc>
                  <a:txBody>
                    <a:bodyPr/>
                    <a:lstStyle/>
                    <a:p>
                      <a:pPr algn="l" fontAlgn="ctr"/>
                      <a:r>
                        <a:rPr lang="nl-NL" sz="800" b="0" i="0" u="none" strike="noStrike">
                          <a:solidFill>
                            <a:srgbClr val="000000"/>
                          </a:solidFill>
                          <a:effectLst/>
                          <a:latin typeface="Arial" panose="020B0604020202020204" pitchFamily="34" charset="0"/>
                        </a:rPr>
                        <a:t>19.08.2020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Nationale SARS-CoV-2 Afvalwatersurveillance</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dirty="0">
                          <a:solidFill>
                            <a:srgbClr val="000000"/>
                          </a:solidFill>
                          <a:effectLst/>
                          <a:latin typeface="Arial" panose="020B0604020202020204" pitchFamily="34" charset="0"/>
                        </a:rPr>
                        <a:t>Workdays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nl-NL" sz="800" b="0" i="0" u="none" strike="noStrike" dirty="0">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nl-NL" sz="800" b="0" i="0" u="none" strike="noStrike" dirty="0">
                          <a:solidFill>
                            <a:srgbClr val="000000"/>
                          </a:solidFill>
                          <a:effectLst/>
                          <a:latin typeface="Arial" panose="020B0604020202020204" pitchFamily="34" charset="0"/>
                        </a:rPr>
                        <a:t>Date of measurement</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Installation</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306164"/>
                  </a:ext>
                </a:extLst>
              </a:tr>
              <a:tr h="161233">
                <a:tc>
                  <a:txBody>
                    <a:bodyPr/>
                    <a:lstStyle/>
                    <a:p>
                      <a:pPr algn="l" fontAlgn="ctr"/>
                      <a:r>
                        <a:rPr lang="nl-NL" sz="800" b="0" i="0" u="none" strike="noStrike">
                          <a:solidFill>
                            <a:srgbClr val="000000"/>
                          </a:solidFill>
                          <a:effectLst/>
                          <a:latin typeface="Arial" panose="020B0604020202020204" pitchFamily="34" charset="0"/>
                        </a:rPr>
                        <a:t>20.08.2020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aantallen per gemeente per publicatiedatum</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Daily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Pub. date RIVM</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18436"/>
                  </a:ext>
                </a:extLst>
              </a:tr>
              <a:tr h="272331">
                <a:tc>
                  <a:txBody>
                    <a:bodyPr/>
                    <a:lstStyle/>
                    <a:p>
                      <a:pPr algn="l" fontAlgn="ctr"/>
                      <a:r>
                        <a:rPr lang="nl-NL" sz="800" b="0" i="0" u="none" strike="noStrike">
                          <a:solidFill>
                            <a:srgbClr val="000000"/>
                          </a:solidFill>
                          <a:effectLst/>
                          <a:latin typeface="Arial" panose="020B0604020202020204" pitchFamily="34" charset="0"/>
                        </a:rPr>
                        <a:t>06.11.2020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verpleeghuisstatistieken naar veiligheidsregio per datum</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Daily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Actual</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Date for stats.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406599"/>
                  </a:ext>
                </a:extLst>
              </a:tr>
              <a:tr h="161233">
                <a:tc>
                  <a:txBody>
                    <a:bodyPr/>
                    <a:lstStyle/>
                    <a:p>
                      <a:pPr algn="l" fontAlgn="ctr"/>
                      <a:r>
                        <a:rPr lang="nl-NL" sz="800" b="0" i="0" u="none" strike="noStrike">
                          <a:solidFill>
                            <a:srgbClr val="000000"/>
                          </a:solidFill>
                          <a:effectLst/>
                          <a:latin typeface="Arial" panose="020B0604020202020204" pitchFamily="34" charset="0"/>
                        </a:rPr>
                        <a:t>01.09.2020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besmettelijke personen per dag</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Weekly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Date for stats.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686026"/>
                  </a:ext>
                </a:extLst>
              </a:tr>
              <a:tr h="401878">
                <a:tc>
                  <a:txBody>
                    <a:bodyPr/>
                    <a:lstStyle/>
                    <a:p>
                      <a:pPr algn="l" fontAlgn="ctr"/>
                      <a:r>
                        <a:rPr lang="nl-NL" sz="800" b="0" i="0" u="none" strike="noStrike">
                          <a:solidFill>
                            <a:srgbClr val="000000"/>
                          </a:solidFill>
                          <a:effectLst/>
                          <a:latin typeface="Arial" panose="020B0604020202020204" pitchFamily="34" charset="0"/>
                        </a:rPr>
                        <a:t>09.12.2020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statistieken individuen van 70 jaar en ouder woonachtig buiten een instelling naar veiligheidsregio per datum</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Daily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Date for stats.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776600"/>
                  </a:ext>
                </a:extLst>
              </a:tr>
              <a:tr h="272331">
                <a:tc>
                  <a:txBody>
                    <a:bodyPr/>
                    <a:lstStyle/>
                    <a:p>
                      <a:pPr algn="l" fontAlgn="ctr"/>
                      <a:r>
                        <a:rPr lang="nl-NL" sz="800" b="0" i="0" u="none" strike="noStrike">
                          <a:solidFill>
                            <a:srgbClr val="000000"/>
                          </a:solidFill>
                          <a:effectLst/>
                          <a:latin typeface="Arial" panose="020B0604020202020204" pitchFamily="34" charset="0"/>
                        </a:rPr>
                        <a:t>09.12.2020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gehandicaptenzorginstellingstatistieken naar veiligheidsregio per datum</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Daily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Date for stats.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596273"/>
                  </a:ext>
                </a:extLst>
              </a:tr>
              <a:tr h="272331">
                <a:tc>
                  <a:txBody>
                    <a:bodyPr/>
                    <a:lstStyle/>
                    <a:p>
                      <a:pPr algn="l" fontAlgn="ctr"/>
                      <a:r>
                        <a:rPr lang="nl-NL" sz="800" b="0" i="0" u="none" strike="noStrike">
                          <a:solidFill>
                            <a:srgbClr val="000000"/>
                          </a:solidFill>
                          <a:effectLst/>
                          <a:latin typeface="Arial" panose="020B0604020202020204" pitchFamily="34" charset="0"/>
                        </a:rPr>
                        <a:t>10.12.2020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enquêteresultaten Trendonderzoek omgaan met gedragsregels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N/A</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dirty="0">
                          <a:solidFill>
                            <a:srgbClr val="000000"/>
                          </a:solidFill>
                          <a:effectLst/>
                          <a:latin typeface="Arial" panose="020B0604020202020204" pitchFamily="34" charset="0"/>
                        </a:rPr>
                        <a:t>3-Weekly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nl-NL" sz="800" b="0" i="0" u="none" strike="noStrike" dirty="0">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nl-NL" sz="800" b="0" i="0" u="none" strike="noStrike" dirty="0">
                          <a:solidFill>
                            <a:srgbClr val="000000"/>
                          </a:solidFill>
                          <a:effectLst/>
                          <a:latin typeface="Arial" panose="020B0604020202020204" pitchFamily="34" charset="0"/>
                        </a:rPr>
                        <a:t>Date of measurement</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1417144586"/>
                  </a:ext>
                </a:extLst>
              </a:tr>
              <a:tr h="401878">
                <a:tc>
                  <a:txBody>
                    <a:bodyPr/>
                    <a:lstStyle/>
                    <a:p>
                      <a:pPr algn="l" fontAlgn="ctr"/>
                      <a:r>
                        <a:rPr lang="nl-NL" sz="800" b="0" i="0" u="none" strike="noStrike">
                          <a:solidFill>
                            <a:srgbClr val="000000"/>
                          </a:solidFill>
                          <a:effectLst/>
                          <a:latin typeface="Arial" panose="020B0604020202020204" pitchFamily="34" charset="0"/>
                        </a:rPr>
                        <a:t>17.12.2020</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Covid-19 ziekenhuisopnames (volgens NICE registratie) per gemeente per ziekenhuisopnamedatum en meldingsdatum</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nl-NL" sz="800" b="0" i="0" u="none" strike="noStrike">
                          <a:solidFill>
                            <a:srgbClr val="000000"/>
                          </a:solidFill>
                          <a:effectLst/>
                          <a:latin typeface="Arial" panose="020B0604020202020204" pitchFamily="34" charset="0"/>
                        </a:rPr>
                        <a:t>1</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Daily</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Updates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Date for stats.</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AD3"/>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V</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800" b="0" i="0" u="none" strike="noStrike" dirty="0">
                          <a:solidFill>
                            <a:srgbClr val="000000"/>
                          </a:solidFill>
                          <a:effectLst/>
                          <a:latin typeface="Arial" panose="020B0604020202020204" pitchFamily="34" charset="0"/>
                        </a:rPr>
                        <a:t> </a:t>
                      </a:r>
                    </a:p>
                  </a:txBody>
                  <a:tcPr marL="6016" marR="6016" marT="6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652505"/>
                  </a:ext>
                </a:extLst>
              </a:tr>
            </a:tbl>
          </a:graphicData>
        </a:graphic>
      </p:graphicFrame>
      <p:sp>
        <p:nvSpPr>
          <p:cNvPr id="7" name="Date Placeholder 3">
            <a:extLst>
              <a:ext uri="{FF2B5EF4-FFF2-40B4-BE49-F238E27FC236}">
                <a16:creationId xmlns:a16="http://schemas.microsoft.com/office/drawing/2014/main" id="{A55A8029-7A42-49F1-A2B1-AF18602A3852}"/>
              </a:ext>
            </a:extLst>
          </p:cNvPr>
          <p:cNvSpPr>
            <a:spLocks noGrp="1"/>
          </p:cNvSpPr>
          <p:nvPr>
            <p:ph type="dt" sz="half" idx="10"/>
          </p:nvPr>
        </p:nvSpPr>
        <p:spPr>
          <a:xfrm>
            <a:off x="6098117" y="6405563"/>
            <a:ext cx="5450416" cy="144462"/>
          </a:xfrm>
        </p:spPr>
        <p:txBody>
          <a:bodyPr/>
          <a:lstStyle/>
          <a:p>
            <a:pPr algn="r"/>
            <a:r>
              <a:rPr lang="nl-NL" dirty="0"/>
              <a:t>donderdag 21 januari 2021</a:t>
            </a:r>
          </a:p>
        </p:txBody>
      </p:sp>
    </p:spTree>
    <p:extLst>
      <p:ext uri="{BB962C8B-B14F-4D97-AF65-F5344CB8AC3E}">
        <p14:creationId xmlns:p14="http://schemas.microsoft.com/office/powerpoint/2010/main" val="34071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ABCA-6DE6-4C58-8B2E-BFA90B8F1385}"/>
              </a:ext>
            </a:extLst>
          </p:cNvPr>
          <p:cNvSpPr>
            <a:spLocks noGrp="1"/>
          </p:cNvSpPr>
          <p:nvPr>
            <p:ph type="title"/>
          </p:nvPr>
        </p:nvSpPr>
        <p:spPr/>
        <p:txBody>
          <a:bodyPr/>
          <a:lstStyle/>
          <a:p>
            <a:r>
              <a:rPr lang="nl-NL" dirty="0"/>
              <a:t>Discussie- en leerpunten</a:t>
            </a:r>
          </a:p>
        </p:txBody>
      </p:sp>
      <p:sp>
        <p:nvSpPr>
          <p:cNvPr id="3" name="Content Placeholder 2">
            <a:extLst>
              <a:ext uri="{FF2B5EF4-FFF2-40B4-BE49-F238E27FC236}">
                <a16:creationId xmlns:a16="http://schemas.microsoft.com/office/drawing/2014/main" id="{0E1380AC-29E5-4E90-94B0-3DAF34E24DA0}"/>
              </a:ext>
            </a:extLst>
          </p:cNvPr>
          <p:cNvSpPr>
            <a:spLocks noGrp="1"/>
          </p:cNvSpPr>
          <p:nvPr>
            <p:ph idx="1"/>
          </p:nvPr>
        </p:nvSpPr>
        <p:spPr/>
        <p:txBody>
          <a:bodyPr/>
          <a:lstStyle/>
          <a:p>
            <a:r>
              <a:rPr lang="nl-NL"/>
              <a:t>Vindbaarheid Metadata</a:t>
            </a:r>
          </a:p>
          <a:p>
            <a:r>
              <a:rPr lang="nl-NL"/>
              <a:t>Communicatie bij updates / wijzigingen van de structuur</a:t>
            </a:r>
          </a:p>
          <a:p>
            <a:r>
              <a:rPr lang="nl-NL"/>
              <a:t>Doorontwikkeling (ook na Covid-19)</a:t>
            </a:r>
          </a:p>
          <a:p>
            <a:pPr lvl="1"/>
            <a:r>
              <a:rPr lang="nl-NL"/>
              <a:t>welke standaarden te gebruiken voor public health toepassingen / overheid</a:t>
            </a:r>
          </a:p>
          <a:p>
            <a:pPr lvl="1"/>
            <a:r>
              <a:rPr lang="nl-NL"/>
              <a:t>SDMX / StatDCAT-AP?</a:t>
            </a:r>
          </a:p>
        </p:txBody>
      </p:sp>
      <p:sp>
        <p:nvSpPr>
          <p:cNvPr id="5" name="Slide Number Placeholder 4">
            <a:extLst>
              <a:ext uri="{FF2B5EF4-FFF2-40B4-BE49-F238E27FC236}">
                <a16:creationId xmlns:a16="http://schemas.microsoft.com/office/drawing/2014/main" id="{25849FCA-9BC6-40D1-8E4E-89811B8B570E}"/>
              </a:ext>
            </a:extLst>
          </p:cNvPr>
          <p:cNvSpPr>
            <a:spLocks noGrp="1"/>
          </p:cNvSpPr>
          <p:nvPr>
            <p:ph type="sldNum" sz="quarter" idx="12"/>
          </p:nvPr>
        </p:nvSpPr>
        <p:spPr/>
        <p:txBody>
          <a:bodyPr/>
          <a:lstStyle/>
          <a:p>
            <a:fld id="{8FC21E99-CB6E-4E1C-8709-25BF64FEA530}" type="slidenum">
              <a:rPr lang="nl-NL" smtClean="0"/>
              <a:pPr/>
              <a:t>9</a:t>
            </a:fld>
            <a:endParaRPr lang="nl-NL"/>
          </a:p>
        </p:txBody>
      </p:sp>
      <p:sp>
        <p:nvSpPr>
          <p:cNvPr id="6" name="Date Placeholder 3">
            <a:extLst>
              <a:ext uri="{FF2B5EF4-FFF2-40B4-BE49-F238E27FC236}">
                <a16:creationId xmlns:a16="http://schemas.microsoft.com/office/drawing/2014/main" id="{0B4972B6-7E63-40A1-8C43-DED27FE936BA}"/>
              </a:ext>
            </a:extLst>
          </p:cNvPr>
          <p:cNvSpPr>
            <a:spLocks noGrp="1"/>
          </p:cNvSpPr>
          <p:nvPr>
            <p:ph type="dt" sz="half" idx="10"/>
          </p:nvPr>
        </p:nvSpPr>
        <p:spPr>
          <a:xfrm>
            <a:off x="6098117" y="6405563"/>
            <a:ext cx="5450416" cy="144462"/>
          </a:xfrm>
        </p:spPr>
        <p:txBody>
          <a:bodyPr/>
          <a:lstStyle/>
          <a:p>
            <a:pPr algn="r"/>
            <a:r>
              <a:rPr lang="nl-NL" dirty="0"/>
              <a:t>donderdag 21 januari 2021</a:t>
            </a:r>
          </a:p>
        </p:txBody>
      </p:sp>
    </p:spTree>
    <p:extLst>
      <p:ext uri="{BB962C8B-B14F-4D97-AF65-F5344CB8AC3E}">
        <p14:creationId xmlns:p14="http://schemas.microsoft.com/office/powerpoint/2010/main" val="3325187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YSTEMID" val="99b1b425-b02f-4198-ba27-0579617e2cf9"/>
  <p:tag name="SYSTEMVERSION" val="1.0.8.28673"/>
  <p:tag name="SYSTEMCULTURE" val="nl-NL"/>
  <p:tag name="SYSTEMDATE" val="-8588473768854775808"/>
  <p:tag name="SYSTEMINCLUDETOC" val="Yes"/>
  <p:tag name="SYSTEMREPEATTITLE" val="Yes"/>
</p:tagLst>
</file>

<file path=ppt/tags/tag2.xml><?xml version="1.0" encoding="utf-8"?>
<p:tagLst xmlns:a="http://schemas.openxmlformats.org/drawingml/2006/main" xmlns:r="http://schemas.openxmlformats.org/officeDocument/2006/relationships" xmlns:p="http://schemas.openxmlformats.org/presentationml/2006/main">
  <p:tag name="IMAGEFILENAME" val="C:\Program Files\RIVM Powerpoint\Images\DefaultTitleSlideImage.jpg"/>
</p:tagLst>
</file>

<file path=ppt/theme/theme1.xml><?xml version="1.0" encoding="utf-8"?>
<a:theme xmlns:a="http://schemas.openxmlformats.org/drawingml/2006/main" name="Rijksoverheid">
  <a:themeElements>
    <a:clrScheme name="Rijksoverheid 1">
      <a:dk1>
        <a:srgbClr val="000000"/>
      </a:dk1>
      <a:lt1>
        <a:srgbClr val="FFFFFF"/>
      </a:lt1>
      <a:dk2>
        <a:srgbClr val="007BC7"/>
      </a:dk2>
      <a:lt2>
        <a:srgbClr val="F092CD"/>
      </a:lt2>
      <a:accent1>
        <a:srgbClr val="39870C"/>
      </a:accent1>
      <a:accent2>
        <a:srgbClr val="76D2B6"/>
      </a:accent2>
      <a:accent3>
        <a:srgbClr val="FFFFFF"/>
      </a:accent3>
      <a:accent4>
        <a:srgbClr val="000000"/>
      </a:accent4>
      <a:accent5>
        <a:srgbClr val="AEC3AA"/>
      </a:accent5>
      <a:accent6>
        <a:srgbClr val="6ABEA5"/>
      </a:accent6>
      <a:hlink>
        <a:srgbClr val="007BC7"/>
      </a:hlink>
      <a:folHlink>
        <a:srgbClr val="8FCAE7"/>
      </a:folHlink>
    </a:clrScheme>
    <a:fontScheme name="Rijksoverheid">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jksoverheid 1">
        <a:dk1>
          <a:srgbClr val="000000"/>
        </a:dk1>
        <a:lt1>
          <a:srgbClr val="FFFFFF"/>
        </a:lt1>
        <a:dk2>
          <a:srgbClr val="007BC7"/>
        </a:dk2>
        <a:lt2>
          <a:srgbClr val="F092CD"/>
        </a:lt2>
        <a:accent1>
          <a:srgbClr val="39870C"/>
        </a:accent1>
        <a:accent2>
          <a:srgbClr val="76D2B6"/>
        </a:accent2>
        <a:accent3>
          <a:srgbClr val="FFFFFF"/>
        </a:accent3>
        <a:accent4>
          <a:srgbClr val="000000"/>
        </a:accent4>
        <a:accent5>
          <a:srgbClr val="AEC3AA"/>
        </a:accent5>
        <a:accent6>
          <a:srgbClr val="6ABEA5"/>
        </a:accent6>
        <a:hlink>
          <a:srgbClr val="007BC7"/>
        </a:hlink>
        <a:folHlink>
          <a:srgbClr val="8FCAE7"/>
        </a:folHlink>
      </a:clrScheme>
      <a:clrMap bg1="lt1" tx1="dk1" bg2="lt2" tx2="dk2" accent1="accent1" accent2="accent2" accent3="accent3" accent4="accent4" accent5="accent5" accent6="accent6" hlink="hlink" folHlink="folHlink"/>
    </a:extraClrScheme>
    <a:extraClrScheme>
      <a:clrScheme name="Rijksoverheid 2">
        <a:dk1>
          <a:srgbClr val="000000"/>
        </a:dk1>
        <a:lt1>
          <a:srgbClr val="FFFFFF"/>
        </a:lt1>
        <a:dk2>
          <a:srgbClr val="4E9625"/>
        </a:dk2>
        <a:lt2>
          <a:srgbClr val="2D2015"/>
        </a:lt2>
        <a:accent1>
          <a:srgbClr val="6ED9AD"/>
        </a:accent1>
        <a:accent2>
          <a:srgbClr val="8F5F2F"/>
        </a:accent2>
        <a:accent3>
          <a:srgbClr val="FFFFFF"/>
        </a:accent3>
        <a:accent4>
          <a:srgbClr val="000000"/>
        </a:accent4>
        <a:accent5>
          <a:srgbClr val="BAE9D3"/>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06 (2)</Template>
  <TotalTime>570</TotalTime>
  <Words>1091</Words>
  <Application>Microsoft Macintosh PowerPoint</Application>
  <PresentationFormat>Widescreen</PresentationFormat>
  <Paragraphs>420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Verdana</vt:lpstr>
      <vt:lpstr>Rijksoverheid</vt:lpstr>
      <vt:lpstr>Open overheidsdata en de Corona crisis. </vt:lpstr>
      <vt:lpstr>Inhoud</vt:lpstr>
      <vt:lpstr>Aanloop: Februari / Maart 2020</vt:lpstr>
      <vt:lpstr>Aanloop: April / Mei</vt:lpstr>
      <vt:lpstr>Implementatie: April / Mei (1)</vt:lpstr>
      <vt:lpstr>Implementatie: April / Mei (2)</vt:lpstr>
      <vt:lpstr>Overzicht huidige datahuishouding</vt:lpstr>
      <vt:lpstr>Overzicht huidige datasets</vt:lpstr>
      <vt:lpstr>Discussie- en leerpunten</vt:lpstr>
    </vt:vector>
  </TitlesOfParts>
  <Company>RIVM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cor.melse@rivm.nl</dc:creator>
  <cp:lastModifiedBy>Cor Melse</cp:lastModifiedBy>
  <cp:revision>36</cp:revision>
  <dcterms:created xsi:type="dcterms:W3CDTF">2019-12-09T08:45:29Z</dcterms:created>
  <dcterms:modified xsi:type="dcterms:W3CDTF">2021-01-20T14:24:40Z</dcterms:modified>
</cp:coreProperties>
</file>