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2"/>
  </p:notesMasterIdLst>
  <p:handoutMasterIdLst>
    <p:handoutMasterId r:id="rId13"/>
  </p:handoutMasterIdLst>
  <p:sldIdLst>
    <p:sldId id="256" r:id="rId2"/>
    <p:sldId id="289" r:id="rId3"/>
    <p:sldId id="290" r:id="rId4"/>
    <p:sldId id="302" r:id="rId5"/>
    <p:sldId id="303" r:id="rId6"/>
    <p:sldId id="296" r:id="rId7"/>
    <p:sldId id="305" r:id="rId8"/>
    <p:sldId id="297" r:id="rId9"/>
    <p:sldId id="304" r:id="rId10"/>
    <p:sldId id="294" r:id="rId11"/>
  </p:sldIdLst>
  <p:sldSz cx="9144000" cy="6858000" type="screen4x3"/>
  <p:notesSz cx="6858000" cy="9144000"/>
  <p:custDataLst>
    <p:tags r:id="rId14"/>
  </p:custDataLst>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94">
          <p15:clr>
            <a:srgbClr val="A4A3A4"/>
          </p15:clr>
        </p15:guide>
        <p15:guide id="2" pos="3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46D"/>
    <a:srgbClr val="00A2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79747" autoAdjust="0"/>
  </p:normalViewPr>
  <p:slideViewPr>
    <p:cSldViewPr snapToGrid="0" snapToObjects="1" showGuides="1">
      <p:cViewPr varScale="1">
        <p:scale>
          <a:sx n="93" d="100"/>
          <a:sy n="93" d="100"/>
        </p:scale>
        <p:origin x="1710" y="78"/>
      </p:cViewPr>
      <p:guideLst>
        <p:guide orient="horz" pos="3594"/>
        <p:guide pos="3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74886D-4E0A-EC40-A662-839A02584EDB}" type="datetimeFigureOut">
              <a:rPr lang="nl-NL" smtClean="0"/>
              <a:pPr/>
              <a:t>13-12-2017</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E3DFE2-9B9B-6441-B54B-04DAC7376C54}" type="slidenum">
              <a:rPr lang="nl-NL" smtClean="0"/>
              <a:pPr/>
              <a:t>‹nr.›</a:t>
            </a:fld>
            <a:endParaRPr lang="nl-NL"/>
          </a:p>
        </p:txBody>
      </p:sp>
    </p:spTree>
    <p:extLst>
      <p:ext uri="{BB962C8B-B14F-4D97-AF65-F5344CB8AC3E}">
        <p14:creationId xmlns:p14="http://schemas.microsoft.com/office/powerpoint/2010/main" val="22867750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3A91CF-D9CF-3447-BD81-75CAFD6F37D2}" type="datetimeFigureOut">
              <a:rPr lang="nl-NL" smtClean="0"/>
              <a:pPr/>
              <a:t>13-12-2017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C985B-D7B8-A946-8C5F-42190AB63B97}" type="slidenum">
              <a:rPr lang="nl-NL" smtClean="0"/>
              <a:pPr/>
              <a:t>‹nr.›</a:t>
            </a:fld>
            <a:endParaRPr lang="nl-NL"/>
          </a:p>
        </p:txBody>
      </p:sp>
    </p:spTree>
    <p:extLst>
      <p:ext uri="{BB962C8B-B14F-4D97-AF65-F5344CB8AC3E}">
        <p14:creationId xmlns:p14="http://schemas.microsoft.com/office/powerpoint/2010/main" val="31546427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Goedemiddag.</a:t>
            </a:r>
            <a:r>
              <a:rPr lang="nl-NL" baseline="0" dirty="0" smtClean="0"/>
              <a:t> Mijn naam is Edwin Terink en ik kom jullie wat vertellen over het dataportaal van Schiphol. Waar bij data.overheid.nl de wet hergebruik van overheidsinformatie een belangrijke drijvende kracht is, is dat voor Schiphol de digitale transformatie. Als organisatie meer doen met data is voor ons het doel. Het dataportaal draagt hier aan bij door data vindbaar en </a:t>
            </a:r>
            <a:r>
              <a:rPr lang="nl-NL" baseline="0" dirty="0" err="1" smtClean="0"/>
              <a:t>begrijpbaar</a:t>
            </a:r>
            <a:r>
              <a:rPr lang="nl-NL" baseline="0" dirty="0" smtClean="0"/>
              <a:t> te maken. Ik denk dat dit een uitdaging is die bij meer organisaties speelt en daarom wil ik dit verhaal graag met jullie delen.</a:t>
            </a:r>
          </a:p>
        </p:txBody>
      </p:sp>
      <p:sp>
        <p:nvSpPr>
          <p:cNvPr id="4" name="Tijdelijke aanduiding voor dianummer 3"/>
          <p:cNvSpPr>
            <a:spLocks noGrp="1"/>
          </p:cNvSpPr>
          <p:nvPr>
            <p:ph type="sldNum" sz="quarter" idx="10"/>
          </p:nvPr>
        </p:nvSpPr>
        <p:spPr/>
        <p:txBody>
          <a:bodyPr/>
          <a:lstStyle/>
          <a:p>
            <a:fld id="{CD2C985B-D7B8-A946-8C5F-42190AB63B97}" type="slidenum">
              <a:rPr lang="nl-NL" smtClean="0"/>
              <a:pPr/>
              <a:t>0</a:t>
            </a:fld>
            <a:endParaRPr lang="nl-NL"/>
          </a:p>
        </p:txBody>
      </p:sp>
    </p:spTree>
    <p:extLst>
      <p:ext uri="{BB962C8B-B14F-4D97-AF65-F5344CB8AC3E}">
        <p14:creationId xmlns:p14="http://schemas.microsoft.com/office/powerpoint/2010/main" val="2767041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Zelf geloof ik erg in deze visie.</a:t>
            </a:r>
            <a:r>
              <a:rPr lang="nl-NL" baseline="0" dirty="0" smtClean="0"/>
              <a:t> En het idee dat elke digitale organisatie een dataregister nodig heeft. Toch is het nog maar de vraag of het een succes gaat worden. Wat zijn dan de grootste </a:t>
            </a:r>
            <a:r>
              <a:rPr lang="nl-NL" baseline="0" dirty="0" smtClean="0"/>
              <a:t>uitdagingen.</a:t>
            </a:r>
            <a:endParaRPr lang="nl-NL" baseline="0" dirty="0" smtClean="0"/>
          </a:p>
          <a:p>
            <a:endParaRPr lang="nl-NL" baseline="0" dirty="0" smtClean="0"/>
          </a:p>
          <a:p>
            <a:r>
              <a:rPr lang="nl-NL" baseline="0" dirty="0" smtClean="0"/>
              <a:t>Interessante onderwerpen denk ik om op de borrel eens over van gedachten te wisselen. Of misschien zijn er nu al vragen of suggestief voor. In ieder geval, hartelijk dank voor jullie aandacht. </a:t>
            </a:r>
          </a:p>
        </p:txBody>
      </p:sp>
      <p:sp>
        <p:nvSpPr>
          <p:cNvPr id="4" name="Tijdelijke aanduiding voor dianummer 3"/>
          <p:cNvSpPr>
            <a:spLocks noGrp="1"/>
          </p:cNvSpPr>
          <p:nvPr>
            <p:ph type="sldNum" sz="quarter" idx="10"/>
          </p:nvPr>
        </p:nvSpPr>
        <p:spPr/>
        <p:txBody>
          <a:bodyPr/>
          <a:lstStyle/>
          <a:p>
            <a:fld id="{CD2C985B-D7B8-A946-8C5F-42190AB63B97}" type="slidenum">
              <a:rPr lang="nl-NL" smtClean="0"/>
              <a:pPr/>
              <a:t>9</a:t>
            </a:fld>
            <a:endParaRPr lang="nl-NL"/>
          </a:p>
        </p:txBody>
      </p:sp>
    </p:spTree>
    <p:extLst>
      <p:ext uri="{BB962C8B-B14F-4D97-AF65-F5344CB8AC3E}">
        <p14:creationId xmlns:p14="http://schemas.microsoft.com/office/powerpoint/2010/main" val="2701183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Even kort iets over mijzelf.</a:t>
            </a:r>
            <a:r>
              <a:rPr lang="nl-NL" baseline="0" dirty="0" smtClean="0"/>
              <a:t> Ik werk sinds 2014 voor Schiphol op de afdeling die verantwoordelijk is voor Business Intelligence. Wat wij doen is het ontwikkelen en beheren van datawarehouses en dashboards. Ongeveer een derde van de medewerkers van Schiphol Group maakt maandelijks gebruik van onze informatie producten.</a:t>
            </a:r>
          </a:p>
          <a:p>
            <a:r>
              <a:rPr lang="nl-NL" baseline="0" dirty="0" smtClean="0"/>
              <a:t>Waarom ik dit doe? Omdat ik het leuk vind om mensen de waarde van data te laten inzien en ze te helpen data te gebruiken om hun werk beter en makkelijker te maken.</a:t>
            </a:r>
          </a:p>
          <a:p>
            <a:endParaRPr lang="nl-NL" dirty="0"/>
          </a:p>
        </p:txBody>
      </p:sp>
      <p:sp>
        <p:nvSpPr>
          <p:cNvPr id="4" name="Tijdelijke aanduiding voor dianummer 3"/>
          <p:cNvSpPr>
            <a:spLocks noGrp="1"/>
          </p:cNvSpPr>
          <p:nvPr>
            <p:ph type="sldNum" sz="quarter" idx="10"/>
          </p:nvPr>
        </p:nvSpPr>
        <p:spPr/>
        <p:txBody>
          <a:bodyPr/>
          <a:lstStyle/>
          <a:p>
            <a:fld id="{CD2C985B-D7B8-A946-8C5F-42190AB63B97}" type="slidenum">
              <a:rPr lang="nl-NL" smtClean="0"/>
              <a:pPr/>
              <a:t>1</a:t>
            </a:fld>
            <a:endParaRPr lang="nl-NL"/>
          </a:p>
        </p:txBody>
      </p:sp>
    </p:spTree>
    <p:extLst>
      <p:ext uri="{BB962C8B-B14F-4D97-AF65-F5344CB8AC3E}">
        <p14:creationId xmlns:p14="http://schemas.microsoft.com/office/powerpoint/2010/main" val="3849326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Wie</a:t>
            </a:r>
            <a:r>
              <a:rPr lang="nl-NL" baseline="0" dirty="0" smtClean="0"/>
              <a:t> is er dit jaar nog op Schiphol geweest? Wie hebben zakelijk gereisd via Schiphol? Wie hebben privé gereisd via Schiphol?</a:t>
            </a:r>
          </a:p>
          <a:p>
            <a:r>
              <a:rPr lang="nl-NL" baseline="0" dirty="0" smtClean="0"/>
              <a:t>Ik ben blij om te zien dat onze missie om Nederland te verbinden met de wereld hier in ieder geval is geslaagd.</a:t>
            </a:r>
          </a:p>
          <a:p>
            <a:endParaRPr lang="nl-NL" baseline="0" dirty="0" smtClean="0"/>
          </a:p>
          <a:p>
            <a:r>
              <a:rPr lang="nl-NL" baseline="0" dirty="0" smtClean="0"/>
              <a:t>Schiphol bestaat al meer dan 100 jaar. Al deze historie wordt mooi samengevat in deze video van 100 seconden.</a:t>
            </a:r>
            <a:endParaRPr lang="nl-NL" dirty="0"/>
          </a:p>
        </p:txBody>
      </p:sp>
      <p:sp>
        <p:nvSpPr>
          <p:cNvPr id="4" name="Tijdelijke aanduiding voor dianummer 3"/>
          <p:cNvSpPr>
            <a:spLocks noGrp="1"/>
          </p:cNvSpPr>
          <p:nvPr>
            <p:ph type="sldNum" sz="quarter" idx="10"/>
          </p:nvPr>
        </p:nvSpPr>
        <p:spPr/>
        <p:txBody>
          <a:bodyPr/>
          <a:lstStyle/>
          <a:p>
            <a:fld id="{CD2C985B-D7B8-A946-8C5F-42190AB63B97}" type="slidenum">
              <a:rPr lang="nl-NL" smtClean="0"/>
              <a:pPr/>
              <a:t>2</a:t>
            </a:fld>
            <a:endParaRPr lang="nl-NL"/>
          </a:p>
        </p:txBody>
      </p:sp>
    </p:spTree>
    <p:extLst>
      <p:ext uri="{BB962C8B-B14F-4D97-AF65-F5344CB8AC3E}">
        <p14:creationId xmlns:p14="http://schemas.microsoft.com/office/powerpoint/2010/main" val="2135069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Om deze</a:t>
            </a:r>
            <a:r>
              <a:rPr lang="nl-NL" baseline="0" dirty="0" smtClean="0"/>
              <a:t> maatschappelijke functie in de toekomst voort te kunnen zetten is het van belang om te blijven ontwikkelen. De ambitie is en blijft </a:t>
            </a:r>
            <a:r>
              <a:rPr lang="nl-NL" baseline="0" dirty="0" err="1" smtClean="0"/>
              <a:t>Europe’s</a:t>
            </a:r>
            <a:r>
              <a:rPr lang="nl-NL" baseline="0" dirty="0" smtClean="0"/>
              <a:t> </a:t>
            </a:r>
            <a:r>
              <a:rPr lang="nl-NL" baseline="0" dirty="0" err="1" smtClean="0"/>
              <a:t>preferred</a:t>
            </a:r>
            <a:r>
              <a:rPr lang="nl-NL" baseline="0" dirty="0" smtClean="0"/>
              <a:t> airport.</a:t>
            </a:r>
          </a:p>
          <a:p>
            <a:r>
              <a:rPr lang="nl-NL" baseline="0" dirty="0" smtClean="0"/>
              <a:t>Hoe gaan we dit doen? Door het creëren van een </a:t>
            </a:r>
            <a:r>
              <a:rPr lang="nl-NL" baseline="0" dirty="0" err="1" smtClean="0"/>
              <a:t>seamless</a:t>
            </a:r>
            <a:r>
              <a:rPr lang="nl-NL" baseline="0" dirty="0" smtClean="0"/>
              <a:t> passenger </a:t>
            </a:r>
            <a:r>
              <a:rPr lang="nl-NL" baseline="0" dirty="0" err="1" smtClean="0"/>
              <a:t>journey</a:t>
            </a:r>
            <a:r>
              <a:rPr lang="nl-NL" baseline="0" dirty="0" smtClean="0"/>
              <a:t> en een smart airport. Dit betekent dat we niet alleen fysiek gaan bouwen, </a:t>
            </a:r>
            <a:r>
              <a:rPr lang="nl-NL" baseline="0" dirty="0" smtClean="0"/>
              <a:t>want die ruimte is beperkt, maar vooral </a:t>
            </a:r>
            <a:r>
              <a:rPr lang="nl-NL" baseline="0" dirty="0" smtClean="0"/>
              <a:t>digitaal.</a:t>
            </a:r>
          </a:p>
          <a:p>
            <a:r>
              <a:rPr lang="nl-NL" baseline="0" dirty="0" smtClean="0"/>
              <a:t>Hiervoor zetten we in op open data en </a:t>
            </a:r>
            <a:r>
              <a:rPr lang="nl-NL" baseline="0" dirty="0" err="1" smtClean="0"/>
              <a:t>leading</a:t>
            </a:r>
            <a:r>
              <a:rPr lang="nl-NL" baseline="0" dirty="0" smtClean="0"/>
              <a:t> </a:t>
            </a:r>
            <a:r>
              <a:rPr lang="nl-NL" baseline="0" dirty="0" err="1" smtClean="0"/>
              <a:t>technology</a:t>
            </a:r>
            <a:r>
              <a:rPr lang="nl-NL" baseline="0" dirty="0" smtClean="0"/>
              <a:t>. In 2015 zijn we </a:t>
            </a:r>
            <a:r>
              <a:rPr lang="nl-NL" baseline="0" dirty="0" smtClean="0"/>
              <a:t>gestart met </a:t>
            </a:r>
            <a:r>
              <a:rPr lang="nl-NL" baseline="0" dirty="0" smtClean="0"/>
              <a:t>het Digital Airport Programma dat zichzelf tot doel heeft gesteld om van Schiphol wereldwijd de beste digitale luchthaven te maken.</a:t>
            </a:r>
          </a:p>
        </p:txBody>
      </p:sp>
      <p:sp>
        <p:nvSpPr>
          <p:cNvPr id="4" name="Tijdelijke aanduiding voor dianummer 3"/>
          <p:cNvSpPr>
            <a:spLocks noGrp="1"/>
          </p:cNvSpPr>
          <p:nvPr>
            <p:ph type="sldNum" sz="quarter" idx="10"/>
          </p:nvPr>
        </p:nvSpPr>
        <p:spPr/>
        <p:txBody>
          <a:bodyPr/>
          <a:lstStyle/>
          <a:p>
            <a:fld id="{CD2C985B-D7B8-A946-8C5F-42190AB63B97}" type="slidenum">
              <a:rPr lang="nl-NL" smtClean="0"/>
              <a:pPr/>
              <a:t>3</a:t>
            </a:fld>
            <a:endParaRPr lang="nl-NL"/>
          </a:p>
        </p:txBody>
      </p:sp>
    </p:spTree>
    <p:extLst>
      <p:ext uri="{BB962C8B-B14F-4D97-AF65-F5344CB8AC3E}">
        <p14:creationId xmlns:p14="http://schemas.microsoft.com/office/powerpoint/2010/main" val="3304937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Hoe heeft deze situatie</a:t>
            </a:r>
            <a:r>
              <a:rPr lang="nl-NL" baseline="0" dirty="0" smtClean="0"/>
              <a:t> geleid tot het idee voor een dataportaal? Het zijn eigenlijk 2 initiatieven die hiertoe hebben geleid.</a:t>
            </a:r>
          </a:p>
          <a:p>
            <a:pPr marL="228600" indent="-228600">
              <a:buAutoNum type="arabicPeriod"/>
            </a:pPr>
            <a:r>
              <a:rPr lang="nl-NL" baseline="0" dirty="0" smtClean="0"/>
              <a:t>De verantwoordelijkheid van onze afdeling om een bijdrage te leveren aan de digitale strategie, en,</a:t>
            </a:r>
          </a:p>
          <a:p>
            <a:pPr marL="228600" indent="-228600">
              <a:buAutoNum type="arabicPeriod"/>
            </a:pPr>
            <a:r>
              <a:rPr lang="nl-NL" baseline="0" dirty="0" smtClean="0"/>
              <a:t>Het lopende onderzoek naar de mogelijkheden van </a:t>
            </a:r>
            <a:r>
              <a:rPr lang="nl-NL" baseline="0" dirty="0" err="1" smtClean="0"/>
              <a:t>self-service</a:t>
            </a:r>
            <a:r>
              <a:rPr lang="nl-NL" baseline="0" dirty="0" smtClean="0"/>
              <a:t> BI.</a:t>
            </a:r>
          </a:p>
          <a:p>
            <a:pPr marL="0" indent="0">
              <a:buNone/>
            </a:pPr>
            <a:r>
              <a:rPr lang="nl-NL" baseline="0" dirty="0" smtClean="0"/>
              <a:t>…</a:t>
            </a:r>
          </a:p>
        </p:txBody>
      </p:sp>
      <p:sp>
        <p:nvSpPr>
          <p:cNvPr id="4" name="Tijdelijke aanduiding voor dianummer 3"/>
          <p:cNvSpPr>
            <a:spLocks noGrp="1"/>
          </p:cNvSpPr>
          <p:nvPr>
            <p:ph type="sldNum" sz="quarter" idx="10"/>
          </p:nvPr>
        </p:nvSpPr>
        <p:spPr/>
        <p:txBody>
          <a:bodyPr/>
          <a:lstStyle/>
          <a:p>
            <a:fld id="{CD2C985B-D7B8-A946-8C5F-42190AB63B97}" type="slidenum">
              <a:rPr lang="nl-NL" smtClean="0"/>
              <a:pPr/>
              <a:t>4</a:t>
            </a:fld>
            <a:endParaRPr lang="nl-NL"/>
          </a:p>
        </p:txBody>
      </p:sp>
    </p:spTree>
    <p:extLst>
      <p:ext uri="{BB962C8B-B14F-4D97-AF65-F5344CB8AC3E}">
        <p14:creationId xmlns:p14="http://schemas.microsoft.com/office/powerpoint/2010/main" val="1452552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 hebben ons hierdoor</a:t>
            </a:r>
            <a:r>
              <a:rPr lang="nl-NL" baseline="0" dirty="0" smtClean="0"/>
              <a:t> gerealiseerd dat data om diverse redenen onnodig onderbenut wordt.</a:t>
            </a:r>
          </a:p>
          <a:p>
            <a:r>
              <a:rPr lang="nl-NL" baseline="0" dirty="0" smtClean="0"/>
              <a:t>Niet te analyseren: data in pdf van leverancier.</a:t>
            </a:r>
          </a:p>
          <a:p>
            <a:r>
              <a:rPr lang="nl-NL" baseline="0" dirty="0" smtClean="0"/>
              <a:t>Data niet te combineren: verschillende definities voor vlucht </a:t>
            </a:r>
            <a:r>
              <a:rPr lang="nl-NL" baseline="0" dirty="0" err="1" smtClean="0"/>
              <a:t>id</a:t>
            </a:r>
            <a:r>
              <a:rPr lang="nl-NL" baseline="0" dirty="0" smtClean="0"/>
              <a:t>, aantal tekens, welke </a:t>
            </a:r>
            <a:r>
              <a:rPr lang="nl-NL" baseline="0" dirty="0" err="1" smtClean="0"/>
              <a:t>airline</a:t>
            </a:r>
            <a:r>
              <a:rPr lang="nl-NL" baseline="0" dirty="0" smtClean="0"/>
              <a:t> code.</a:t>
            </a:r>
          </a:p>
          <a:p>
            <a:r>
              <a:rPr lang="nl-NL" baseline="0" dirty="0" smtClean="0"/>
              <a:t>Data is niet te interpreteren: de betekenis van de kolommen is onduidelijk, bv SAP tabellen, of HFM </a:t>
            </a:r>
            <a:r>
              <a:rPr lang="nl-NL" baseline="0" dirty="0" err="1" smtClean="0"/>
              <a:t>dimensions</a:t>
            </a:r>
            <a:endParaRPr lang="nl-NL"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nl-NL" baseline="0" dirty="0" smtClean="0"/>
              <a:t>Data is in onbruikbaar format: tekeningen in een onbekend bestandsformaat</a:t>
            </a:r>
          </a:p>
          <a:p>
            <a:r>
              <a:rPr lang="nl-NL" baseline="0" dirty="0" smtClean="0"/>
              <a:t>Data is niet ontsloten: bron bij leverancier, </a:t>
            </a:r>
            <a:r>
              <a:rPr lang="nl-NL" baseline="0" dirty="0" err="1" smtClean="0"/>
              <a:t>Erbis</a:t>
            </a:r>
            <a:r>
              <a:rPr lang="nl-NL" baseline="0" dirty="0" smtClean="0"/>
              <a:t>.</a:t>
            </a:r>
          </a:p>
          <a:p>
            <a:endParaRPr lang="nl-NL"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nl-NL" baseline="0" dirty="0" smtClean="0"/>
              <a:t>Met het dataportaal hopen we dit op te lossen, omdat data hiermee vindbaar en </a:t>
            </a:r>
            <a:r>
              <a:rPr lang="nl-NL" baseline="0" dirty="0" err="1" smtClean="0"/>
              <a:t>begrijpbaar</a:t>
            </a:r>
            <a:r>
              <a:rPr lang="nl-NL" baseline="0" dirty="0" smtClean="0"/>
              <a:t> wordt. Het dataportaal biedt voor de organisatie veel voordelen. (zie slide).</a:t>
            </a:r>
          </a:p>
          <a:p>
            <a:pPr marL="0" marR="0" lvl="0" indent="0" algn="l" defTabSz="457200" rtl="0" eaLnBrk="1" fontAlgn="auto" latinLnBrk="0" hangingPunct="1">
              <a:lnSpc>
                <a:spcPct val="100000"/>
              </a:lnSpc>
              <a:spcBef>
                <a:spcPts val="0"/>
              </a:spcBef>
              <a:spcAft>
                <a:spcPts val="0"/>
              </a:spcAft>
              <a:buClrTx/>
              <a:buSzTx/>
              <a:buFontTx/>
              <a:buNone/>
              <a:tabLst/>
              <a:defRPr/>
            </a:pPr>
            <a:r>
              <a:rPr lang="nl-NL" baseline="0" dirty="0" smtClean="0"/>
              <a:t>Maar dit alles is niet te realiseren met alleen een online register. Daarom hebben we als afdeling een bredere visie en die is… </a:t>
            </a:r>
          </a:p>
          <a:p>
            <a:endParaRPr lang="nl-NL" dirty="0"/>
          </a:p>
        </p:txBody>
      </p:sp>
      <p:sp>
        <p:nvSpPr>
          <p:cNvPr id="4" name="Tijdelijke aanduiding voor dianummer 3"/>
          <p:cNvSpPr>
            <a:spLocks noGrp="1"/>
          </p:cNvSpPr>
          <p:nvPr>
            <p:ph type="sldNum" sz="quarter" idx="10"/>
          </p:nvPr>
        </p:nvSpPr>
        <p:spPr/>
        <p:txBody>
          <a:bodyPr/>
          <a:lstStyle/>
          <a:p>
            <a:fld id="{CD2C985B-D7B8-A946-8C5F-42190AB63B97}" type="slidenum">
              <a:rPr lang="nl-NL" smtClean="0"/>
              <a:pPr/>
              <a:t>5</a:t>
            </a:fld>
            <a:endParaRPr lang="nl-NL"/>
          </a:p>
        </p:txBody>
      </p:sp>
    </p:spTree>
    <p:extLst>
      <p:ext uri="{BB962C8B-B14F-4D97-AF65-F5344CB8AC3E}">
        <p14:creationId xmlns:p14="http://schemas.microsoft.com/office/powerpoint/2010/main" val="205422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0" kern="1200" baseline="0" dirty="0" err="1" smtClean="0">
                <a:solidFill>
                  <a:schemeClr val="tx1"/>
                </a:solidFill>
                <a:effectLst/>
                <a:latin typeface="+mn-lt"/>
                <a:ea typeface="+mn-ea"/>
                <a:cs typeface="+mn-cs"/>
              </a:rPr>
              <a:t>Spotify</a:t>
            </a:r>
            <a:r>
              <a:rPr lang="nl-NL" sz="1200" i="0" kern="1200" baseline="0" dirty="0" smtClean="0">
                <a:solidFill>
                  <a:schemeClr val="tx1"/>
                </a:solidFill>
                <a:effectLst/>
                <a:latin typeface="+mn-lt"/>
                <a:ea typeface="+mn-ea"/>
                <a:cs typeface="+mn-cs"/>
              </a:rPr>
              <a:t> voor data.</a:t>
            </a:r>
            <a:endParaRPr lang="nl-NL" sz="1200" i="0" kern="1200" dirty="0" smtClean="0">
              <a:solidFill>
                <a:schemeClr val="tx1"/>
              </a:solidFill>
              <a:effectLst/>
              <a:latin typeface="+mn-lt"/>
              <a:ea typeface="+mn-ea"/>
              <a:cs typeface="+mn-cs"/>
            </a:endParaRPr>
          </a:p>
          <a:p>
            <a:r>
              <a:rPr lang="nl-NL" sz="1200" i="0" kern="1200" dirty="0" smtClean="0">
                <a:solidFill>
                  <a:schemeClr val="tx1"/>
                </a:solidFill>
                <a:effectLst/>
                <a:latin typeface="+mn-lt"/>
                <a:ea typeface="+mn-ea"/>
                <a:cs typeface="+mn-cs"/>
              </a:rPr>
              <a:t> </a:t>
            </a:r>
          </a:p>
          <a:p>
            <a:r>
              <a:rPr lang="nl-NL" sz="1200" i="0" kern="1200" dirty="0" err="1" smtClean="0">
                <a:solidFill>
                  <a:schemeClr val="tx1"/>
                </a:solidFill>
                <a:effectLst/>
                <a:latin typeface="+mn-lt"/>
                <a:ea typeface="+mn-ea"/>
                <a:cs typeface="+mn-cs"/>
              </a:rPr>
              <a:t>Spotify</a:t>
            </a:r>
            <a:r>
              <a:rPr lang="nl-NL" sz="1200" i="0" kern="1200" dirty="0" smtClean="0">
                <a:solidFill>
                  <a:schemeClr val="tx1"/>
                </a:solidFill>
                <a:effectLst/>
                <a:latin typeface="+mn-lt"/>
                <a:ea typeface="+mn-ea"/>
                <a:cs typeface="+mn-cs"/>
              </a:rPr>
              <a:t> en vergelijkbare diensten hebben het leven van veel muziekliefhebbers een stuk makkelijker gemaakt. Alle</a:t>
            </a:r>
            <a:r>
              <a:rPr lang="nl-NL" sz="1200" i="0" kern="1200" baseline="0" dirty="0" smtClean="0">
                <a:solidFill>
                  <a:schemeClr val="tx1"/>
                </a:solidFill>
                <a:effectLst/>
                <a:latin typeface="+mn-lt"/>
                <a:ea typeface="+mn-ea"/>
                <a:cs typeface="+mn-cs"/>
              </a:rPr>
              <a:t> muziek is op 1 plek te vinden en het aanleggen van een</a:t>
            </a:r>
            <a:r>
              <a:rPr lang="nl-NL" sz="1200" i="0" kern="1200" dirty="0" smtClean="0">
                <a:solidFill>
                  <a:schemeClr val="tx1"/>
                </a:solidFill>
                <a:effectLst/>
                <a:latin typeface="+mn-lt"/>
                <a:ea typeface="+mn-ea"/>
                <a:cs typeface="+mn-cs"/>
              </a:rPr>
              <a:t> kostbare collectie van </a:t>
            </a:r>
            <a:r>
              <a:rPr lang="nl-NL" sz="1200" i="0" kern="1200" dirty="0" err="1" smtClean="0">
                <a:solidFill>
                  <a:schemeClr val="tx1"/>
                </a:solidFill>
                <a:effectLst/>
                <a:latin typeface="+mn-lt"/>
                <a:ea typeface="+mn-ea"/>
                <a:cs typeface="+mn-cs"/>
              </a:rPr>
              <a:t>CD’s</a:t>
            </a:r>
            <a:r>
              <a:rPr lang="nl-NL" sz="1200" i="0" kern="1200" dirty="0" smtClean="0">
                <a:solidFill>
                  <a:schemeClr val="tx1"/>
                </a:solidFill>
                <a:effectLst/>
                <a:latin typeface="+mn-lt"/>
                <a:ea typeface="+mn-ea"/>
                <a:cs typeface="+mn-cs"/>
              </a:rPr>
              <a:t> of andere muziekdragers is niet meer nodig. Wat volstaat is een abonnement op </a:t>
            </a:r>
            <a:r>
              <a:rPr lang="nl-NL" sz="1200" i="0" kern="1200" dirty="0" err="1" smtClean="0">
                <a:solidFill>
                  <a:schemeClr val="tx1"/>
                </a:solidFill>
                <a:effectLst/>
                <a:latin typeface="+mn-lt"/>
                <a:ea typeface="+mn-ea"/>
                <a:cs typeface="+mn-cs"/>
              </a:rPr>
              <a:t>Spotify</a:t>
            </a:r>
            <a:r>
              <a:rPr lang="nl-NL" sz="1200" i="0" kern="1200" dirty="0" smtClean="0">
                <a:solidFill>
                  <a:schemeClr val="tx1"/>
                </a:solidFill>
                <a:effectLst/>
                <a:latin typeface="+mn-lt"/>
                <a:ea typeface="+mn-ea"/>
                <a:cs typeface="+mn-cs"/>
              </a:rPr>
              <a:t> en internettoegang. </a:t>
            </a:r>
          </a:p>
          <a:p>
            <a:endParaRPr lang="nl-NL" sz="1200" i="0" kern="1200" dirty="0" smtClean="0">
              <a:solidFill>
                <a:schemeClr val="tx1"/>
              </a:solidFill>
              <a:effectLst/>
              <a:latin typeface="+mn-lt"/>
              <a:ea typeface="+mn-ea"/>
              <a:cs typeface="+mn-cs"/>
            </a:endParaRPr>
          </a:p>
          <a:p>
            <a:r>
              <a:rPr lang="nl-NL" sz="1200" i="0" kern="1200" dirty="0" smtClean="0">
                <a:solidFill>
                  <a:schemeClr val="tx1"/>
                </a:solidFill>
                <a:effectLst/>
                <a:latin typeface="+mn-lt"/>
                <a:ea typeface="+mn-ea"/>
                <a:cs typeface="+mn-cs"/>
              </a:rPr>
              <a:t>Het is voor de luisteraar niet interessant waar de muziek fysiek is opgeslagen noch in welk formaat deze wordt aangeboden zolang de kwaliteit maar voldoet aan de eisen die de luisteraar er aan stelt. De luisteraar kan vervolgens met elk gewenst device de muziek afluisteren. Kortom, in plaats van het aanleggen van een muziekverzameling krijgt de luisteraar met willekeurig welk device toegang tot de muziek door het leggen van een verbinding: </a:t>
            </a:r>
            <a:r>
              <a:rPr lang="nl-NL" sz="1200" b="1" i="0" kern="1200" dirty="0" smtClean="0">
                <a:solidFill>
                  <a:schemeClr val="tx1"/>
                </a:solidFill>
                <a:effectLst/>
                <a:latin typeface="+mn-lt"/>
                <a:ea typeface="+mn-ea"/>
                <a:cs typeface="+mn-cs"/>
              </a:rPr>
              <a:t>‘stop </a:t>
            </a:r>
            <a:r>
              <a:rPr lang="nl-NL" sz="1200" b="1" i="0" kern="1200" dirty="0" err="1" smtClean="0">
                <a:solidFill>
                  <a:schemeClr val="tx1"/>
                </a:solidFill>
                <a:effectLst/>
                <a:latin typeface="+mn-lt"/>
                <a:ea typeface="+mn-ea"/>
                <a:cs typeface="+mn-cs"/>
              </a:rPr>
              <a:t>collecting</a:t>
            </a:r>
            <a:r>
              <a:rPr lang="nl-NL" sz="1200" b="1" i="0" kern="1200" dirty="0" smtClean="0">
                <a:solidFill>
                  <a:schemeClr val="tx1"/>
                </a:solidFill>
                <a:effectLst/>
                <a:latin typeface="+mn-lt"/>
                <a:ea typeface="+mn-ea"/>
                <a:cs typeface="+mn-cs"/>
              </a:rPr>
              <a:t>, start </a:t>
            </a:r>
            <a:r>
              <a:rPr lang="nl-NL" sz="1200" b="1" i="0" kern="1200" dirty="0" err="1" smtClean="0">
                <a:solidFill>
                  <a:schemeClr val="tx1"/>
                </a:solidFill>
                <a:effectLst/>
                <a:latin typeface="+mn-lt"/>
                <a:ea typeface="+mn-ea"/>
                <a:cs typeface="+mn-cs"/>
              </a:rPr>
              <a:t>connecting</a:t>
            </a:r>
            <a:r>
              <a:rPr lang="nl-NL" sz="1200" b="1" i="0" kern="1200" dirty="0" smtClean="0">
                <a:solidFill>
                  <a:schemeClr val="tx1"/>
                </a:solidFill>
                <a:effectLst/>
                <a:latin typeface="+mn-lt"/>
                <a:ea typeface="+mn-ea"/>
                <a:cs typeface="+mn-cs"/>
              </a:rPr>
              <a:t>!’</a:t>
            </a:r>
          </a:p>
          <a:p>
            <a:endParaRPr lang="nl-NL" sz="1200" i="0" kern="1200" dirty="0" smtClean="0">
              <a:solidFill>
                <a:schemeClr val="tx1"/>
              </a:solidFill>
              <a:effectLst/>
              <a:latin typeface="+mn-lt"/>
              <a:ea typeface="+mn-ea"/>
              <a:cs typeface="+mn-cs"/>
            </a:endParaRPr>
          </a:p>
          <a:p>
            <a:r>
              <a:rPr lang="nl-NL" sz="1200" i="0" kern="1200" dirty="0" smtClean="0">
                <a:solidFill>
                  <a:schemeClr val="tx1"/>
                </a:solidFill>
                <a:effectLst/>
                <a:latin typeface="+mn-lt"/>
                <a:ea typeface="+mn-ea"/>
                <a:cs typeface="+mn-cs"/>
              </a:rPr>
              <a:t>Dit </a:t>
            </a:r>
            <a:r>
              <a:rPr lang="nl-NL" sz="1200" i="0" kern="1200" baseline="0" dirty="0" smtClean="0">
                <a:solidFill>
                  <a:schemeClr val="tx1"/>
                </a:solidFill>
                <a:effectLst/>
                <a:latin typeface="+mn-lt"/>
                <a:ea typeface="+mn-ea"/>
                <a:cs typeface="+mn-cs"/>
              </a:rPr>
              <a:t>willen we realiseren </a:t>
            </a:r>
            <a:r>
              <a:rPr lang="nl-NL" sz="1200" i="0" kern="1200" dirty="0" smtClean="0">
                <a:solidFill>
                  <a:schemeClr val="tx1"/>
                </a:solidFill>
                <a:effectLst/>
                <a:latin typeface="+mn-lt"/>
                <a:ea typeface="+mn-ea"/>
                <a:cs typeface="+mn-cs"/>
              </a:rPr>
              <a:t>voor alle data waar de medewerkers van Schiphol dagelijks mee werken.</a:t>
            </a:r>
          </a:p>
          <a:p>
            <a:endParaRPr lang="nl-NL" i="0" dirty="0"/>
          </a:p>
        </p:txBody>
      </p:sp>
      <p:sp>
        <p:nvSpPr>
          <p:cNvPr id="4" name="Tijdelijke aanduiding voor dianummer 3"/>
          <p:cNvSpPr>
            <a:spLocks noGrp="1"/>
          </p:cNvSpPr>
          <p:nvPr>
            <p:ph type="sldNum" sz="quarter" idx="10"/>
          </p:nvPr>
        </p:nvSpPr>
        <p:spPr/>
        <p:txBody>
          <a:bodyPr/>
          <a:lstStyle/>
          <a:p>
            <a:fld id="{CD2C985B-D7B8-A946-8C5F-42190AB63B97}" type="slidenum">
              <a:rPr lang="nl-NL" smtClean="0"/>
              <a:pPr/>
              <a:t>6</a:t>
            </a:fld>
            <a:endParaRPr lang="nl-NL"/>
          </a:p>
        </p:txBody>
      </p:sp>
    </p:spTree>
    <p:extLst>
      <p:ext uri="{BB962C8B-B14F-4D97-AF65-F5344CB8AC3E}">
        <p14:creationId xmlns:p14="http://schemas.microsoft.com/office/powerpoint/2010/main" val="2597651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realiseren van deze visie </a:t>
            </a:r>
            <a:r>
              <a:rPr lang="nl-NL" baseline="0" dirty="0" smtClean="0"/>
              <a:t>vereist 3 componenten:</a:t>
            </a:r>
          </a:p>
          <a:p>
            <a:pPr marL="228600" indent="-228600">
              <a:buAutoNum type="arabicPeriod"/>
            </a:pPr>
            <a:r>
              <a:rPr lang="nl-NL" baseline="0" dirty="0" smtClean="0"/>
              <a:t>Een hub om data beschikbaar te maken, een soort distributiecentrum.</a:t>
            </a:r>
          </a:p>
          <a:p>
            <a:pPr marL="228600" indent="-228600">
              <a:buAutoNum type="arabicPeriod"/>
            </a:pPr>
            <a:r>
              <a:rPr lang="nl-NL" baseline="0" dirty="0" smtClean="0"/>
              <a:t>Een webwinkel om die data te vinden en ‘bestellen’, het dataportaal.</a:t>
            </a:r>
          </a:p>
          <a:p>
            <a:pPr marL="228600" indent="-228600">
              <a:buAutoNum type="arabicPeriod"/>
            </a:pPr>
            <a:r>
              <a:rPr lang="nl-NL" baseline="0" dirty="0" smtClean="0"/>
              <a:t>Een analyse tool om met de data aan de slag te gaan.</a:t>
            </a:r>
          </a:p>
          <a:p>
            <a:pPr marL="0" indent="0">
              <a:buNone/>
            </a:pPr>
            <a:r>
              <a:rPr lang="nl-NL" baseline="0" dirty="0" smtClean="0"/>
              <a:t>Met behulp van de website laad je de juiste data gemakkelijk in je analyse tool.</a:t>
            </a:r>
          </a:p>
          <a:p>
            <a:pPr marL="0" indent="0">
              <a:buNone/>
            </a:pPr>
            <a:endParaRPr lang="nl-NL" baseline="0" dirty="0" smtClean="0"/>
          </a:p>
          <a:p>
            <a:r>
              <a:rPr lang="nl-NL" baseline="0" dirty="0" smtClean="0"/>
              <a:t>De website data.schiphol.nl is nu een aantal maanden in de lucht en deze maand zijn we gestart met data virtualisatie, een techniek om de </a:t>
            </a:r>
            <a:r>
              <a:rPr lang="nl-NL" baseline="0" dirty="0" err="1" smtClean="0"/>
              <a:t>datahub</a:t>
            </a:r>
            <a:r>
              <a:rPr lang="nl-NL" baseline="0" dirty="0" smtClean="0"/>
              <a:t> te realiseren. Nu alle componenten klaar zijn voor gebruik is 2018 het jaar van de waarheid.</a:t>
            </a:r>
          </a:p>
          <a:p>
            <a:r>
              <a:rPr lang="nl-NL" baseline="0" dirty="0" smtClean="0"/>
              <a:t>Voordat ik daar verder op in ga wil ik jullie nu graag het dataportaal laten zien.</a:t>
            </a:r>
            <a:endParaRPr lang="nl-NL" dirty="0"/>
          </a:p>
        </p:txBody>
      </p:sp>
      <p:sp>
        <p:nvSpPr>
          <p:cNvPr id="4" name="Tijdelijke aanduiding voor dianummer 3"/>
          <p:cNvSpPr>
            <a:spLocks noGrp="1"/>
          </p:cNvSpPr>
          <p:nvPr>
            <p:ph type="sldNum" sz="quarter" idx="10"/>
          </p:nvPr>
        </p:nvSpPr>
        <p:spPr/>
        <p:txBody>
          <a:bodyPr/>
          <a:lstStyle/>
          <a:p>
            <a:fld id="{CD2C985B-D7B8-A946-8C5F-42190AB63B97}" type="slidenum">
              <a:rPr lang="nl-NL" smtClean="0"/>
              <a:pPr/>
              <a:t>7</a:t>
            </a:fld>
            <a:endParaRPr lang="nl-NL"/>
          </a:p>
        </p:txBody>
      </p:sp>
    </p:spTree>
    <p:extLst>
      <p:ext uri="{BB962C8B-B14F-4D97-AF65-F5344CB8AC3E}">
        <p14:creationId xmlns:p14="http://schemas.microsoft.com/office/powerpoint/2010/main" val="55863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D2C985B-D7B8-A946-8C5F-42190AB63B97}" type="slidenum">
              <a:rPr lang="nl-NL" smtClean="0"/>
              <a:pPr/>
              <a:t>8</a:t>
            </a:fld>
            <a:endParaRPr lang="nl-NL"/>
          </a:p>
        </p:txBody>
      </p:sp>
    </p:spTree>
    <p:extLst>
      <p:ext uri="{BB962C8B-B14F-4D97-AF65-F5344CB8AC3E}">
        <p14:creationId xmlns:p14="http://schemas.microsoft.com/office/powerpoint/2010/main" val="678232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ofdslide">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el 2"/>
          <p:cNvSpPr>
            <a:spLocks noGrp="1"/>
          </p:cNvSpPr>
          <p:nvPr>
            <p:ph type="subTitle" idx="1"/>
          </p:nvPr>
        </p:nvSpPr>
        <p:spPr>
          <a:xfrm>
            <a:off x="503238" y="3426284"/>
            <a:ext cx="7062972" cy="359904"/>
          </a:xfrm>
          <a:prstGeom prst="rect">
            <a:avLst/>
          </a:prstGeom>
          <a:ln>
            <a:noFill/>
          </a:ln>
        </p:spPr>
        <p:txBody>
          <a:bodyPr lIns="0" bIns="0">
            <a:normAutofit/>
          </a:bodyPr>
          <a:lstStyle>
            <a:lvl1pPr marL="0" indent="0" algn="l">
              <a:buNone/>
              <a:defRPr sz="14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titelstijl van het model te bewerken</a:t>
            </a:r>
            <a:endParaRPr lang="nl-NL" dirty="0"/>
          </a:p>
        </p:txBody>
      </p:sp>
      <p:sp>
        <p:nvSpPr>
          <p:cNvPr id="5" name="Titel 4"/>
          <p:cNvSpPr>
            <a:spLocks noGrp="1"/>
          </p:cNvSpPr>
          <p:nvPr>
            <p:ph type="title"/>
          </p:nvPr>
        </p:nvSpPr>
        <p:spPr>
          <a:xfrm>
            <a:off x="503238" y="2772591"/>
            <a:ext cx="8206846" cy="594491"/>
          </a:xfrm>
          <a:prstGeom prst="rect">
            <a:avLst/>
          </a:prstGeom>
        </p:spPr>
        <p:txBody>
          <a:bodyPr vert="horz" lIns="0" bIns="0"/>
          <a:lstStyle>
            <a:lvl1pPr algn="l">
              <a:defRPr sz="3000">
                <a:solidFill>
                  <a:srgbClr val="FFFFFF"/>
                </a:solidFill>
                <a:latin typeface="Arial"/>
                <a:cs typeface="Arial"/>
              </a:defRPr>
            </a:lvl1pPr>
          </a:lstStyle>
          <a:p>
            <a:r>
              <a:rPr lang="nl-NL" dirty="0" smtClean="0"/>
              <a:t>Titelstijl van model bewerken</a:t>
            </a:r>
            <a:endParaRPr lang="nl-NL" dirty="0"/>
          </a:p>
        </p:txBody>
      </p:sp>
      <p:sp>
        <p:nvSpPr>
          <p:cNvPr id="15" name="Tijdelijke aanduiding voor tekst 13"/>
          <p:cNvSpPr>
            <a:spLocks noGrp="1"/>
          </p:cNvSpPr>
          <p:nvPr>
            <p:ph type="body" sz="quarter" idx="10"/>
          </p:nvPr>
        </p:nvSpPr>
        <p:spPr>
          <a:xfrm>
            <a:off x="503238" y="3861107"/>
            <a:ext cx="5121996" cy="1662436"/>
          </a:xfrm>
          <a:prstGeom prst="rect">
            <a:avLst/>
          </a:prstGeom>
        </p:spPr>
        <p:txBody>
          <a:bodyPr vert="horz" lIns="0" bIns="0"/>
          <a:lstStyle>
            <a:lvl1pPr marL="0" indent="0">
              <a:buNone/>
              <a:defRPr sz="1100">
                <a:solidFill>
                  <a:srgbClr val="FFFFFF"/>
                </a:solidFill>
                <a:latin typeface="Arial"/>
                <a:cs typeface="Arial"/>
              </a:defRPr>
            </a:lvl1pPr>
            <a:lvl2pPr marL="628650" indent="-171450">
              <a:buFont typeface="Arial"/>
              <a:buChar char="•"/>
              <a:defRPr sz="1100">
                <a:solidFill>
                  <a:srgbClr val="FFFFFF"/>
                </a:solidFill>
                <a:latin typeface="Arial"/>
                <a:cs typeface="Arial"/>
              </a:defRPr>
            </a:lvl2pPr>
            <a:lvl3pPr marL="1085850" indent="-171450">
              <a:buFont typeface="Arial"/>
              <a:buChar char="•"/>
              <a:defRPr sz="1100">
                <a:solidFill>
                  <a:srgbClr val="FFFFFF"/>
                </a:solidFill>
                <a:latin typeface="Arial"/>
                <a:cs typeface="Arial"/>
              </a:defRPr>
            </a:lvl3pPr>
            <a:lvl4pPr marL="1543050" indent="-171450">
              <a:buFont typeface="Arial"/>
              <a:buChar char="•"/>
              <a:defRPr sz="1100">
                <a:solidFill>
                  <a:srgbClr val="FFFFFF"/>
                </a:solidFill>
                <a:latin typeface="Arial"/>
                <a:cs typeface="Arial"/>
              </a:defRPr>
            </a:lvl4pPr>
            <a:lvl5pPr marL="2000250" indent="-171450">
              <a:buFont typeface="Arial"/>
              <a:buChar char="•"/>
              <a:defRPr sz="1100">
                <a:solidFill>
                  <a:srgbClr val="FFFFFF"/>
                </a:solidFill>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178048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ling 2">
    <p:spTree>
      <p:nvGrpSpPr>
        <p:cNvPr id="1" name=""/>
        <p:cNvGrpSpPr/>
        <p:nvPr/>
      </p:nvGrpSpPr>
      <p:grpSpPr>
        <a:xfrm>
          <a:off x="0" y="0"/>
          <a:ext cx="0" cy="0"/>
          <a:chOff x="0" y="0"/>
          <a:chExt cx="0" cy="0"/>
        </a:xfrm>
      </p:grpSpPr>
      <p:sp>
        <p:nvSpPr>
          <p:cNvPr id="5" name="Subtitel 2"/>
          <p:cNvSpPr>
            <a:spLocks noGrp="1"/>
          </p:cNvSpPr>
          <p:nvPr>
            <p:ph type="subTitle" idx="1"/>
          </p:nvPr>
        </p:nvSpPr>
        <p:spPr>
          <a:xfrm>
            <a:off x="557213" y="2190981"/>
            <a:ext cx="8185150" cy="3514494"/>
          </a:xfrm>
          <a:prstGeom prst="rect">
            <a:avLst/>
          </a:prstGeom>
        </p:spPr>
        <p:txBody>
          <a:bodyPr lIns="0" bIns="0">
            <a:normAutofit/>
          </a:bodyPr>
          <a:lstStyle>
            <a:lvl1pPr marL="0" indent="0" algn="l">
              <a:buNone/>
              <a:defRPr sz="1800">
                <a:solidFill>
                  <a:srgbClr val="08346D"/>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titelstijl van het model te bewerken</a:t>
            </a:r>
            <a:endParaRPr lang="nl-NL" dirty="0"/>
          </a:p>
        </p:txBody>
      </p:sp>
      <p:sp>
        <p:nvSpPr>
          <p:cNvPr id="2" name="Titel 1"/>
          <p:cNvSpPr>
            <a:spLocks noGrp="1"/>
          </p:cNvSpPr>
          <p:nvPr>
            <p:ph type="title"/>
          </p:nvPr>
        </p:nvSpPr>
        <p:spPr>
          <a:xfrm>
            <a:off x="557213" y="930275"/>
            <a:ext cx="8185149" cy="1021074"/>
          </a:xfrm>
          <a:prstGeom prst="rect">
            <a:avLst/>
          </a:prstGeom>
        </p:spPr>
        <p:txBody>
          <a:bodyPr vert="horz" lIns="0" bIns="0" anchor="t" anchorCtr="0"/>
          <a:lstStyle>
            <a:lvl1pPr algn="l">
              <a:defRPr sz="3000">
                <a:solidFill>
                  <a:srgbClr val="00A2D7"/>
                </a:solidFill>
                <a:latin typeface="Arial"/>
                <a:cs typeface="Arial"/>
              </a:defRPr>
            </a:lvl1pPr>
          </a:lstStyle>
          <a:p>
            <a:r>
              <a:rPr lang="nl-NL" dirty="0" smtClean="0"/>
              <a:t>Titelstijl van model bewerken</a:t>
            </a:r>
            <a:endParaRPr lang="nl-NL" dirty="0"/>
          </a:p>
        </p:txBody>
      </p:sp>
    </p:spTree>
    <p:extLst>
      <p:ext uri="{BB962C8B-B14F-4D97-AF65-F5344CB8AC3E}">
        <p14:creationId xmlns:p14="http://schemas.microsoft.com/office/powerpoint/2010/main" val="228865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eling 1">
    <p:spTree>
      <p:nvGrpSpPr>
        <p:cNvPr id="1" name=""/>
        <p:cNvGrpSpPr/>
        <p:nvPr/>
      </p:nvGrpSpPr>
      <p:grpSpPr>
        <a:xfrm>
          <a:off x="0" y="0"/>
          <a:ext cx="0" cy="0"/>
          <a:chOff x="0" y="0"/>
          <a:chExt cx="0" cy="0"/>
        </a:xfrm>
      </p:grpSpPr>
      <p:sp>
        <p:nvSpPr>
          <p:cNvPr id="3" name="Subtitel 2"/>
          <p:cNvSpPr>
            <a:spLocks noGrp="1"/>
          </p:cNvSpPr>
          <p:nvPr>
            <p:ph type="subTitle" idx="1"/>
          </p:nvPr>
        </p:nvSpPr>
        <p:spPr>
          <a:xfrm>
            <a:off x="557213" y="2203688"/>
            <a:ext cx="4123981" cy="3501786"/>
          </a:xfrm>
          <a:prstGeom prst="rect">
            <a:avLst/>
          </a:prstGeom>
        </p:spPr>
        <p:txBody>
          <a:bodyPr lIns="0" bIns="0">
            <a:normAutofit/>
          </a:bodyPr>
          <a:lstStyle>
            <a:lvl1pPr marL="0" indent="0" algn="l">
              <a:buNone/>
              <a:defRPr sz="1800">
                <a:solidFill>
                  <a:srgbClr val="08346D"/>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titelstijl van het model te bewerken</a:t>
            </a:r>
            <a:endParaRPr lang="nl-NL" dirty="0"/>
          </a:p>
        </p:txBody>
      </p:sp>
      <p:sp>
        <p:nvSpPr>
          <p:cNvPr id="6" name="Tijdelijke aanduiding voor inhoud 2"/>
          <p:cNvSpPr>
            <a:spLocks noGrp="1"/>
          </p:cNvSpPr>
          <p:nvPr>
            <p:ph idx="10"/>
          </p:nvPr>
        </p:nvSpPr>
        <p:spPr>
          <a:xfrm>
            <a:off x="4861441" y="2203687"/>
            <a:ext cx="3880921" cy="3501787"/>
          </a:xfrm>
          <a:prstGeom prst="rect">
            <a:avLst/>
          </a:prstGeom>
        </p:spPr>
        <p:txBody>
          <a:bodyPr lIns="0" bIns="0"/>
          <a:lstStyle>
            <a:lvl1pPr marL="0" indent="0" algn="l">
              <a:buNone/>
              <a:defRPr sz="1800">
                <a:solidFill>
                  <a:srgbClr val="08346D"/>
                </a:solidFill>
                <a:latin typeface="Arial"/>
                <a:cs typeface="Arial"/>
              </a:defRPr>
            </a:lvl1pPr>
          </a:lstStyle>
          <a:p>
            <a:pPr lvl="0"/>
            <a:endParaRPr lang="nl-NL" dirty="0"/>
          </a:p>
        </p:txBody>
      </p:sp>
      <p:sp>
        <p:nvSpPr>
          <p:cNvPr id="7" name="Titel 1"/>
          <p:cNvSpPr>
            <a:spLocks noGrp="1"/>
          </p:cNvSpPr>
          <p:nvPr>
            <p:ph type="title"/>
          </p:nvPr>
        </p:nvSpPr>
        <p:spPr>
          <a:xfrm>
            <a:off x="557213" y="942982"/>
            <a:ext cx="8185150" cy="1021074"/>
          </a:xfrm>
          <a:prstGeom prst="rect">
            <a:avLst/>
          </a:prstGeom>
        </p:spPr>
        <p:txBody>
          <a:bodyPr vert="horz" lIns="0" bIns="0" anchor="t" anchorCtr="0"/>
          <a:lstStyle>
            <a:lvl1pPr algn="l">
              <a:defRPr sz="3000">
                <a:solidFill>
                  <a:srgbClr val="00A2D7"/>
                </a:solidFill>
                <a:latin typeface="Arial"/>
                <a:cs typeface="Arial"/>
              </a:defRPr>
            </a:lvl1pPr>
          </a:lstStyle>
          <a:p>
            <a:r>
              <a:rPr lang="nl-NL" dirty="0" smtClean="0"/>
              <a:t>Titelstijl van model bewerken</a:t>
            </a:r>
            <a:endParaRPr lang="nl-NL" dirty="0"/>
          </a:p>
        </p:txBody>
      </p:sp>
    </p:spTree>
    <p:extLst>
      <p:ext uri="{BB962C8B-B14F-4D97-AF65-F5344CB8AC3E}">
        <p14:creationId xmlns:p14="http://schemas.microsoft.com/office/powerpoint/2010/main" val="350324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Beeld pagina">
    <p:spTree>
      <p:nvGrpSpPr>
        <p:cNvPr id="1" name=""/>
        <p:cNvGrpSpPr/>
        <p:nvPr/>
      </p:nvGrpSpPr>
      <p:grpSpPr>
        <a:xfrm>
          <a:off x="0" y="0"/>
          <a:ext cx="0" cy="0"/>
          <a:chOff x="0" y="0"/>
          <a:chExt cx="0" cy="0"/>
        </a:xfrm>
      </p:grpSpPr>
      <p:sp>
        <p:nvSpPr>
          <p:cNvPr id="4" name="Titel 1"/>
          <p:cNvSpPr>
            <a:spLocks noGrp="1"/>
          </p:cNvSpPr>
          <p:nvPr>
            <p:ph type="title"/>
          </p:nvPr>
        </p:nvSpPr>
        <p:spPr>
          <a:xfrm>
            <a:off x="557213" y="941725"/>
            <a:ext cx="8185149" cy="1021074"/>
          </a:xfrm>
          <a:prstGeom prst="rect">
            <a:avLst/>
          </a:prstGeom>
        </p:spPr>
        <p:txBody>
          <a:bodyPr vert="horz" lIns="0" bIns="0" anchor="t" anchorCtr="0"/>
          <a:lstStyle>
            <a:lvl1pPr algn="l">
              <a:defRPr sz="3000">
                <a:solidFill>
                  <a:srgbClr val="00A2D7"/>
                </a:solidFill>
                <a:latin typeface="Arial"/>
                <a:cs typeface="Arial"/>
              </a:defRPr>
            </a:lvl1pPr>
          </a:lstStyle>
          <a:p>
            <a:r>
              <a:rPr lang="nl-NL" dirty="0" smtClean="0"/>
              <a:t>Titelstijl van model bewerken</a:t>
            </a:r>
            <a:endParaRPr lang="nl-NL" dirty="0"/>
          </a:p>
        </p:txBody>
      </p:sp>
      <p:sp>
        <p:nvSpPr>
          <p:cNvPr id="5" name="Tijdelijke aanduiding voor inhoud 2"/>
          <p:cNvSpPr>
            <a:spLocks noGrp="1"/>
          </p:cNvSpPr>
          <p:nvPr>
            <p:ph idx="10"/>
          </p:nvPr>
        </p:nvSpPr>
        <p:spPr>
          <a:xfrm>
            <a:off x="557212" y="2202430"/>
            <a:ext cx="8185149" cy="3503045"/>
          </a:xfrm>
          <a:prstGeom prst="rect">
            <a:avLst/>
          </a:prstGeom>
        </p:spPr>
        <p:txBody>
          <a:bodyPr lIns="0" bIns="0"/>
          <a:lstStyle>
            <a:lvl1pPr marL="0" indent="0" algn="l">
              <a:buNone/>
              <a:defRPr sz="1800">
                <a:solidFill>
                  <a:srgbClr val="08346D"/>
                </a:solidFill>
                <a:latin typeface="Arial"/>
                <a:cs typeface="Arial"/>
              </a:defRPr>
            </a:lvl1pPr>
          </a:lstStyle>
          <a:p>
            <a:pPr lvl="0"/>
            <a:endParaRPr lang="nl-NL" dirty="0"/>
          </a:p>
        </p:txBody>
      </p:sp>
    </p:spTree>
    <p:extLst>
      <p:ext uri="{BB962C8B-B14F-4D97-AF65-F5344CB8AC3E}">
        <p14:creationId xmlns:p14="http://schemas.microsoft.com/office/powerpoint/2010/main" val="944295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deling 1">
    <p:spTree>
      <p:nvGrpSpPr>
        <p:cNvPr id="1" name=""/>
        <p:cNvGrpSpPr/>
        <p:nvPr/>
      </p:nvGrpSpPr>
      <p:grpSpPr>
        <a:xfrm>
          <a:off x="0" y="0"/>
          <a:ext cx="0" cy="0"/>
          <a:chOff x="0" y="0"/>
          <a:chExt cx="0" cy="0"/>
        </a:xfrm>
      </p:grpSpPr>
      <p:sp>
        <p:nvSpPr>
          <p:cNvPr id="3" name="Subtitel 2"/>
          <p:cNvSpPr>
            <a:spLocks noGrp="1"/>
          </p:cNvSpPr>
          <p:nvPr>
            <p:ph type="subTitle" idx="1"/>
          </p:nvPr>
        </p:nvSpPr>
        <p:spPr>
          <a:xfrm>
            <a:off x="6218308" y="2200501"/>
            <a:ext cx="2524054" cy="3504973"/>
          </a:xfrm>
          <a:prstGeom prst="rect">
            <a:avLst/>
          </a:prstGeom>
        </p:spPr>
        <p:txBody>
          <a:bodyPr lIns="0" bIns="0">
            <a:normAutofit/>
          </a:bodyPr>
          <a:lstStyle>
            <a:lvl1pPr marL="0" indent="0" algn="l">
              <a:buNone/>
              <a:defRPr sz="1800">
                <a:solidFill>
                  <a:srgbClr val="08346D"/>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titelstijl van het model te bewerken</a:t>
            </a:r>
            <a:endParaRPr lang="nl-NL" dirty="0"/>
          </a:p>
        </p:txBody>
      </p:sp>
      <p:sp>
        <p:nvSpPr>
          <p:cNvPr id="5" name="Tijdelijke aanduiding voor inhoud 2"/>
          <p:cNvSpPr>
            <a:spLocks noGrp="1"/>
          </p:cNvSpPr>
          <p:nvPr>
            <p:ph idx="10"/>
          </p:nvPr>
        </p:nvSpPr>
        <p:spPr>
          <a:xfrm>
            <a:off x="557213" y="2200501"/>
            <a:ext cx="5397506" cy="3504973"/>
          </a:xfrm>
          <a:prstGeom prst="rect">
            <a:avLst/>
          </a:prstGeom>
        </p:spPr>
        <p:txBody>
          <a:bodyPr lIns="0" bIns="0"/>
          <a:lstStyle>
            <a:lvl1pPr marL="0" indent="0" algn="l">
              <a:buNone/>
              <a:defRPr sz="1800">
                <a:solidFill>
                  <a:srgbClr val="08346D"/>
                </a:solidFill>
                <a:latin typeface="Arial"/>
                <a:cs typeface="Arial"/>
              </a:defRPr>
            </a:lvl1pPr>
          </a:lstStyle>
          <a:p>
            <a:pPr lvl="0"/>
            <a:endParaRPr lang="nl-NL" dirty="0"/>
          </a:p>
        </p:txBody>
      </p:sp>
      <p:sp>
        <p:nvSpPr>
          <p:cNvPr id="6" name="Titel 1"/>
          <p:cNvSpPr>
            <a:spLocks noGrp="1"/>
          </p:cNvSpPr>
          <p:nvPr>
            <p:ph type="title"/>
          </p:nvPr>
        </p:nvSpPr>
        <p:spPr>
          <a:xfrm>
            <a:off x="557213" y="939796"/>
            <a:ext cx="8185149" cy="1021074"/>
          </a:xfrm>
          <a:prstGeom prst="rect">
            <a:avLst/>
          </a:prstGeom>
        </p:spPr>
        <p:txBody>
          <a:bodyPr vert="horz" lIns="0" bIns="0" anchor="t" anchorCtr="0"/>
          <a:lstStyle>
            <a:lvl1pPr algn="l">
              <a:defRPr sz="3000">
                <a:solidFill>
                  <a:srgbClr val="00A2D7"/>
                </a:solidFill>
                <a:latin typeface="Arial"/>
                <a:cs typeface="Arial"/>
              </a:defRPr>
            </a:lvl1pPr>
          </a:lstStyle>
          <a:p>
            <a:r>
              <a:rPr lang="nl-NL" dirty="0" smtClean="0"/>
              <a:t>Titelstijl van model bewerken</a:t>
            </a:r>
            <a:endParaRPr lang="nl-NL" dirty="0"/>
          </a:p>
        </p:txBody>
      </p:sp>
    </p:spTree>
    <p:extLst>
      <p:ext uri="{BB962C8B-B14F-4D97-AF65-F5344CB8AC3E}">
        <p14:creationId xmlns:p14="http://schemas.microsoft.com/office/powerpoint/2010/main" val="15834684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kstvak 2"/>
          <p:cNvSpPr txBox="1"/>
          <p:nvPr userDrawn="1"/>
        </p:nvSpPr>
        <p:spPr>
          <a:xfrm>
            <a:off x="-73660" y="6094092"/>
            <a:ext cx="571716" cy="307777"/>
          </a:xfrm>
          <a:prstGeom prst="rect">
            <a:avLst/>
          </a:prstGeom>
          <a:noFill/>
        </p:spPr>
        <p:txBody>
          <a:bodyPr wrap="square" rtlCol="0">
            <a:spAutoFit/>
          </a:bodyPr>
          <a:lstStyle/>
          <a:p>
            <a:pPr algn="ctr"/>
            <a:fld id="{0786AFED-5000-A146-BB96-F2B28AC0A8C3}" type="slidenum">
              <a:rPr lang="nl-NL" sz="1400" smtClean="0">
                <a:solidFill>
                  <a:schemeClr val="bg1"/>
                </a:solidFill>
                <a:latin typeface="Arial"/>
                <a:cs typeface="Arial"/>
              </a:rPr>
              <a:pPr algn="ctr"/>
              <a:t>‹nr.›</a:t>
            </a:fld>
            <a:endParaRPr lang="nl-NL" sz="1400" dirty="0">
              <a:solidFill>
                <a:schemeClr val="bg1"/>
              </a:solidFill>
              <a:latin typeface="Arial"/>
              <a:cs typeface="Arial"/>
            </a:endParaRPr>
          </a:p>
        </p:txBody>
      </p:sp>
    </p:spTree>
    <p:extLst>
      <p:ext uri="{BB962C8B-B14F-4D97-AF65-F5344CB8AC3E}">
        <p14:creationId xmlns:p14="http://schemas.microsoft.com/office/powerpoint/2010/main" val="3571448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ctr" defTabSz="457200" rtl="0" eaLnBrk="1" latinLnBrk="0" hangingPunct="1">
        <a:spcBef>
          <a:spcPct val="0"/>
        </a:spcBef>
        <a:buNone/>
        <a:defRPr sz="4000" kern="1200">
          <a:solidFill>
            <a:schemeClr val="tx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8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8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8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zdeEY8vjCM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image" Target="../media/image6.emf"/><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notesSlide" Target="../notesSlides/notesSlide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oleObject" Target="../embeddings/oleObject2.bin"/><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slideLayout" Target="../slideLayouts/slideLayout2.xml"/><Relationship Id="rId30"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18" Type="http://schemas.openxmlformats.org/officeDocument/2006/relationships/tags" Target="../tags/tag43.xml"/><Relationship Id="rId26" Type="http://schemas.openxmlformats.org/officeDocument/2006/relationships/image" Target="../media/image11.png"/><Relationship Id="rId3" Type="http://schemas.openxmlformats.org/officeDocument/2006/relationships/tags" Target="../tags/tag28.xml"/><Relationship Id="rId21" Type="http://schemas.openxmlformats.org/officeDocument/2006/relationships/oleObject" Target="../embeddings/oleObject3.bin"/><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tags" Target="../tags/tag42.xml"/><Relationship Id="rId25" Type="http://schemas.openxmlformats.org/officeDocument/2006/relationships/image" Target="../media/image10.png"/><Relationship Id="rId2" Type="http://schemas.openxmlformats.org/officeDocument/2006/relationships/tags" Target="../tags/tag27.xml"/><Relationship Id="rId16" Type="http://schemas.openxmlformats.org/officeDocument/2006/relationships/tags" Target="../tags/tag41.xml"/><Relationship Id="rId20" Type="http://schemas.openxmlformats.org/officeDocument/2006/relationships/notesSlide" Target="../notesSlides/notesSlide8.xml"/><Relationship Id="rId29" Type="http://schemas.openxmlformats.org/officeDocument/2006/relationships/image" Target="../media/image14.png"/><Relationship Id="rId1" Type="http://schemas.openxmlformats.org/officeDocument/2006/relationships/vmlDrawing" Target="../drawings/vmlDrawing2.vml"/><Relationship Id="rId6" Type="http://schemas.openxmlformats.org/officeDocument/2006/relationships/tags" Target="../tags/tag31.xml"/><Relationship Id="rId11" Type="http://schemas.openxmlformats.org/officeDocument/2006/relationships/tags" Target="../tags/tag36.xml"/><Relationship Id="rId24" Type="http://schemas.openxmlformats.org/officeDocument/2006/relationships/image" Target="../media/image9.png"/><Relationship Id="rId32" Type="http://schemas.openxmlformats.org/officeDocument/2006/relationships/image" Target="../media/image17.png"/><Relationship Id="rId5" Type="http://schemas.openxmlformats.org/officeDocument/2006/relationships/tags" Target="../tags/tag30.xml"/><Relationship Id="rId15" Type="http://schemas.openxmlformats.org/officeDocument/2006/relationships/tags" Target="../tags/tag40.xml"/><Relationship Id="rId23" Type="http://schemas.openxmlformats.org/officeDocument/2006/relationships/image" Target="../media/image8.png"/><Relationship Id="rId28" Type="http://schemas.openxmlformats.org/officeDocument/2006/relationships/image" Target="../media/image13.png"/><Relationship Id="rId10" Type="http://schemas.openxmlformats.org/officeDocument/2006/relationships/tags" Target="../tags/tag35.xml"/><Relationship Id="rId19" Type="http://schemas.openxmlformats.org/officeDocument/2006/relationships/slideLayout" Target="../slideLayouts/slideLayout2.xml"/><Relationship Id="rId31" Type="http://schemas.openxmlformats.org/officeDocument/2006/relationships/image" Target="../media/image16.png"/><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 Id="rId22" Type="http://schemas.openxmlformats.org/officeDocument/2006/relationships/image" Target="../media/image5.emf"/><Relationship Id="rId27" Type="http://schemas.openxmlformats.org/officeDocument/2006/relationships/image" Target="../media/image12.png"/><Relationship Id="rId30"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data.schiphol.n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el 1"/>
          <p:cNvSpPr>
            <a:spLocks noGrp="1"/>
          </p:cNvSpPr>
          <p:nvPr>
            <p:ph type="subTitle" idx="1"/>
          </p:nvPr>
        </p:nvSpPr>
        <p:spPr/>
        <p:txBody>
          <a:bodyPr>
            <a:normAutofit/>
          </a:bodyPr>
          <a:lstStyle/>
          <a:p>
            <a:r>
              <a:rPr lang="nl-NL" dirty="0" smtClean="0"/>
              <a:t>Dataportaal voor een digitale organisatie</a:t>
            </a:r>
            <a:endParaRPr lang="nl-NL" dirty="0"/>
          </a:p>
        </p:txBody>
      </p:sp>
      <p:sp>
        <p:nvSpPr>
          <p:cNvPr id="3" name="Titel 2"/>
          <p:cNvSpPr>
            <a:spLocks noGrp="1"/>
          </p:cNvSpPr>
          <p:nvPr>
            <p:ph type="title"/>
          </p:nvPr>
        </p:nvSpPr>
        <p:spPr/>
        <p:txBody>
          <a:bodyPr/>
          <a:lstStyle/>
          <a:p>
            <a:r>
              <a:rPr lang="nl-NL" dirty="0" smtClean="0"/>
              <a:t>data.schiphol.nl</a:t>
            </a:r>
            <a:endParaRPr lang="nl-NL" dirty="0"/>
          </a:p>
        </p:txBody>
      </p:sp>
      <p:sp>
        <p:nvSpPr>
          <p:cNvPr id="4" name="Tijdelijke aanduiding voor tekst 3"/>
          <p:cNvSpPr>
            <a:spLocks noGrp="1"/>
          </p:cNvSpPr>
          <p:nvPr>
            <p:ph type="body" sz="quarter" idx="10"/>
          </p:nvPr>
        </p:nvSpPr>
        <p:spPr/>
        <p:txBody>
          <a:bodyPr/>
          <a:lstStyle/>
          <a:p>
            <a:r>
              <a:rPr lang="nl-NL" sz="1200" dirty="0" smtClean="0"/>
              <a:t>Edwin Terink</a:t>
            </a:r>
          </a:p>
          <a:p>
            <a:r>
              <a:rPr lang="nl-NL" sz="1200" dirty="0" smtClean="0"/>
              <a:t>15 december 2017</a:t>
            </a:r>
            <a:endParaRPr lang="nl-NL" sz="1200" dirty="0"/>
          </a:p>
        </p:txBody>
      </p:sp>
    </p:spTree>
    <p:extLst>
      <p:ext uri="{BB962C8B-B14F-4D97-AF65-F5344CB8AC3E}">
        <p14:creationId xmlns:p14="http://schemas.microsoft.com/office/powerpoint/2010/main" val="4133636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pPr>
              <a:lnSpc>
                <a:spcPct val="150000"/>
              </a:lnSpc>
            </a:pPr>
            <a:r>
              <a:rPr lang="nl-NL" dirty="0" smtClean="0"/>
              <a:t>Grootste </a:t>
            </a:r>
            <a:r>
              <a:rPr lang="nl-NL" dirty="0" smtClean="0"/>
              <a:t>uitdagingen</a:t>
            </a:r>
            <a:endParaRPr lang="nl-NL" dirty="0" smtClean="0"/>
          </a:p>
          <a:p>
            <a:pPr marL="285750" indent="-285750">
              <a:lnSpc>
                <a:spcPct val="150000"/>
              </a:lnSpc>
              <a:buFontTx/>
              <a:buChar char="-"/>
            </a:pPr>
            <a:r>
              <a:rPr lang="nl-NL" dirty="0" smtClean="0"/>
              <a:t>Angst wegnemen</a:t>
            </a:r>
          </a:p>
          <a:p>
            <a:pPr marL="285750" indent="-285750">
              <a:lnSpc>
                <a:spcPct val="150000"/>
              </a:lnSpc>
              <a:buFontTx/>
              <a:buChar char="-"/>
            </a:pPr>
            <a:r>
              <a:rPr lang="nl-NL" dirty="0" smtClean="0"/>
              <a:t>Cultuur van data delen bevorderen</a:t>
            </a:r>
            <a:endParaRPr lang="nl-NL" dirty="0" smtClean="0"/>
          </a:p>
          <a:p>
            <a:pPr marL="285750" indent="-285750">
              <a:lnSpc>
                <a:spcPct val="150000"/>
              </a:lnSpc>
              <a:buFontTx/>
              <a:buChar char="-"/>
            </a:pPr>
            <a:r>
              <a:rPr lang="nl-NL" dirty="0" smtClean="0"/>
              <a:t>Consensus bereiken in de visie op data</a:t>
            </a:r>
            <a:endParaRPr lang="nl-NL" dirty="0" smtClean="0"/>
          </a:p>
          <a:p>
            <a:pPr marL="285750" indent="-285750">
              <a:lnSpc>
                <a:spcPct val="150000"/>
              </a:lnSpc>
              <a:buFontTx/>
              <a:buChar char="-"/>
            </a:pPr>
            <a:r>
              <a:rPr lang="nl-NL" dirty="0" smtClean="0"/>
              <a:t>Bereiken </a:t>
            </a:r>
            <a:r>
              <a:rPr lang="nl-NL" dirty="0" smtClean="0"/>
              <a:t>van </a:t>
            </a:r>
            <a:r>
              <a:rPr lang="nl-NL" dirty="0" smtClean="0"/>
              <a:t>de kritieke massa</a:t>
            </a:r>
            <a:endParaRPr lang="nl-NL" dirty="0" smtClean="0"/>
          </a:p>
        </p:txBody>
      </p:sp>
      <p:sp>
        <p:nvSpPr>
          <p:cNvPr id="3" name="Titel 2"/>
          <p:cNvSpPr>
            <a:spLocks noGrp="1"/>
          </p:cNvSpPr>
          <p:nvPr>
            <p:ph type="title"/>
          </p:nvPr>
        </p:nvSpPr>
        <p:spPr/>
        <p:txBody>
          <a:bodyPr/>
          <a:lstStyle/>
          <a:p>
            <a:r>
              <a:rPr lang="nl-NL" dirty="0" smtClean="0"/>
              <a:t>2018: wordt het een succes? </a:t>
            </a:r>
            <a:endParaRPr lang="nl-NL" dirty="0"/>
          </a:p>
        </p:txBody>
      </p:sp>
    </p:spTree>
    <p:extLst>
      <p:ext uri="{BB962C8B-B14F-4D97-AF65-F5344CB8AC3E}">
        <p14:creationId xmlns:p14="http://schemas.microsoft.com/office/powerpoint/2010/main" val="105200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p:cNvSpPr>
            <a:spLocks noGrp="1"/>
          </p:cNvSpPr>
          <p:nvPr>
            <p:ph type="subTitle" idx="1"/>
          </p:nvPr>
        </p:nvSpPr>
        <p:spPr/>
        <p:txBody>
          <a:bodyPr/>
          <a:lstStyle/>
          <a:p>
            <a:r>
              <a:rPr lang="nl-NL" dirty="0" smtClean="0"/>
              <a:t>Edwin Terink</a:t>
            </a:r>
          </a:p>
          <a:p>
            <a:r>
              <a:rPr lang="nl-NL" dirty="0" smtClean="0"/>
              <a:t>Business Intelligence specialist</a:t>
            </a:r>
          </a:p>
          <a:p>
            <a:endParaRPr lang="nl-NL" dirty="0"/>
          </a:p>
          <a:p>
            <a:r>
              <a:rPr lang="nl-NL" i="1" dirty="0" smtClean="0"/>
              <a:t>“Mensen helpen om meer met data te doen”</a:t>
            </a:r>
          </a:p>
          <a:p>
            <a:endParaRPr lang="nl-NL" dirty="0"/>
          </a:p>
          <a:p>
            <a:endParaRPr lang="nl-NL" dirty="0" smtClean="0"/>
          </a:p>
          <a:p>
            <a:endParaRPr lang="nl-NL" dirty="0"/>
          </a:p>
          <a:p>
            <a:endParaRPr lang="nl-NL" dirty="0"/>
          </a:p>
        </p:txBody>
      </p:sp>
      <p:sp>
        <p:nvSpPr>
          <p:cNvPr id="3" name="Titel 2"/>
          <p:cNvSpPr>
            <a:spLocks noGrp="1"/>
          </p:cNvSpPr>
          <p:nvPr>
            <p:ph type="title"/>
          </p:nvPr>
        </p:nvSpPr>
        <p:spPr/>
        <p:txBody>
          <a:bodyPr/>
          <a:lstStyle/>
          <a:p>
            <a:r>
              <a:rPr lang="nl-NL" dirty="0" smtClean="0"/>
              <a:t>Introductie</a:t>
            </a:r>
            <a:endParaRPr lang="nl-NL" dirty="0"/>
          </a:p>
        </p:txBody>
      </p:sp>
      <p:pic>
        <p:nvPicPr>
          <p:cNvPr id="6" name="Tijdelijke aanduiding voor inhoud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320568" y="2190981"/>
            <a:ext cx="2143125" cy="1606550"/>
          </a:xfrm>
          <a:prstGeom prst="rect">
            <a:avLst/>
          </a:prstGeom>
        </p:spPr>
      </p:pic>
    </p:spTree>
    <p:extLst>
      <p:ext uri="{BB962C8B-B14F-4D97-AF65-F5344CB8AC3E}">
        <p14:creationId xmlns:p14="http://schemas.microsoft.com/office/powerpoint/2010/main" val="3467862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Schiphol verbindt Nederland met de wereld</a:t>
            </a:r>
            <a:endParaRPr lang="nl-NL" dirty="0"/>
          </a:p>
        </p:txBody>
      </p:sp>
      <p:pic>
        <p:nvPicPr>
          <p:cNvPr id="5" name="Afbeelding 4">
            <a:hlinkClick r:id="rId3"/>
          </p:cNvPr>
          <p:cNvPicPr>
            <a:picLocks noChangeAspect="1"/>
          </p:cNvPicPr>
          <p:nvPr/>
        </p:nvPicPr>
        <p:blipFill>
          <a:blip r:embed="rId4"/>
          <a:stretch>
            <a:fillRect/>
          </a:stretch>
        </p:blipFill>
        <p:spPr>
          <a:xfrm>
            <a:off x="557215" y="1840684"/>
            <a:ext cx="5956602" cy="3633105"/>
          </a:xfrm>
          <a:prstGeom prst="rect">
            <a:avLst/>
          </a:prstGeom>
        </p:spPr>
      </p:pic>
      <p:sp>
        <p:nvSpPr>
          <p:cNvPr id="7" name="Tekstvak 6"/>
          <p:cNvSpPr txBox="1"/>
          <p:nvPr/>
        </p:nvSpPr>
        <p:spPr>
          <a:xfrm>
            <a:off x="557213" y="5538649"/>
            <a:ext cx="5547495" cy="246221"/>
          </a:xfrm>
          <a:prstGeom prst="rect">
            <a:avLst/>
          </a:prstGeom>
          <a:noFill/>
        </p:spPr>
        <p:txBody>
          <a:bodyPr wrap="square" rtlCol="0">
            <a:spAutoFit/>
          </a:bodyPr>
          <a:lstStyle/>
          <a:p>
            <a:r>
              <a:rPr lang="nl-NL" sz="1000" dirty="0">
                <a:solidFill>
                  <a:srgbClr val="002060"/>
                </a:solidFill>
              </a:rPr>
              <a:t>https://</a:t>
            </a:r>
            <a:r>
              <a:rPr lang="nl-NL" sz="1000" dirty="0" smtClean="0">
                <a:solidFill>
                  <a:srgbClr val="002060"/>
                </a:solidFill>
              </a:rPr>
              <a:t>www.youtube.com/watch?v=zdeEY8vjCM0</a:t>
            </a:r>
            <a:endParaRPr lang="nl-NL" sz="1000" dirty="0"/>
          </a:p>
        </p:txBody>
      </p:sp>
    </p:spTree>
    <p:extLst>
      <p:ext uri="{BB962C8B-B14F-4D97-AF65-F5344CB8AC3E}">
        <p14:creationId xmlns:p14="http://schemas.microsoft.com/office/powerpoint/2010/main" val="3541411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a:solidFill>
                  <a:schemeClr val="tx2"/>
                </a:solidFill>
              </a:rPr>
              <a:t>“We zijn en blijven </a:t>
            </a:r>
            <a:r>
              <a:rPr lang="nl-NL" dirty="0" err="1">
                <a:solidFill>
                  <a:schemeClr val="tx2"/>
                </a:solidFill>
              </a:rPr>
              <a:t>Europe’s</a:t>
            </a:r>
            <a:r>
              <a:rPr lang="nl-NL" dirty="0">
                <a:solidFill>
                  <a:schemeClr val="tx2"/>
                </a:solidFill>
              </a:rPr>
              <a:t> </a:t>
            </a:r>
            <a:r>
              <a:rPr lang="nl-NL" dirty="0" err="1">
                <a:solidFill>
                  <a:schemeClr val="tx2"/>
                </a:solidFill>
              </a:rPr>
              <a:t>preferred</a:t>
            </a:r>
            <a:r>
              <a:rPr lang="nl-NL" dirty="0">
                <a:solidFill>
                  <a:schemeClr val="tx2"/>
                </a:solidFill>
              </a:rPr>
              <a:t> airport met </a:t>
            </a:r>
            <a:r>
              <a:rPr lang="nl-NL" b="1" dirty="0">
                <a:solidFill>
                  <a:schemeClr val="tx2"/>
                </a:solidFill>
              </a:rPr>
              <a:t>open data</a:t>
            </a:r>
            <a:r>
              <a:rPr lang="nl-NL" dirty="0">
                <a:solidFill>
                  <a:schemeClr val="tx2"/>
                </a:solidFill>
              </a:rPr>
              <a:t> en </a:t>
            </a:r>
            <a:r>
              <a:rPr lang="nl-NL" b="1" dirty="0" err="1">
                <a:solidFill>
                  <a:schemeClr val="tx2"/>
                </a:solidFill>
              </a:rPr>
              <a:t>leading</a:t>
            </a:r>
            <a:r>
              <a:rPr lang="nl-NL" b="1" dirty="0">
                <a:solidFill>
                  <a:schemeClr val="tx2"/>
                </a:solidFill>
              </a:rPr>
              <a:t> technologie</a:t>
            </a:r>
            <a:r>
              <a:rPr lang="nl-NL" dirty="0">
                <a:solidFill>
                  <a:schemeClr val="tx2"/>
                </a:solidFill>
              </a:rPr>
              <a:t> voor een </a:t>
            </a:r>
            <a:r>
              <a:rPr lang="nl-NL" dirty="0" err="1">
                <a:solidFill>
                  <a:schemeClr val="tx2"/>
                </a:solidFill>
              </a:rPr>
              <a:t>seamless</a:t>
            </a:r>
            <a:r>
              <a:rPr lang="nl-NL" dirty="0">
                <a:solidFill>
                  <a:schemeClr val="tx2"/>
                </a:solidFill>
              </a:rPr>
              <a:t> </a:t>
            </a:r>
            <a:r>
              <a:rPr lang="nl-NL" dirty="0" smtClean="0">
                <a:solidFill>
                  <a:schemeClr val="tx2"/>
                </a:solidFill>
              </a:rPr>
              <a:t>passenger </a:t>
            </a:r>
            <a:r>
              <a:rPr lang="nl-NL" dirty="0" err="1">
                <a:solidFill>
                  <a:schemeClr val="tx2"/>
                </a:solidFill>
              </a:rPr>
              <a:t>j</a:t>
            </a:r>
            <a:r>
              <a:rPr lang="nl-NL" dirty="0" err="1" smtClean="0">
                <a:solidFill>
                  <a:schemeClr val="tx2"/>
                </a:solidFill>
              </a:rPr>
              <a:t>ourney</a:t>
            </a:r>
            <a:r>
              <a:rPr lang="nl-NL" dirty="0" smtClean="0">
                <a:solidFill>
                  <a:schemeClr val="tx2"/>
                </a:solidFill>
              </a:rPr>
              <a:t> </a:t>
            </a:r>
            <a:r>
              <a:rPr lang="nl-NL" dirty="0">
                <a:solidFill>
                  <a:schemeClr val="tx2"/>
                </a:solidFill>
              </a:rPr>
              <a:t>en efficiënt en smart gebruik van luchthaven assets.”</a:t>
            </a:r>
          </a:p>
          <a:p>
            <a:endParaRPr lang="nl-NL" dirty="0"/>
          </a:p>
          <a:p>
            <a:endParaRPr lang="nl-NL" dirty="0"/>
          </a:p>
        </p:txBody>
      </p:sp>
      <p:sp>
        <p:nvSpPr>
          <p:cNvPr id="3" name="Titel 2"/>
          <p:cNvSpPr>
            <a:spLocks noGrp="1"/>
          </p:cNvSpPr>
          <p:nvPr>
            <p:ph type="title"/>
          </p:nvPr>
        </p:nvSpPr>
        <p:spPr/>
        <p:txBody>
          <a:bodyPr/>
          <a:lstStyle/>
          <a:p>
            <a:r>
              <a:rPr lang="en-US" dirty="0" smtClean="0"/>
              <a:t>Europe’s preferred airport</a:t>
            </a:r>
            <a:endParaRPr lang="nl-NL" dirty="0"/>
          </a:p>
        </p:txBody>
      </p:sp>
    </p:spTree>
    <p:extLst>
      <p:ext uri="{BB962C8B-B14F-4D97-AF65-F5344CB8AC3E}">
        <p14:creationId xmlns:p14="http://schemas.microsoft.com/office/powerpoint/2010/main" val="3426927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Hoe dit heeft geleid tot een dataportaal?</a:t>
            </a:r>
            <a:endParaRPr lang="nl-NL" dirty="0"/>
          </a:p>
        </p:txBody>
      </p:sp>
      <p:sp>
        <p:nvSpPr>
          <p:cNvPr id="6" name="Afgeronde rechthoek 5"/>
          <p:cNvSpPr/>
          <p:nvPr/>
        </p:nvSpPr>
        <p:spPr>
          <a:xfrm>
            <a:off x="546939" y="2300667"/>
            <a:ext cx="2812709" cy="1141172"/>
          </a:xfrm>
          <a:prstGeom prst="roundRect">
            <a:avLst/>
          </a:prstGeom>
          <a:solidFill>
            <a:srgbClr val="00A2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smtClean="0"/>
              <a:t>Bijdrage Digitale Strategie</a:t>
            </a:r>
            <a:endParaRPr lang="nl-NL" sz="1600" dirty="0"/>
          </a:p>
        </p:txBody>
      </p:sp>
      <p:sp>
        <p:nvSpPr>
          <p:cNvPr id="7" name="Afgeronde rechthoek 6"/>
          <p:cNvSpPr/>
          <p:nvPr/>
        </p:nvSpPr>
        <p:spPr>
          <a:xfrm>
            <a:off x="546939" y="3718500"/>
            <a:ext cx="2812709" cy="1141172"/>
          </a:xfrm>
          <a:prstGeom prst="roundRect">
            <a:avLst/>
          </a:prstGeom>
          <a:solidFill>
            <a:srgbClr val="00A2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smtClean="0"/>
              <a:t>Onderzoek </a:t>
            </a:r>
            <a:r>
              <a:rPr lang="nl-NL" sz="1600" dirty="0" err="1" smtClean="0"/>
              <a:t>self-service</a:t>
            </a:r>
            <a:r>
              <a:rPr lang="nl-NL" sz="1600" dirty="0" smtClean="0"/>
              <a:t> BI</a:t>
            </a:r>
            <a:endParaRPr lang="nl-NL" sz="1600" dirty="0"/>
          </a:p>
        </p:txBody>
      </p:sp>
      <p:sp>
        <p:nvSpPr>
          <p:cNvPr id="8" name="Afgeronde rechthoek 7"/>
          <p:cNvSpPr/>
          <p:nvPr/>
        </p:nvSpPr>
        <p:spPr>
          <a:xfrm>
            <a:off x="4194265" y="2300667"/>
            <a:ext cx="3223677" cy="1141172"/>
          </a:xfrm>
          <a:prstGeom prst="roundRect">
            <a:avLst/>
          </a:prstGeom>
          <a:solidFill>
            <a:srgbClr val="00A2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nl-NL" sz="1600" dirty="0" smtClean="0"/>
              <a:t>Meer doen met data</a:t>
            </a:r>
          </a:p>
          <a:p>
            <a:pPr marL="285750" indent="-285750">
              <a:buFont typeface="Arial" panose="020B0604020202020204" pitchFamily="34" charset="0"/>
              <a:buChar char="•"/>
            </a:pPr>
            <a:r>
              <a:rPr lang="nl-NL" sz="1600" dirty="0" smtClean="0"/>
              <a:t>Verbreden van dienstverlening</a:t>
            </a:r>
            <a:endParaRPr lang="nl-NL" sz="1600" dirty="0"/>
          </a:p>
        </p:txBody>
      </p:sp>
      <p:sp>
        <p:nvSpPr>
          <p:cNvPr id="9" name="Afgeronde rechthoek 8"/>
          <p:cNvSpPr/>
          <p:nvPr/>
        </p:nvSpPr>
        <p:spPr>
          <a:xfrm>
            <a:off x="4194265" y="3718500"/>
            <a:ext cx="3223677" cy="1141172"/>
          </a:xfrm>
          <a:prstGeom prst="roundRect">
            <a:avLst/>
          </a:prstGeom>
          <a:solidFill>
            <a:srgbClr val="00A2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nl-NL" sz="1600" dirty="0" smtClean="0"/>
              <a:t>Er is geen tool die voor alle gebruikers werkt</a:t>
            </a:r>
          </a:p>
          <a:p>
            <a:pPr marL="285750" indent="-285750">
              <a:buFont typeface="Arial" panose="020B0604020202020204" pitchFamily="34" charset="0"/>
              <a:buChar char="•"/>
            </a:pPr>
            <a:r>
              <a:rPr lang="nl-NL" sz="1600" dirty="0" smtClean="0"/>
              <a:t>Liever een databibliotheek dan een nieuw BI tool</a:t>
            </a:r>
            <a:endParaRPr lang="nl-NL" sz="1600" dirty="0"/>
          </a:p>
        </p:txBody>
      </p:sp>
      <p:sp>
        <p:nvSpPr>
          <p:cNvPr id="10" name="Gelijkbenige driehoek 9"/>
          <p:cNvSpPr/>
          <p:nvPr/>
        </p:nvSpPr>
        <p:spPr>
          <a:xfrm rot="5400000">
            <a:off x="3206370" y="2645221"/>
            <a:ext cx="1141172" cy="452063"/>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Gelijkbenige driehoek 10"/>
          <p:cNvSpPr/>
          <p:nvPr/>
        </p:nvSpPr>
        <p:spPr>
          <a:xfrm rot="5400000">
            <a:off x="3206370" y="4063055"/>
            <a:ext cx="1141172" cy="452063"/>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1967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3048" name="think-cell Slide" r:id="rId29" imgW="270" imgH="270" progId="TCLayout.ActiveDocument.1">
                  <p:embed/>
                </p:oleObj>
              </mc:Choice>
              <mc:Fallback>
                <p:oleObj name="think-cell Slide" r:id="rId29" imgW="270" imgH="270" progId="TCLayout.ActiveDocument.1">
                  <p:embed/>
                  <p:pic>
                    <p:nvPicPr>
                      <p:cNvPr id="14" name="Object 13" hidden="1"/>
                      <p:cNvPicPr/>
                      <p:nvPr/>
                    </p:nvPicPr>
                    <p:blipFill>
                      <a:blip r:embed="rId30"/>
                      <a:stretch>
                        <a:fillRect/>
                      </a:stretch>
                    </p:blipFill>
                    <p:spPr>
                      <a:xfrm>
                        <a:off x="0" y="0"/>
                        <a:ext cx="158750" cy="158750"/>
                      </a:xfrm>
                      <a:prstGeom prst="rect">
                        <a:avLst/>
                      </a:prstGeom>
                    </p:spPr>
                  </p:pic>
                </p:oleObj>
              </mc:Fallback>
            </mc:AlternateContent>
          </a:graphicData>
        </a:graphic>
      </p:graphicFrame>
      <p:sp>
        <p:nvSpPr>
          <p:cNvPr id="6" name="Rechthoek 5" hidden="1"/>
          <p:cNvSpPr/>
          <p:nvPr>
            <p:custDataLst>
              <p:tags r:id="rId3"/>
            </p:custDataLst>
          </p:nvPr>
        </p:nvSpPr>
        <p:spPr bwMode="auto">
          <a:xfrm>
            <a:off x="0" y="0"/>
            <a:ext cx="158750" cy="15875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spcBef>
                <a:spcPct val="0"/>
              </a:spcBef>
              <a:spcAft>
                <a:spcPct val="0"/>
              </a:spcAft>
            </a:pPr>
            <a:endParaRPr lang="nl-NL" sz="1200">
              <a:latin typeface="Calibri"/>
              <a:sym typeface="Calibri"/>
            </a:endParaRPr>
          </a:p>
        </p:txBody>
      </p:sp>
      <p:sp>
        <p:nvSpPr>
          <p:cNvPr id="3" name="Titel 2"/>
          <p:cNvSpPr>
            <a:spLocks noGrp="1"/>
          </p:cNvSpPr>
          <p:nvPr>
            <p:ph type="title"/>
            <p:custDataLst>
              <p:tags r:id="rId4"/>
            </p:custDataLst>
          </p:nvPr>
        </p:nvSpPr>
        <p:spPr/>
        <p:txBody>
          <a:bodyPr/>
          <a:lstStyle/>
          <a:p>
            <a:r>
              <a:rPr lang="nl-NL" dirty="0" smtClean="0"/>
              <a:t>Data wordt onnodig onderbenut</a:t>
            </a:r>
            <a:endParaRPr lang="nl-NL" dirty="0"/>
          </a:p>
        </p:txBody>
      </p:sp>
      <p:cxnSp>
        <p:nvCxnSpPr>
          <p:cNvPr id="50" name="Rechte verbindingslijn 49"/>
          <p:cNvCxnSpPr/>
          <p:nvPr>
            <p:custDataLst>
              <p:tags r:id="rId5"/>
            </p:custDataLst>
          </p:nvPr>
        </p:nvCxnSpPr>
        <p:spPr bwMode="auto">
          <a:xfrm>
            <a:off x="2954338" y="3967163"/>
            <a:ext cx="0" cy="180975"/>
          </a:xfrm>
          <a:prstGeom prst="line">
            <a:avLst/>
          </a:prstGeom>
          <a:ln w="3175">
            <a:solidFill>
              <a:schemeClr val="tx1"/>
            </a:solidFill>
            <a:prstDash val="lgDash"/>
            <a:headEnd type="none"/>
            <a:tailEnd type="none"/>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53" name="Rechte verbindingslijn 52"/>
          <p:cNvCxnSpPr/>
          <p:nvPr>
            <p:custDataLst>
              <p:tags r:id="rId6"/>
            </p:custDataLst>
          </p:nvPr>
        </p:nvCxnSpPr>
        <p:spPr bwMode="auto">
          <a:xfrm>
            <a:off x="3992563" y="5195888"/>
            <a:ext cx="0" cy="180975"/>
          </a:xfrm>
          <a:prstGeom prst="line">
            <a:avLst/>
          </a:prstGeom>
          <a:ln w="3175">
            <a:solidFill>
              <a:schemeClr val="tx1"/>
            </a:solidFill>
            <a:prstDash val="lgDash"/>
            <a:headEnd type="none"/>
            <a:tailEnd type="none"/>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52" name="Rechte verbindingslijn 51"/>
          <p:cNvCxnSpPr/>
          <p:nvPr>
            <p:custDataLst>
              <p:tags r:id="rId7"/>
            </p:custDataLst>
          </p:nvPr>
        </p:nvCxnSpPr>
        <p:spPr bwMode="auto">
          <a:xfrm>
            <a:off x="3735388" y="4786313"/>
            <a:ext cx="0" cy="180975"/>
          </a:xfrm>
          <a:prstGeom prst="line">
            <a:avLst/>
          </a:prstGeom>
          <a:ln w="3175">
            <a:solidFill>
              <a:schemeClr val="tx1"/>
            </a:solidFill>
            <a:prstDash val="lgDash"/>
            <a:headEnd type="none"/>
            <a:tailEnd type="none"/>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49" name="Rechte verbindingslijn 48"/>
          <p:cNvCxnSpPr/>
          <p:nvPr>
            <p:custDataLst>
              <p:tags r:id="rId8"/>
            </p:custDataLst>
          </p:nvPr>
        </p:nvCxnSpPr>
        <p:spPr bwMode="auto">
          <a:xfrm>
            <a:off x="2782888" y="3548063"/>
            <a:ext cx="0" cy="180975"/>
          </a:xfrm>
          <a:prstGeom prst="line">
            <a:avLst/>
          </a:prstGeom>
          <a:ln w="3175">
            <a:solidFill>
              <a:schemeClr val="tx1"/>
            </a:solidFill>
            <a:prstDash val="lgDash"/>
            <a:headEnd type="none"/>
            <a:tailEnd type="none"/>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48" name="Rechte verbindingslijn 47"/>
          <p:cNvCxnSpPr/>
          <p:nvPr>
            <p:custDataLst>
              <p:tags r:id="rId9"/>
            </p:custDataLst>
          </p:nvPr>
        </p:nvCxnSpPr>
        <p:spPr bwMode="auto">
          <a:xfrm>
            <a:off x="2563813" y="2728913"/>
            <a:ext cx="0" cy="180975"/>
          </a:xfrm>
          <a:prstGeom prst="line">
            <a:avLst/>
          </a:prstGeom>
          <a:ln w="3175">
            <a:solidFill>
              <a:schemeClr val="tx1"/>
            </a:solidFill>
            <a:prstDash val="lgDash"/>
            <a:headEnd type="none"/>
            <a:tailEnd type="none"/>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51" name="Rechte verbindingslijn 50"/>
          <p:cNvCxnSpPr/>
          <p:nvPr>
            <p:custDataLst>
              <p:tags r:id="rId10"/>
            </p:custDataLst>
          </p:nvPr>
        </p:nvCxnSpPr>
        <p:spPr bwMode="auto">
          <a:xfrm>
            <a:off x="3297238" y="4376738"/>
            <a:ext cx="0" cy="180975"/>
          </a:xfrm>
          <a:prstGeom prst="line">
            <a:avLst/>
          </a:prstGeom>
          <a:ln w="3175">
            <a:solidFill>
              <a:schemeClr val="tx1"/>
            </a:solidFill>
            <a:prstDash val="lgDash"/>
            <a:headEnd type="none"/>
            <a:tailEnd type="none"/>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4" name="Rechte verbindingslijn 63"/>
          <p:cNvCxnSpPr/>
          <p:nvPr>
            <p:custDataLst>
              <p:tags r:id="rId11"/>
            </p:custDataLst>
          </p:nvPr>
        </p:nvCxnSpPr>
        <p:spPr bwMode="auto">
          <a:xfrm>
            <a:off x="2649538" y="3138488"/>
            <a:ext cx="0" cy="180975"/>
          </a:xfrm>
          <a:prstGeom prst="line">
            <a:avLst/>
          </a:prstGeom>
          <a:ln w="3175">
            <a:solidFill>
              <a:schemeClr val="tx1"/>
            </a:solidFill>
            <a:prstDash val="lgDash"/>
            <a:headEnd type="none"/>
            <a:tailEnd type="none"/>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graphicFrame>
        <p:nvGraphicFramePr>
          <p:cNvPr id="4" name="Object 3"/>
          <p:cNvGraphicFramePr>
            <a:graphicFrameLocks/>
          </p:cNvGraphicFramePr>
          <p:nvPr>
            <p:custDataLst>
              <p:tags r:id="rId12"/>
            </p:custDataLst>
            <p:extLst/>
          </p:nvPr>
        </p:nvGraphicFramePr>
        <p:xfrm>
          <a:off x="2325688" y="2319338"/>
          <a:ext cx="1762109" cy="3495572"/>
        </p:xfrm>
        <a:graphic>
          <a:graphicData uri="http://schemas.openxmlformats.org/presentationml/2006/ole">
            <mc:AlternateContent xmlns:mc="http://schemas.openxmlformats.org/markup-compatibility/2006">
              <mc:Choice xmlns:v="urn:schemas-microsoft-com:vml" Requires="v">
                <p:oleObj spid="_x0000_s43049" name="Grafiek" r:id="rId31" imgW="1762109" imgH="3495572" progId="MSGraph.Chart.8">
                  <p:embed followColorScheme="full"/>
                </p:oleObj>
              </mc:Choice>
              <mc:Fallback>
                <p:oleObj name="Grafiek" r:id="rId31" imgW="1762109" imgH="3495572" progId="MSGraph.Chart.8">
                  <p:embed followColorScheme="full"/>
                  <p:pic>
                    <p:nvPicPr>
                      <p:cNvPr id="4" name="Object 3"/>
                      <p:cNvPicPr/>
                      <p:nvPr/>
                    </p:nvPicPr>
                    <p:blipFill>
                      <a:blip r:embed="rId32"/>
                      <a:stretch>
                        <a:fillRect/>
                      </a:stretch>
                    </p:blipFill>
                    <p:spPr>
                      <a:xfrm>
                        <a:off x="2325688" y="2319338"/>
                        <a:ext cx="1762109" cy="3495572"/>
                      </a:xfrm>
                      <a:prstGeom prst="rect">
                        <a:avLst/>
                      </a:prstGeom>
                    </p:spPr>
                  </p:pic>
                </p:oleObj>
              </mc:Fallback>
            </mc:AlternateContent>
          </a:graphicData>
        </a:graphic>
      </p:graphicFrame>
      <p:sp>
        <p:nvSpPr>
          <p:cNvPr id="18" name="Rechthoek 17"/>
          <p:cNvSpPr/>
          <p:nvPr>
            <p:custDataLst>
              <p:tags r:id="rId13"/>
            </p:custDataLst>
          </p:nvPr>
        </p:nvSpPr>
        <p:spPr bwMode="auto">
          <a:xfrm>
            <a:off x="557213" y="5400675"/>
            <a:ext cx="1436688" cy="182563"/>
          </a:xfrm>
          <a:prstGeom prst="rect">
            <a:avLst/>
          </a:prstGeom>
          <a:noFill/>
          <a:ln w="9525" cap="flat" cmpd="sng" algn="ctr">
            <a:noFill/>
            <a:prstDash val="solid"/>
          </a:ln>
          <a:effectLst/>
          <a:extLst>
            <a:ext uri="{909E8E84-426E-40DD-AFC4-6F175D3DCCD1}">
              <a14:hiddenFill xmlns:a14="http://schemas.microsoft.com/office/drawing/2010/main">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spcBef>
                <a:spcPct val="0"/>
              </a:spcBef>
              <a:spcAft>
                <a:spcPct val="0"/>
              </a:spcAft>
            </a:pPr>
            <a:fld id="{6495864E-F19C-4822-8E5E-3D3FFB27E63E}" type="datetime'''''''''T''o''''ta''al opg''e''''slagen'''' ''d''''''a''''ta'">
              <a:rPr lang="en-US" sz="1200">
                <a:solidFill>
                  <a:schemeClr val="tx1"/>
                </a:solidFill>
              </a:rPr>
              <a:pPr/>
              <a:t>Totaal opgeslagen data</a:t>
            </a:fld>
            <a:endParaRPr lang="nl-NL" sz="1200">
              <a:solidFill>
                <a:schemeClr val="tx1"/>
              </a:solidFill>
              <a:sym typeface="+mn-lt"/>
            </a:endParaRPr>
          </a:p>
        </p:txBody>
      </p:sp>
      <p:sp>
        <p:nvSpPr>
          <p:cNvPr id="17" name="Rechthoek 16"/>
          <p:cNvSpPr/>
          <p:nvPr>
            <p:custDataLst>
              <p:tags r:id="rId14"/>
            </p:custDataLst>
          </p:nvPr>
        </p:nvSpPr>
        <p:spPr bwMode="auto">
          <a:xfrm>
            <a:off x="557213" y="4991100"/>
            <a:ext cx="1076325" cy="182563"/>
          </a:xfrm>
          <a:prstGeom prst="rect">
            <a:avLst/>
          </a:prstGeom>
          <a:noFill/>
          <a:ln w="9525" cap="flat" cmpd="sng" algn="ctr">
            <a:noFill/>
            <a:prstDash val="solid"/>
          </a:ln>
          <a:effectLst/>
          <a:extLst>
            <a:ext uri="{909E8E84-426E-40DD-AFC4-6F175D3DCCD1}">
              <a14:hiddenFill xmlns:a14="http://schemas.microsoft.com/office/drawing/2010/main">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spcBef>
                <a:spcPct val="0"/>
              </a:spcBef>
              <a:spcAft>
                <a:spcPct val="0"/>
              </a:spcAft>
            </a:pPr>
            <a:fld id="{AA1559D4-49A1-45CA-8880-682B47572160}" type="datetime'Da''t''''''''''a is'' ''on''''b''''e''''''k''e''n''d'''''">
              <a:rPr lang="en-US" sz="1200">
                <a:solidFill>
                  <a:schemeClr val="tx1"/>
                </a:solidFill>
              </a:rPr>
              <a:pPr/>
              <a:t>Data is onbekend</a:t>
            </a:fld>
            <a:endParaRPr lang="nl-NL" sz="1200">
              <a:solidFill>
                <a:schemeClr val="tx1"/>
              </a:solidFill>
              <a:sym typeface="+mn-lt"/>
            </a:endParaRPr>
          </a:p>
        </p:txBody>
      </p:sp>
      <p:sp>
        <p:nvSpPr>
          <p:cNvPr id="16" name="Rechthoek 15"/>
          <p:cNvSpPr/>
          <p:nvPr>
            <p:custDataLst>
              <p:tags r:id="rId15"/>
            </p:custDataLst>
          </p:nvPr>
        </p:nvSpPr>
        <p:spPr bwMode="auto">
          <a:xfrm>
            <a:off x="557213" y="4581525"/>
            <a:ext cx="1325563" cy="182563"/>
          </a:xfrm>
          <a:prstGeom prst="rect">
            <a:avLst/>
          </a:prstGeom>
          <a:noFill/>
          <a:ln w="9525" cap="flat" cmpd="sng" algn="ctr">
            <a:noFill/>
            <a:prstDash val="solid"/>
          </a:ln>
          <a:effectLst/>
          <a:extLst>
            <a:ext uri="{909E8E84-426E-40DD-AFC4-6F175D3DCCD1}">
              <a14:hiddenFill xmlns:a14="http://schemas.microsoft.com/office/drawing/2010/main">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spcBef>
                <a:spcPct val="0"/>
              </a:spcBef>
              <a:spcAft>
                <a:spcPct val="0"/>
              </a:spcAft>
            </a:pPr>
            <a:fld id="{8A15AE26-A005-45DA-9F24-225AE046BDA6}" type="datetime'D''a''''''''''''ta is ''n''''''ie''t ontsl''ot''''e''n'''''''">
              <a:rPr lang="en-US" sz="1200">
                <a:solidFill>
                  <a:schemeClr val="tx1"/>
                </a:solidFill>
              </a:rPr>
              <a:pPr/>
              <a:t>Data is niet ontsloten</a:t>
            </a:fld>
            <a:endParaRPr lang="nl-NL" sz="1200">
              <a:solidFill>
                <a:schemeClr val="tx1"/>
              </a:solidFill>
              <a:sym typeface="+mn-lt"/>
            </a:endParaRPr>
          </a:p>
        </p:txBody>
      </p:sp>
      <p:sp>
        <p:nvSpPr>
          <p:cNvPr id="9" name="Rechthoek 8"/>
          <p:cNvSpPr/>
          <p:nvPr>
            <p:custDataLst>
              <p:tags r:id="rId16"/>
            </p:custDataLst>
          </p:nvPr>
        </p:nvSpPr>
        <p:spPr bwMode="auto">
          <a:xfrm>
            <a:off x="557213" y="3757613"/>
            <a:ext cx="1730375" cy="182563"/>
          </a:xfrm>
          <a:prstGeom prst="rect">
            <a:avLst/>
          </a:prstGeom>
          <a:noFill/>
          <a:ln w="9525" cap="flat" cmpd="sng" algn="ctr">
            <a:noFill/>
            <a:prstDash val="solid"/>
          </a:ln>
          <a:effectLst/>
          <a:extLst>
            <a:ext uri="{909E8E84-426E-40DD-AFC4-6F175D3DCCD1}">
              <a14:hiddenFill xmlns:a14="http://schemas.microsoft.com/office/drawing/2010/main">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spcBef>
                <a:spcPct val="0"/>
              </a:spcBef>
              <a:spcAft>
                <a:spcPct val="0"/>
              </a:spcAft>
            </a:pPr>
            <a:fld id="{E2A96A0F-885C-4939-BD21-0EAAE59D013D}" type="datetime'Da''''ta'' ''is niet te int''e''r''''p''ret''e''re''''''n'">
              <a:rPr lang="en-US" sz="1200">
                <a:solidFill>
                  <a:schemeClr val="tx1"/>
                </a:solidFill>
              </a:rPr>
              <a:pPr/>
              <a:t>Data is niet te interpreteren</a:t>
            </a:fld>
            <a:endParaRPr lang="nl-NL" sz="1200">
              <a:solidFill>
                <a:schemeClr val="tx1"/>
              </a:solidFill>
              <a:sym typeface="+mn-lt"/>
            </a:endParaRPr>
          </a:p>
        </p:txBody>
      </p:sp>
      <p:sp>
        <p:nvSpPr>
          <p:cNvPr id="7" name="Rechthoek 6"/>
          <p:cNvSpPr/>
          <p:nvPr>
            <p:custDataLst>
              <p:tags r:id="rId17"/>
            </p:custDataLst>
          </p:nvPr>
        </p:nvSpPr>
        <p:spPr bwMode="auto">
          <a:xfrm>
            <a:off x="557213" y="3343275"/>
            <a:ext cx="1639888" cy="182563"/>
          </a:xfrm>
          <a:prstGeom prst="rect">
            <a:avLst/>
          </a:prstGeom>
          <a:noFill/>
          <a:ln w="9525" cap="flat" cmpd="sng" algn="ctr">
            <a:noFill/>
            <a:prstDash val="solid"/>
          </a:ln>
          <a:effectLst/>
          <a:extLst>
            <a:ext uri="{909E8E84-426E-40DD-AFC4-6F175D3DCCD1}">
              <a14:hiddenFill xmlns:a14="http://schemas.microsoft.com/office/drawing/2010/main">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spcBef>
                <a:spcPct val="0"/>
              </a:spcBef>
              <a:spcAft>
                <a:spcPct val="0"/>
              </a:spcAft>
            </a:pPr>
            <a:fld id="{17A4BC75-6F46-4299-9C62-24E6C9737314}" type="datetime'Data i''''''s'' ''''n''ie''t ''te'' co''''''m''bin''er''e''n'">
              <a:rPr lang="en-US" sz="1200">
                <a:solidFill>
                  <a:schemeClr val="tx1"/>
                </a:solidFill>
              </a:rPr>
              <a:pPr/>
              <a:t>Data is niet te combineren</a:t>
            </a:fld>
            <a:endParaRPr lang="nl-NL" sz="1200">
              <a:solidFill>
                <a:schemeClr val="tx1"/>
              </a:solidFill>
              <a:sym typeface="+mn-lt"/>
            </a:endParaRPr>
          </a:p>
        </p:txBody>
      </p:sp>
      <p:sp>
        <p:nvSpPr>
          <p:cNvPr id="5" name="Rechthoek 4"/>
          <p:cNvSpPr/>
          <p:nvPr>
            <p:custDataLst>
              <p:tags r:id="rId18"/>
            </p:custDataLst>
          </p:nvPr>
        </p:nvSpPr>
        <p:spPr bwMode="auto">
          <a:xfrm>
            <a:off x="557213" y="2524125"/>
            <a:ext cx="1225550" cy="182563"/>
          </a:xfrm>
          <a:prstGeom prst="rect">
            <a:avLst/>
          </a:prstGeom>
          <a:noFill/>
          <a:ln w="9525" cap="flat" cmpd="sng" algn="ctr">
            <a:noFill/>
            <a:prstDash val="solid"/>
          </a:ln>
          <a:effectLst/>
          <a:extLst>
            <a:ext uri="{909E8E84-426E-40DD-AFC4-6F175D3DCCD1}">
              <a14:hiddenFill xmlns:a14="http://schemas.microsoft.com/office/drawing/2010/main">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spcBef>
                <a:spcPct val="0"/>
              </a:spcBef>
              <a:spcAft>
                <a:spcPct val="0"/>
              </a:spcAft>
            </a:pPr>
            <a:fld id="{0FD58691-0027-4473-A10A-522E783F917A}" type="datetime'Tot''''aa''l ''''b''''''e''''''n''ut''''te ''d''''''ata'">
              <a:rPr lang="en-US" sz="1200">
                <a:solidFill>
                  <a:schemeClr val="tx1"/>
                </a:solidFill>
              </a:rPr>
              <a:pPr/>
              <a:t>Totaal benutte data</a:t>
            </a:fld>
            <a:endParaRPr lang="nl-NL" sz="1200" dirty="0">
              <a:solidFill>
                <a:schemeClr val="tx1"/>
              </a:solidFill>
              <a:sym typeface="+mn-lt"/>
            </a:endParaRPr>
          </a:p>
        </p:txBody>
      </p:sp>
      <p:sp>
        <p:nvSpPr>
          <p:cNvPr id="46" name="Rechthoek 45"/>
          <p:cNvSpPr/>
          <p:nvPr>
            <p:custDataLst>
              <p:tags r:id="rId19"/>
            </p:custDataLst>
          </p:nvPr>
        </p:nvSpPr>
        <p:spPr bwMode="auto">
          <a:xfrm>
            <a:off x="557213" y="4171950"/>
            <a:ext cx="1819275" cy="182563"/>
          </a:xfrm>
          <a:prstGeom prst="rect">
            <a:avLst/>
          </a:prstGeom>
          <a:noFill/>
          <a:ln w="9525" cap="flat" cmpd="sng" algn="ctr">
            <a:noFill/>
            <a:prstDash val="solid"/>
          </a:ln>
          <a:effectLst/>
          <a:extLst>
            <a:ext uri="{909E8E84-426E-40DD-AFC4-6F175D3DCCD1}">
              <a14:hiddenFill xmlns:a14="http://schemas.microsoft.com/office/drawing/2010/main">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spcBef>
                <a:spcPct val="0"/>
              </a:spcBef>
              <a:spcAft>
                <a:spcPct val="0"/>
              </a:spcAft>
            </a:pPr>
            <a:fld id="{F2F4B493-9BF3-4867-9DD1-242FBE24C9DB}" type="datetime'D''''''at''''a ''''is in ''''on''bruikb''''aar'' ''''''format'">
              <a:rPr lang="en-US" sz="1200">
                <a:solidFill>
                  <a:schemeClr val="tx1"/>
                </a:solidFill>
              </a:rPr>
              <a:pPr/>
              <a:t>Data is in onbruikbaar format</a:t>
            </a:fld>
            <a:endParaRPr lang="nl-NL" sz="1200">
              <a:solidFill>
                <a:schemeClr val="tx1"/>
              </a:solidFill>
              <a:sym typeface="+mn-lt"/>
            </a:endParaRPr>
          </a:p>
        </p:txBody>
      </p:sp>
      <p:sp>
        <p:nvSpPr>
          <p:cNvPr id="62" name="Rechthoek 61"/>
          <p:cNvSpPr/>
          <p:nvPr>
            <p:custDataLst>
              <p:tags r:id="rId20"/>
            </p:custDataLst>
          </p:nvPr>
        </p:nvSpPr>
        <p:spPr bwMode="auto">
          <a:xfrm>
            <a:off x="557213" y="2933700"/>
            <a:ext cx="1566863" cy="182563"/>
          </a:xfrm>
          <a:prstGeom prst="rect">
            <a:avLst/>
          </a:prstGeom>
          <a:noFill/>
          <a:ln w="9525" cap="flat" cmpd="sng" algn="ctr">
            <a:noFill/>
            <a:prstDash val="solid"/>
          </a:ln>
          <a:effectLst/>
          <a:extLst>
            <a:ext uri="{909E8E84-426E-40DD-AFC4-6F175D3DCCD1}">
              <a14:hiddenFill xmlns:a14="http://schemas.microsoft.com/office/drawing/2010/main">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spcBef>
                <a:spcPct val="0"/>
              </a:spcBef>
              <a:spcAft>
                <a:spcPct val="0"/>
              </a:spcAft>
            </a:pPr>
            <a:fld id="{0E9EA0AC-8C57-468B-AA7F-08E50B5DA84E}" type="datetime'''D''''''a''''ta ''''i''''s niet te an''''a''ly''''se''ren'''">
              <a:rPr lang="en-US" sz="1200">
                <a:solidFill>
                  <a:schemeClr val="tx1"/>
                </a:solidFill>
              </a:rPr>
              <a:pPr/>
              <a:t>Data is niet te analyseren</a:t>
            </a:fld>
            <a:endParaRPr lang="nl-NL" sz="1200">
              <a:solidFill>
                <a:schemeClr val="tx1"/>
              </a:solidFill>
              <a:latin typeface="Calibri"/>
              <a:sym typeface="Calibri"/>
            </a:endParaRPr>
          </a:p>
        </p:txBody>
      </p:sp>
      <p:sp>
        <p:nvSpPr>
          <p:cNvPr id="54" name="Tekstvak 53"/>
          <p:cNvSpPr txBox="1"/>
          <p:nvPr>
            <p:custDataLst>
              <p:tags r:id="rId21"/>
            </p:custDataLst>
          </p:nvPr>
        </p:nvSpPr>
        <p:spPr>
          <a:xfrm>
            <a:off x="557213" y="1709738"/>
            <a:ext cx="3530584" cy="523220"/>
          </a:xfrm>
          <a:prstGeom prst="rect">
            <a:avLst/>
          </a:prstGeom>
          <a:noFill/>
        </p:spPr>
        <p:txBody>
          <a:bodyPr wrap="square" lIns="0" rIns="0" rtlCol="0">
            <a:spAutoFit/>
          </a:bodyPr>
          <a:lstStyle/>
          <a:p>
            <a:r>
              <a:rPr lang="nl-NL" sz="1400" b="1" dirty="0" smtClean="0">
                <a:solidFill>
                  <a:schemeClr val="tx2"/>
                </a:solidFill>
              </a:rPr>
              <a:t>Schiphol heeft veel data, maar deze data wordt om diverse redenen onnodig onderbenut</a:t>
            </a:r>
            <a:endParaRPr lang="nl-NL" sz="1400" b="1" dirty="0">
              <a:solidFill>
                <a:schemeClr val="tx2"/>
              </a:solidFill>
            </a:endParaRPr>
          </a:p>
        </p:txBody>
      </p:sp>
      <p:cxnSp>
        <p:nvCxnSpPr>
          <p:cNvPr id="56" name="Rechte verbindingslijn 55"/>
          <p:cNvCxnSpPr/>
          <p:nvPr>
            <p:custDataLst>
              <p:tags r:id="rId22"/>
            </p:custDataLst>
          </p:nvPr>
        </p:nvCxnSpPr>
        <p:spPr>
          <a:xfrm>
            <a:off x="557213" y="2232025"/>
            <a:ext cx="3530584" cy="0"/>
          </a:xfrm>
          <a:prstGeom prst="line">
            <a:avLst/>
          </a:prstGeom>
          <a:ln w="9525">
            <a:solidFill>
              <a:srgbClr val="08346D"/>
            </a:solidFill>
          </a:ln>
          <a:effectLst/>
        </p:spPr>
        <p:style>
          <a:lnRef idx="2">
            <a:schemeClr val="accent1"/>
          </a:lnRef>
          <a:fillRef idx="0">
            <a:schemeClr val="accent1"/>
          </a:fillRef>
          <a:effectRef idx="1">
            <a:schemeClr val="accent1"/>
          </a:effectRef>
          <a:fontRef idx="minor">
            <a:schemeClr val="tx1"/>
          </a:fontRef>
        </p:style>
      </p:cxnSp>
      <p:sp>
        <p:nvSpPr>
          <p:cNvPr id="59" name="Gelijkbenige driehoek 58"/>
          <p:cNvSpPr/>
          <p:nvPr>
            <p:custDataLst>
              <p:tags r:id="rId23"/>
            </p:custDataLst>
          </p:nvPr>
        </p:nvSpPr>
        <p:spPr>
          <a:xfrm rot="5400000">
            <a:off x="2661539" y="3919538"/>
            <a:ext cx="3324727" cy="263950"/>
          </a:xfrm>
          <a:prstGeom prst="triangl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0" name="Tekstvak 59"/>
          <p:cNvSpPr txBox="1"/>
          <p:nvPr>
            <p:custDataLst>
              <p:tags r:id="rId24"/>
            </p:custDataLst>
          </p:nvPr>
        </p:nvSpPr>
        <p:spPr>
          <a:xfrm>
            <a:off x="4539002" y="1709738"/>
            <a:ext cx="4203360" cy="523220"/>
          </a:xfrm>
          <a:prstGeom prst="rect">
            <a:avLst/>
          </a:prstGeom>
          <a:noFill/>
        </p:spPr>
        <p:txBody>
          <a:bodyPr wrap="square" lIns="0" rtlCol="0">
            <a:spAutoFit/>
          </a:bodyPr>
          <a:lstStyle/>
          <a:p>
            <a:r>
              <a:rPr lang="nl-NL" sz="1400" b="1" dirty="0" smtClean="0">
                <a:solidFill>
                  <a:schemeClr val="tx2"/>
                </a:solidFill>
              </a:rPr>
              <a:t>Met de introductie van een dataportaal kunnen we meer doen met onze data</a:t>
            </a:r>
            <a:endParaRPr lang="nl-NL" sz="1400" b="1" dirty="0">
              <a:solidFill>
                <a:schemeClr val="tx2"/>
              </a:solidFill>
            </a:endParaRPr>
          </a:p>
        </p:txBody>
      </p:sp>
      <p:cxnSp>
        <p:nvCxnSpPr>
          <p:cNvPr id="61" name="Rechte verbindingslijn 60"/>
          <p:cNvCxnSpPr/>
          <p:nvPr>
            <p:custDataLst>
              <p:tags r:id="rId25"/>
            </p:custDataLst>
          </p:nvPr>
        </p:nvCxnSpPr>
        <p:spPr>
          <a:xfrm>
            <a:off x="4539002" y="2232025"/>
            <a:ext cx="4203360" cy="0"/>
          </a:xfrm>
          <a:prstGeom prst="line">
            <a:avLst/>
          </a:prstGeom>
          <a:ln w="9525">
            <a:solidFill>
              <a:srgbClr val="08346D"/>
            </a:solidFill>
          </a:ln>
          <a:effectLst/>
        </p:spPr>
        <p:style>
          <a:lnRef idx="2">
            <a:schemeClr val="accent1"/>
          </a:lnRef>
          <a:fillRef idx="0">
            <a:schemeClr val="accent1"/>
          </a:fillRef>
          <a:effectRef idx="1">
            <a:schemeClr val="accent1"/>
          </a:effectRef>
          <a:fontRef idx="minor">
            <a:schemeClr val="tx1"/>
          </a:fontRef>
        </p:style>
      </p:cxnSp>
      <p:sp>
        <p:nvSpPr>
          <p:cNvPr id="66" name="Tekstvak 65"/>
          <p:cNvSpPr txBox="1"/>
          <p:nvPr>
            <p:custDataLst>
              <p:tags r:id="rId26"/>
            </p:custDataLst>
          </p:nvPr>
        </p:nvSpPr>
        <p:spPr>
          <a:xfrm>
            <a:off x="4539002" y="2317270"/>
            <a:ext cx="4203360" cy="3580467"/>
          </a:xfrm>
          <a:prstGeom prst="rect">
            <a:avLst/>
          </a:prstGeom>
          <a:noFill/>
        </p:spPr>
        <p:txBody>
          <a:bodyPr wrap="square" lIns="0" rIns="0" rtlCol="0">
            <a:spAutoFit/>
          </a:bodyPr>
          <a:lstStyle>
            <a:defPPr>
              <a:defRPr lang="nl-NL"/>
            </a:defPPr>
            <a:lvl1pPr>
              <a:defRPr sz="1400" b="1">
                <a:solidFill>
                  <a:schemeClr val="tx2"/>
                </a:solidFill>
              </a:defRPr>
            </a:lvl1pPr>
          </a:lstStyle>
          <a:p>
            <a:pPr marL="176213" indent="-176213">
              <a:spcAft>
                <a:spcPts val="400"/>
              </a:spcAft>
              <a:buFont typeface="Arial" panose="020B0604020202020204" pitchFamily="34" charset="0"/>
              <a:buChar char="•"/>
            </a:pPr>
            <a:r>
              <a:rPr lang="nl-NL" b="0" dirty="0"/>
              <a:t>Data is makkelijk te </a:t>
            </a:r>
            <a:r>
              <a:rPr lang="nl-NL" b="0" dirty="0" smtClean="0"/>
              <a:t>vinden doordat je kan zoeken in metadata.</a:t>
            </a:r>
          </a:p>
          <a:p>
            <a:pPr marL="176213" indent="-176213">
              <a:spcAft>
                <a:spcPts val="400"/>
              </a:spcAft>
              <a:buFont typeface="Arial" panose="020B0604020202020204" pitchFamily="34" charset="0"/>
              <a:buChar char="•"/>
            </a:pPr>
            <a:r>
              <a:rPr lang="nl-NL" b="0" dirty="0" smtClean="0"/>
              <a:t>Data is betrouwbaar en actueel, doordat de datasets door de data-eigenaar zijn gevalideerd en automatisch worden geactualiseerd.</a:t>
            </a:r>
          </a:p>
          <a:p>
            <a:pPr marL="176213" indent="-176213">
              <a:spcAft>
                <a:spcPts val="400"/>
              </a:spcAft>
              <a:buFont typeface="Arial" panose="020B0604020202020204" pitchFamily="34" charset="0"/>
              <a:buChar char="•"/>
            </a:pPr>
            <a:r>
              <a:rPr lang="nl-NL" b="0" dirty="0" smtClean="0"/>
              <a:t>Eén waarheid. Iedereen gebruikt dezelfde data en resultaten zijn eenvoudig te reproduceren.</a:t>
            </a:r>
          </a:p>
          <a:p>
            <a:pPr marL="176213" indent="-176213">
              <a:spcAft>
                <a:spcPts val="400"/>
              </a:spcAft>
              <a:buFont typeface="Arial" panose="020B0604020202020204" pitchFamily="34" charset="0"/>
              <a:buChar char="•"/>
            </a:pPr>
            <a:r>
              <a:rPr lang="nl-NL" b="0" dirty="0" err="1" smtClean="0"/>
              <a:t>Bring-your-own</a:t>
            </a:r>
            <a:r>
              <a:rPr lang="nl-NL" b="0" dirty="0" smtClean="0"/>
              <a:t> BI tool om de data te analyseren. Je bent niet langer afhankelijk van de mogelijkheden die een dashboard biedt.</a:t>
            </a:r>
          </a:p>
          <a:p>
            <a:pPr marL="176213" indent="-176213">
              <a:spcAft>
                <a:spcPts val="400"/>
              </a:spcAft>
              <a:buFont typeface="Arial" panose="020B0604020202020204" pitchFamily="34" charset="0"/>
              <a:buChar char="•"/>
            </a:pPr>
            <a:r>
              <a:rPr lang="nl-NL" b="0" dirty="0" smtClean="0"/>
              <a:t>Data eigenaren worden ondersteund in het beschikbaar maken van data en kunnen zien wie er gebruik van maakt.</a:t>
            </a:r>
          </a:p>
          <a:p>
            <a:pPr marL="176213" indent="-176213">
              <a:spcAft>
                <a:spcPts val="400"/>
              </a:spcAft>
              <a:buFont typeface="Arial" panose="020B0604020202020204" pitchFamily="34" charset="0"/>
              <a:buChar char="•"/>
            </a:pPr>
            <a:r>
              <a:rPr lang="nl-NL" b="0" dirty="0" smtClean="0"/>
              <a:t>Data wensen worden inzichtelijk, doordat gebruikers dit via de portal kenbaar kunnen maken.</a:t>
            </a:r>
            <a:endParaRPr lang="nl-NL" b="0" dirty="0"/>
          </a:p>
        </p:txBody>
      </p:sp>
    </p:spTree>
    <p:extLst>
      <p:ext uri="{BB962C8B-B14F-4D97-AF65-F5344CB8AC3E}">
        <p14:creationId xmlns:p14="http://schemas.microsoft.com/office/powerpoint/2010/main" val="390074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err="1" smtClean="0"/>
              <a:t>Spotify</a:t>
            </a:r>
            <a:r>
              <a:rPr lang="nl-NL" dirty="0" smtClean="0"/>
              <a:t> voor data</a:t>
            </a:r>
            <a:endParaRPr lang="nl-NL" dirty="0"/>
          </a:p>
        </p:txBody>
      </p:sp>
      <p:pic>
        <p:nvPicPr>
          <p:cNvPr id="4" name="Afbeelding 3"/>
          <p:cNvPicPr/>
          <p:nvPr/>
        </p:nvPicPr>
        <p:blipFill>
          <a:blip r:embed="rId3"/>
          <a:stretch>
            <a:fillRect/>
          </a:stretch>
        </p:blipFill>
        <p:spPr>
          <a:xfrm>
            <a:off x="557213" y="1800640"/>
            <a:ext cx="6316198" cy="3923146"/>
          </a:xfrm>
          <a:prstGeom prst="rect">
            <a:avLst/>
          </a:prstGeom>
        </p:spPr>
      </p:pic>
    </p:spTree>
    <p:extLst>
      <p:ext uri="{BB962C8B-B14F-4D97-AF65-F5344CB8AC3E}">
        <p14:creationId xmlns:p14="http://schemas.microsoft.com/office/powerpoint/2010/main" val="3803474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4051" name="think-cell Slide" r:id="rId21" imgW="270" imgH="270" progId="TCLayout.ActiveDocument.1">
                  <p:embed/>
                </p:oleObj>
              </mc:Choice>
              <mc:Fallback>
                <p:oleObj name="think-cell Slide" r:id="rId21" imgW="270" imgH="270" progId="TCLayout.ActiveDocument.1">
                  <p:embed/>
                  <p:pic>
                    <p:nvPicPr>
                      <p:cNvPr id="25" name="Object 24" hidden="1"/>
                      <p:cNvPicPr/>
                      <p:nvPr/>
                    </p:nvPicPr>
                    <p:blipFill>
                      <a:blip r:embed="rId22"/>
                      <a:stretch>
                        <a:fillRect/>
                      </a:stretch>
                    </p:blipFill>
                    <p:spPr>
                      <a:xfrm>
                        <a:off x="0" y="0"/>
                        <a:ext cx="158750" cy="158750"/>
                      </a:xfrm>
                      <a:prstGeom prst="rect">
                        <a:avLst/>
                      </a:prstGeom>
                    </p:spPr>
                  </p:pic>
                </p:oleObj>
              </mc:Fallback>
            </mc:AlternateContent>
          </a:graphicData>
        </a:graphic>
      </p:graphicFrame>
      <p:sp>
        <p:nvSpPr>
          <p:cNvPr id="3" name="Titel 2"/>
          <p:cNvSpPr>
            <a:spLocks noGrp="1"/>
          </p:cNvSpPr>
          <p:nvPr>
            <p:ph type="title"/>
            <p:custDataLst>
              <p:tags r:id="rId3"/>
            </p:custDataLst>
          </p:nvPr>
        </p:nvSpPr>
        <p:spPr/>
        <p:txBody>
          <a:bodyPr/>
          <a:lstStyle/>
          <a:p>
            <a:r>
              <a:rPr lang="nl-NL" dirty="0" err="1" smtClean="0"/>
              <a:t>Spotify</a:t>
            </a:r>
            <a:r>
              <a:rPr lang="nl-NL" dirty="0" smtClean="0"/>
              <a:t> voor data</a:t>
            </a:r>
            <a:endParaRPr lang="nl-NL" dirty="0"/>
          </a:p>
        </p:txBody>
      </p:sp>
      <p:sp>
        <p:nvSpPr>
          <p:cNvPr id="6" name="Tekstvak 5"/>
          <p:cNvSpPr txBox="1"/>
          <p:nvPr>
            <p:custDataLst>
              <p:tags r:id="rId4"/>
            </p:custDataLst>
          </p:nvPr>
        </p:nvSpPr>
        <p:spPr>
          <a:xfrm>
            <a:off x="557213" y="1643254"/>
            <a:ext cx="2416896" cy="523220"/>
          </a:xfrm>
          <a:prstGeom prst="rect">
            <a:avLst/>
          </a:prstGeom>
          <a:noFill/>
        </p:spPr>
        <p:txBody>
          <a:bodyPr wrap="square" lIns="0" rIns="0" rtlCol="0">
            <a:spAutoFit/>
          </a:bodyPr>
          <a:lstStyle/>
          <a:p>
            <a:r>
              <a:rPr lang="nl-NL" sz="1400" b="1" dirty="0" smtClean="0">
                <a:solidFill>
                  <a:schemeClr val="tx2"/>
                </a:solidFill>
              </a:rPr>
              <a:t>(Virtuele) </a:t>
            </a:r>
            <a:r>
              <a:rPr lang="nl-NL" sz="1400" b="1" dirty="0" err="1" smtClean="0">
                <a:solidFill>
                  <a:schemeClr val="tx2"/>
                </a:solidFill>
              </a:rPr>
              <a:t>datahub</a:t>
            </a:r>
            <a:r>
              <a:rPr lang="nl-NL" sz="1400" b="1" dirty="0" smtClean="0">
                <a:solidFill>
                  <a:schemeClr val="tx2"/>
                </a:solidFill>
              </a:rPr>
              <a:t> </a:t>
            </a:r>
            <a:r>
              <a:rPr lang="nl-NL" sz="1400" dirty="0" smtClean="0">
                <a:solidFill>
                  <a:schemeClr val="tx2"/>
                </a:solidFill>
              </a:rPr>
              <a:t>om de data beschikbaar te maken</a:t>
            </a:r>
            <a:endParaRPr lang="nl-NL" sz="1400" dirty="0">
              <a:solidFill>
                <a:schemeClr val="tx2"/>
              </a:solidFill>
            </a:endParaRPr>
          </a:p>
        </p:txBody>
      </p:sp>
      <p:cxnSp>
        <p:nvCxnSpPr>
          <p:cNvPr id="7" name="Rechte verbindingslijn 6"/>
          <p:cNvCxnSpPr/>
          <p:nvPr>
            <p:custDataLst>
              <p:tags r:id="rId5"/>
            </p:custDataLst>
          </p:nvPr>
        </p:nvCxnSpPr>
        <p:spPr>
          <a:xfrm>
            <a:off x="557213" y="2166474"/>
            <a:ext cx="2359905" cy="0"/>
          </a:xfrm>
          <a:prstGeom prst="line">
            <a:avLst/>
          </a:prstGeom>
          <a:ln w="9525">
            <a:solidFill>
              <a:srgbClr val="08346D"/>
            </a:solidFill>
          </a:ln>
          <a:effectLst/>
        </p:spPr>
        <p:style>
          <a:lnRef idx="2">
            <a:schemeClr val="accent1"/>
          </a:lnRef>
          <a:fillRef idx="0">
            <a:schemeClr val="accent1"/>
          </a:fillRef>
          <a:effectRef idx="1">
            <a:schemeClr val="accent1"/>
          </a:effectRef>
          <a:fontRef idx="minor">
            <a:schemeClr val="tx1"/>
          </a:fontRef>
        </p:style>
      </p:cxnSp>
      <p:sp>
        <p:nvSpPr>
          <p:cNvPr id="10" name="Tekstvak 9"/>
          <p:cNvSpPr txBox="1"/>
          <p:nvPr>
            <p:custDataLst>
              <p:tags r:id="rId6"/>
            </p:custDataLst>
          </p:nvPr>
        </p:nvSpPr>
        <p:spPr>
          <a:xfrm>
            <a:off x="3134165" y="1643254"/>
            <a:ext cx="2904758" cy="523220"/>
          </a:xfrm>
          <a:prstGeom prst="rect">
            <a:avLst/>
          </a:prstGeom>
          <a:noFill/>
        </p:spPr>
        <p:txBody>
          <a:bodyPr wrap="square" lIns="0" rIns="0" rtlCol="0">
            <a:spAutoFit/>
          </a:bodyPr>
          <a:lstStyle/>
          <a:p>
            <a:r>
              <a:rPr lang="nl-NL" sz="1400" b="1" dirty="0" smtClean="0">
                <a:solidFill>
                  <a:schemeClr val="tx2"/>
                </a:solidFill>
              </a:rPr>
              <a:t>Website data.schiphol.nl </a:t>
            </a:r>
            <a:r>
              <a:rPr lang="nl-NL" sz="1400" dirty="0" smtClean="0">
                <a:solidFill>
                  <a:schemeClr val="tx2"/>
                </a:solidFill>
              </a:rPr>
              <a:t>om data te vinden en te publiceren</a:t>
            </a:r>
            <a:endParaRPr lang="nl-NL" sz="1400" dirty="0">
              <a:solidFill>
                <a:schemeClr val="tx2"/>
              </a:solidFill>
            </a:endParaRPr>
          </a:p>
        </p:txBody>
      </p:sp>
      <p:cxnSp>
        <p:nvCxnSpPr>
          <p:cNvPr id="11" name="Rechte verbindingslijn 10"/>
          <p:cNvCxnSpPr/>
          <p:nvPr>
            <p:custDataLst>
              <p:tags r:id="rId7"/>
            </p:custDataLst>
          </p:nvPr>
        </p:nvCxnSpPr>
        <p:spPr>
          <a:xfrm>
            <a:off x="3134165" y="2166474"/>
            <a:ext cx="2904758" cy="0"/>
          </a:xfrm>
          <a:prstGeom prst="line">
            <a:avLst/>
          </a:prstGeom>
          <a:ln w="9525">
            <a:solidFill>
              <a:srgbClr val="08346D"/>
            </a:solidFill>
          </a:ln>
          <a:effectLst/>
        </p:spPr>
        <p:style>
          <a:lnRef idx="2">
            <a:schemeClr val="accent1"/>
          </a:lnRef>
          <a:fillRef idx="0">
            <a:schemeClr val="accent1"/>
          </a:fillRef>
          <a:effectRef idx="1">
            <a:schemeClr val="accent1"/>
          </a:effectRef>
          <a:fontRef idx="minor">
            <a:schemeClr val="tx1"/>
          </a:fontRef>
        </p:style>
      </p:cxnSp>
      <p:sp>
        <p:nvSpPr>
          <p:cNvPr id="12" name="Tekstvak 11"/>
          <p:cNvSpPr txBox="1"/>
          <p:nvPr>
            <p:custDataLst>
              <p:tags r:id="rId8"/>
            </p:custDataLst>
          </p:nvPr>
        </p:nvSpPr>
        <p:spPr>
          <a:xfrm>
            <a:off x="6265274" y="1643254"/>
            <a:ext cx="2278350" cy="523220"/>
          </a:xfrm>
          <a:prstGeom prst="rect">
            <a:avLst/>
          </a:prstGeom>
          <a:noFill/>
        </p:spPr>
        <p:txBody>
          <a:bodyPr wrap="square" lIns="0" rIns="0" rtlCol="0">
            <a:spAutoFit/>
          </a:bodyPr>
          <a:lstStyle/>
          <a:p>
            <a:r>
              <a:rPr lang="nl-NL" sz="1400" b="1" dirty="0" smtClean="0">
                <a:solidFill>
                  <a:schemeClr val="tx2"/>
                </a:solidFill>
              </a:rPr>
              <a:t>Analyse tool </a:t>
            </a:r>
            <a:r>
              <a:rPr lang="nl-NL" sz="1400" dirty="0" smtClean="0">
                <a:solidFill>
                  <a:schemeClr val="tx2"/>
                </a:solidFill>
              </a:rPr>
              <a:t>om met de data aan de slag te gaan</a:t>
            </a:r>
            <a:endParaRPr lang="nl-NL" sz="1400" dirty="0">
              <a:solidFill>
                <a:schemeClr val="tx2"/>
              </a:solidFill>
            </a:endParaRPr>
          </a:p>
        </p:txBody>
      </p:sp>
      <p:cxnSp>
        <p:nvCxnSpPr>
          <p:cNvPr id="13" name="Rechte verbindingslijn 12"/>
          <p:cNvCxnSpPr/>
          <p:nvPr>
            <p:custDataLst>
              <p:tags r:id="rId9"/>
            </p:custDataLst>
          </p:nvPr>
        </p:nvCxnSpPr>
        <p:spPr>
          <a:xfrm>
            <a:off x="6265274" y="2166474"/>
            <a:ext cx="2278350" cy="0"/>
          </a:xfrm>
          <a:prstGeom prst="line">
            <a:avLst/>
          </a:prstGeom>
          <a:ln w="9525">
            <a:solidFill>
              <a:srgbClr val="08346D"/>
            </a:solidFill>
          </a:ln>
          <a:effectLst/>
        </p:spPr>
        <p:style>
          <a:lnRef idx="2">
            <a:schemeClr val="accent1"/>
          </a:lnRef>
          <a:fillRef idx="0">
            <a:schemeClr val="accent1"/>
          </a:fillRef>
          <a:effectRef idx="1">
            <a:schemeClr val="accent1"/>
          </a:effectRef>
          <a:fontRef idx="minor">
            <a:schemeClr val="tx1"/>
          </a:fontRef>
        </p:style>
      </p:cxnSp>
      <p:pic>
        <p:nvPicPr>
          <p:cNvPr id="2052" name="Picture 4"/>
          <p:cNvPicPr>
            <a:picLocks noChangeAspect="1" noChangeArrowheads="1"/>
          </p:cNvPicPr>
          <p:nvPr>
            <p:custDataLst>
              <p:tags r:id="rId10"/>
            </p:custDataLst>
          </p:nvPr>
        </p:nvPicPr>
        <p:blipFill>
          <a:blip r:embed="rId23">
            <a:extLst>
              <a:ext uri="{28A0092B-C50C-407E-A947-70E740481C1C}">
                <a14:useLocalDpi xmlns:a14="http://schemas.microsoft.com/office/drawing/2010/main" val="0"/>
              </a:ext>
            </a:extLst>
          </a:blip>
          <a:srcRect/>
          <a:stretch>
            <a:fillRect/>
          </a:stretch>
        </p:blipFill>
        <p:spPr bwMode="auto">
          <a:xfrm>
            <a:off x="557214" y="2305880"/>
            <a:ext cx="633817" cy="847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custDataLst>
              <p:tags r:id="rId11"/>
            </p:custDataLst>
          </p:nvPr>
        </p:nvPicPr>
        <p:blipFill>
          <a:blip r:embed="rId24">
            <a:extLst>
              <a:ext uri="{28A0092B-C50C-407E-A947-70E740481C1C}">
                <a14:useLocalDpi xmlns:a14="http://schemas.microsoft.com/office/drawing/2010/main" val="0"/>
              </a:ext>
            </a:extLst>
          </a:blip>
          <a:srcRect/>
          <a:stretch>
            <a:fillRect/>
          </a:stretch>
        </p:blipFill>
        <p:spPr bwMode="auto">
          <a:xfrm>
            <a:off x="557214" y="3308663"/>
            <a:ext cx="745114" cy="808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custDataLst>
              <p:tags r:id="rId12"/>
            </p:custDataLst>
          </p:nvPr>
        </p:nvPicPr>
        <p:blipFill>
          <a:blip r:embed="rId25">
            <a:extLst>
              <a:ext uri="{28A0092B-C50C-407E-A947-70E740481C1C}">
                <a14:useLocalDpi xmlns:a14="http://schemas.microsoft.com/office/drawing/2010/main" val="0"/>
              </a:ext>
            </a:extLst>
          </a:blip>
          <a:srcRect/>
          <a:stretch>
            <a:fillRect/>
          </a:stretch>
        </p:blipFill>
        <p:spPr bwMode="auto">
          <a:xfrm>
            <a:off x="557214" y="4200863"/>
            <a:ext cx="832698" cy="859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custDataLst>
              <p:tags r:id="rId13"/>
            </p:custDataLst>
          </p:nvPr>
        </p:nvPicPr>
        <p:blipFill>
          <a:blip r:embed="rId26">
            <a:extLst>
              <a:ext uri="{28A0092B-C50C-407E-A947-70E740481C1C}">
                <a14:useLocalDpi xmlns:a14="http://schemas.microsoft.com/office/drawing/2010/main" val="0"/>
              </a:ext>
            </a:extLst>
          </a:blip>
          <a:srcRect/>
          <a:stretch>
            <a:fillRect/>
          </a:stretch>
        </p:blipFill>
        <p:spPr bwMode="auto">
          <a:xfrm>
            <a:off x="1458917" y="5189726"/>
            <a:ext cx="1293885" cy="732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al 13"/>
          <p:cNvSpPr/>
          <p:nvPr>
            <p:custDataLst>
              <p:tags r:id="rId14"/>
            </p:custDataLst>
          </p:nvPr>
        </p:nvSpPr>
        <p:spPr>
          <a:xfrm>
            <a:off x="1614791" y="2962859"/>
            <a:ext cx="1302327" cy="1302327"/>
          </a:xfrm>
          <a:prstGeom prst="ellipse">
            <a:avLst/>
          </a:prstGeom>
          <a:ln w="76200">
            <a:tailEnd type="arrow"/>
          </a:ln>
          <a:effectLst/>
        </p:spPr>
        <p:style>
          <a:lnRef idx="2">
            <a:schemeClr val="accent1"/>
          </a:lnRef>
          <a:fillRef idx="0">
            <a:schemeClr val="accent1"/>
          </a:fillRef>
          <a:effectRef idx="1">
            <a:schemeClr val="accent1"/>
          </a:effectRef>
          <a:fontRef idx="minor">
            <a:schemeClr val="tx1"/>
          </a:fontRef>
        </p:style>
        <p:txBody>
          <a:bodyPr lIns="36000" rIns="36000" rtlCol="0" anchor="ctr"/>
          <a:lstStyle/>
          <a:p>
            <a:pPr algn="ctr"/>
            <a:r>
              <a:rPr lang="nl-NL" b="1" dirty="0" err="1" smtClean="0">
                <a:solidFill>
                  <a:schemeClr val="accent1"/>
                </a:solidFill>
              </a:rPr>
              <a:t>Datahub</a:t>
            </a:r>
            <a:endParaRPr lang="nl-NL" b="1" dirty="0" smtClean="0">
              <a:solidFill>
                <a:schemeClr val="accent1"/>
              </a:solidFill>
            </a:endParaRPr>
          </a:p>
        </p:txBody>
      </p:sp>
      <p:cxnSp>
        <p:nvCxnSpPr>
          <p:cNvPr id="16" name="Rechte verbindingslijn met pijl 15"/>
          <p:cNvCxnSpPr>
            <a:stCxn id="2052" idx="3"/>
            <a:endCxn id="14" idx="1"/>
          </p:cNvCxnSpPr>
          <p:nvPr>
            <p:custDataLst>
              <p:tags r:id="rId15"/>
            </p:custDataLst>
          </p:nvPr>
        </p:nvCxnSpPr>
        <p:spPr>
          <a:xfrm>
            <a:off x="1191031" y="2729470"/>
            <a:ext cx="614481" cy="42411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Rechte verbindingslijn met pijl 17"/>
          <p:cNvCxnSpPr>
            <a:stCxn id="2053" idx="3"/>
            <a:endCxn id="14" idx="2"/>
          </p:cNvCxnSpPr>
          <p:nvPr>
            <p:custDataLst>
              <p:tags r:id="rId16"/>
            </p:custDataLst>
          </p:nvPr>
        </p:nvCxnSpPr>
        <p:spPr>
          <a:xfrm flipV="1">
            <a:off x="1302328" y="3614023"/>
            <a:ext cx="312463" cy="9877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 name="Rechte verbindingslijn met pijl 19"/>
          <p:cNvCxnSpPr>
            <a:stCxn id="2054" idx="3"/>
            <a:endCxn id="14" idx="3"/>
          </p:cNvCxnSpPr>
          <p:nvPr>
            <p:custDataLst>
              <p:tags r:id="rId17"/>
            </p:custDataLst>
          </p:nvPr>
        </p:nvCxnSpPr>
        <p:spPr>
          <a:xfrm flipV="1">
            <a:off x="1389912" y="4074465"/>
            <a:ext cx="415600" cy="55617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2" name="Rechte verbindingslijn met pijl 21"/>
          <p:cNvCxnSpPr>
            <a:stCxn id="2055" idx="0"/>
            <a:endCxn id="14" idx="4"/>
          </p:cNvCxnSpPr>
          <p:nvPr>
            <p:custDataLst>
              <p:tags r:id="rId18"/>
            </p:custDataLst>
          </p:nvPr>
        </p:nvCxnSpPr>
        <p:spPr>
          <a:xfrm flipV="1">
            <a:off x="2105860" y="4265186"/>
            <a:ext cx="160095" cy="92454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pic>
        <p:nvPicPr>
          <p:cNvPr id="2064" name="Picture 1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134165" y="2305880"/>
            <a:ext cx="2904758" cy="2197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2" name="Picture 1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265274" y="2354372"/>
            <a:ext cx="2278350" cy="1030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3" name="Picture 2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265274" y="3375817"/>
            <a:ext cx="2278350" cy="553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4" name="Picture 22" descr="http://vizionsolutions.com/virteom/uploaded_media/content/PowerBI/power-bi-logo-1432134078.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385274" y="4068143"/>
            <a:ext cx="2038350" cy="657226"/>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385274" y="5053124"/>
            <a:ext cx="928453" cy="41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6" name="Picture 2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603395" y="5030681"/>
            <a:ext cx="820229" cy="438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92" name="Boog 2091"/>
          <p:cNvSpPr/>
          <p:nvPr/>
        </p:nvSpPr>
        <p:spPr>
          <a:xfrm>
            <a:off x="2575386" y="1821113"/>
            <a:ext cx="4084046" cy="3587752"/>
          </a:xfrm>
          <a:prstGeom prst="arc">
            <a:avLst>
              <a:gd name="adj1" fmla="val 1967496"/>
              <a:gd name="adj2" fmla="val 9865969"/>
            </a:avLst>
          </a:prstGeom>
          <a:ln>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2093" name="Gelijkbenige driehoek 2092"/>
          <p:cNvSpPr/>
          <p:nvPr/>
        </p:nvSpPr>
        <p:spPr>
          <a:xfrm rot="2560537">
            <a:off x="6105744" y="4581973"/>
            <a:ext cx="240145" cy="290968"/>
          </a:xfrm>
          <a:prstGeom prs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94" name="Tekstvak 2093"/>
          <p:cNvSpPr txBox="1"/>
          <p:nvPr/>
        </p:nvSpPr>
        <p:spPr>
          <a:xfrm>
            <a:off x="3499807" y="4751210"/>
            <a:ext cx="2290620" cy="646331"/>
          </a:xfrm>
          <a:prstGeom prst="rect">
            <a:avLst/>
          </a:prstGeom>
          <a:noFill/>
        </p:spPr>
        <p:txBody>
          <a:bodyPr wrap="square" rtlCol="0">
            <a:spAutoFit/>
          </a:bodyPr>
          <a:lstStyle/>
          <a:p>
            <a:pPr algn="ctr"/>
            <a:r>
              <a:rPr lang="nl-NL" sz="1200" dirty="0" smtClean="0"/>
              <a:t>Met behulp van de website laad je de juiste data gemakkelijk in je analyse tool</a:t>
            </a:r>
            <a:endParaRPr lang="nl-NL" sz="1200" dirty="0"/>
          </a:p>
        </p:txBody>
      </p:sp>
    </p:spTree>
    <p:extLst>
      <p:ext uri="{BB962C8B-B14F-4D97-AF65-F5344CB8AC3E}">
        <p14:creationId xmlns:p14="http://schemas.microsoft.com/office/powerpoint/2010/main" val="336330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7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9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9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092" grpId="0" animBg="1"/>
      <p:bldP spid="2093" grpId="0" animBg="1"/>
      <p:bldP spid="20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hlinkClick r:id="rId3"/>
          </p:cNvPr>
          <p:cNvPicPr>
            <a:picLocks noChangeAspect="1"/>
          </p:cNvPicPr>
          <p:nvPr/>
        </p:nvPicPr>
        <p:blipFill>
          <a:blip r:embed="rId4"/>
          <a:stretch>
            <a:fillRect/>
          </a:stretch>
        </p:blipFill>
        <p:spPr>
          <a:xfrm>
            <a:off x="1091011" y="672212"/>
            <a:ext cx="6961979" cy="4999876"/>
          </a:xfrm>
          <a:prstGeom prst="rect">
            <a:avLst/>
          </a:prstGeom>
        </p:spPr>
      </p:pic>
    </p:spTree>
    <p:extLst>
      <p:ext uri="{BB962C8B-B14F-4D97-AF65-F5344CB8AC3E}">
        <p14:creationId xmlns:p14="http://schemas.microsoft.com/office/powerpoint/2010/main" val="33738016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24&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1.00000000000000000000E+000&quot;&gt;&lt;m_ppcolschidx val=&quot;0&quot;/&gt;&lt;m_rgb r=&quot;0&quot; g=&quot;4a&quot; b=&quot;8d&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178"/>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YLXxtlBau0y1NX_4Unm3j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fJxnsGKBhUGIT..ERYWbw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_8SeWKykoEWgfBf6ZuKfC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WQNHpMe35UGUHL6UPSndF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vfADwvxGREaEPy0o3HNdT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T4WFxAUQ0WWnoX2XNKVk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V4VPb8izH0WOVb7rQt1Qi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VPtupFqA7UG5TlmxkQJmM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8xlRjTUGIEe3xOqYtwTJm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BtYl8TEX1EeBdDEf61JVC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goXKWl3YB0Cv8Qn1ev.VD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nNI5lU90JEq85axBD8NHT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ankczjYkVUm0ywFdPgIcv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AJ2ZGK6Ke0S_Z7JojAS6j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J1mhSLk87km5y5at5YN4b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DRNRQHUFs02X0XJlUn7Zv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nzsNnHLiQ0GuZQtPSCa6X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KpA9jvyaDkCgk7awIjX8g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0DZ86OS430Sg98OKTkHXt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ZVzZJb2IkGn3oKJk0UdM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noiE_dffdkiKC6saytdOY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9Vt0H2dGUqm1VBlf8dPO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67IVm9sBskqg.aVAOUQlL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IW9rCpDRa0qgUlFbs8r3D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UI_LE1t9PUKt4tR2xux.0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PDaPdn2gwEaRnJEUbBSvC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vNaKlNhoUUejRkizJr5_L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L4wNBIs3O0OTcup7.Kpxf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AHFgjg9lAEKWz8jI.maYg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SSsDz.eTNkKlQiV8hHig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JQYbg72oCU.cyb6Xa20Tc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YrC2mDqCsECaQTlwSeB0c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Cy_noTRle02JD_SP2hsHo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bfacClWcjEOCz0QEHHrql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OrFiDUJUEaIUNC1BcFdy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O6BmWp3GF0u22k.Lpf.UP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jd9yZUKrNUaLR0qYu1S_A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gVYNeGk_ESgpnrPa5zaQ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_KECt8SrxkSGYD1id28s4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3S04zyh8q0yKpEZxO7LV.Q"/>
</p:tagLst>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1304</TotalTime>
  <Words>1083</Words>
  <Application>Microsoft Office PowerPoint</Application>
  <PresentationFormat>Diavoorstelling (4:3)</PresentationFormat>
  <Paragraphs>103</Paragraphs>
  <Slides>10</Slides>
  <Notes>10</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2</vt:i4>
      </vt:variant>
      <vt:variant>
        <vt:lpstr>Diatitels</vt:lpstr>
      </vt:variant>
      <vt:variant>
        <vt:i4>10</vt:i4>
      </vt:variant>
    </vt:vector>
  </HeadingPairs>
  <TitlesOfParts>
    <vt:vector size="16" baseType="lpstr">
      <vt:lpstr>Arial</vt:lpstr>
      <vt:lpstr>Calibri</vt:lpstr>
      <vt:lpstr>Verdana</vt:lpstr>
      <vt:lpstr>Office-thema</vt:lpstr>
      <vt:lpstr>think-cell Slide</vt:lpstr>
      <vt:lpstr>Grafiek</vt:lpstr>
      <vt:lpstr>data.schiphol.nl</vt:lpstr>
      <vt:lpstr>Introductie</vt:lpstr>
      <vt:lpstr>Schiphol verbindt Nederland met de wereld</vt:lpstr>
      <vt:lpstr>Europe’s preferred airport</vt:lpstr>
      <vt:lpstr>Hoe dit heeft geleid tot een dataportaal?</vt:lpstr>
      <vt:lpstr>Data wordt onnodig onderbenut</vt:lpstr>
      <vt:lpstr>Spotify voor data</vt:lpstr>
      <vt:lpstr>Spotify voor data</vt:lpstr>
      <vt:lpstr>PowerPoint-presentatie</vt:lpstr>
      <vt:lpstr>2018: wordt het een succes? </vt:lpstr>
    </vt:vector>
  </TitlesOfParts>
  <Company>Graphic Invention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Ernst Noort</dc:creator>
  <cp:lastModifiedBy>Terink, Edwin</cp:lastModifiedBy>
  <cp:revision>136</cp:revision>
  <cp:lastPrinted>2015-10-14T08:07:39Z</cp:lastPrinted>
  <dcterms:created xsi:type="dcterms:W3CDTF">2014-11-06T10:13:31Z</dcterms:created>
  <dcterms:modified xsi:type="dcterms:W3CDTF">2017-12-13T17:52:57Z</dcterms:modified>
</cp:coreProperties>
</file>