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1" r:id="rId4"/>
    <p:sldMasterId id="2147483882" r:id="rId5"/>
    <p:sldMasterId id="2147483838" r:id="rId6"/>
    <p:sldMasterId id="2147483858" r:id="rId7"/>
  </p:sldMasterIdLst>
  <p:notesMasterIdLst>
    <p:notesMasterId r:id="rId54"/>
  </p:notesMasterIdLst>
  <p:handoutMasterIdLst>
    <p:handoutMasterId r:id="rId55"/>
  </p:handoutMasterIdLst>
  <p:sldIdLst>
    <p:sldId id="259" r:id="rId8"/>
    <p:sldId id="338" r:id="rId9"/>
    <p:sldId id="314" r:id="rId10"/>
    <p:sldId id="319" r:id="rId11"/>
    <p:sldId id="306" r:id="rId12"/>
    <p:sldId id="307" r:id="rId13"/>
    <p:sldId id="308" r:id="rId14"/>
    <p:sldId id="328" r:id="rId15"/>
    <p:sldId id="355" r:id="rId16"/>
    <p:sldId id="256" r:id="rId17"/>
    <p:sldId id="309" r:id="rId18"/>
    <p:sldId id="310" r:id="rId19"/>
    <p:sldId id="311" r:id="rId20"/>
    <p:sldId id="364" r:id="rId21"/>
    <p:sldId id="363" r:id="rId22"/>
    <p:sldId id="321" r:id="rId23"/>
    <p:sldId id="331" r:id="rId24"/>
    <p:sldId id="333" r:id="rId25"/>
    <p:sldId id="322" r:id="rId26"/>
    <p:sldId id="324" r:id="rId27"/>
    <p:sldId id="334" r:id="rId28"/>
    <p:sldId id="335" r:id="rId29"/>
    <p:sldId id="329" r:id="rId30"/>
    <p:sldId id="323" r:id="rId31"/>
    <p:sldId id="336" r:id="rId32"/>
    <p:sldId id="337" r:id="rId33"/>
    <p:sldId id="365" r:id="rId34"/>
    <p:sldId id="356" r:id="rId35"/>
    <p:sldId id="326" r:id="rId36"/>
    <p:sldId id="357" r:id="rId37"/>
    <p:sldId id="358" r:id="rId38"/>
    <p:sldId id="359" r:id="rId39"/>
    <p:sldId id="342" r:id="rId40"/>
    <p:sldId id="361" r:id="rId41"/>
    <p:sldId id="346" r:id="rId42"/>
    <p:sldId id="349" r:id="rId43"/>
    <p:sldId id="347" r:id="rId44"/>
    <p:sldId id="350" r:id="rId45"/>
    <p:sldId id="353" r:id="rId46"/>
    <p:sldId id="354" r:id="rId47"/>
    <p:sldId id="366" r:id="rId48"/>
    <p:sldId id="368" r:id="rId49"/>
    <p:sldId id="369" r:id="rId50"/>
    <p:sldId id="317" r:id="rId51"/>
    <p:sldId id="273" r:id="rId52"/>
    <p:sldId id="274" r:id="rId53"/>
  </p:sldIdLst>
  <p:sldSz cx="12192000" cy="6858000"/>
  <p:notesSz cx="7315200" cy="9601200"/>
  <p:embeddedFontLst>
    <p:embeddedFont>
      <p:font typeface="Calibri" panose="020F0502020204030204" pitchFamily="34" charset="0"/>
      <p:regular r:id="rId56"/>
      <p:bold r:id="rId57"/>
      <p:italic r:id="rId58"/>
      <p:boldItalic r:id="rId59"/>
    </p:embeddedFont>
    <p:embeddedFont>
      <p:font typeface="Calibri Light" panose="020F0302020204030204" pitchFamily="34" charset="0"/>
      <p:regular r:id="rId60"/>
      <p:italic r:id="rId61"/>
    </p:embeddedFont>
    <p:embeddedFont>
      <p:font typeface="Goudy Old Style" panose="02020502050305020303" pitchFamily="18" charset="0"/>
      <p:regular r:id="rId62"/>
      <p:bold r:id="rId63"/>
      <p:italic r:id="rId64"/>
    </p:embeddedFont>
    <p:embeddedFont>
      <p:font typeface="Ubuntu" panose="020B0504030602030204" pitchFamily="34" charset="0"/>
      <p:regular r:id="rId65"/>
      <p:bold r:id="rId66"/>
      <p:italic r:id="rId67"/>
      <p:boldItalic r:id="rId68"/>
    </p:embeddedFont>
    <p:embeddedFont>
      <p:font typeface="Verdana" panose="020B0604030504040204" pitchFamily="34" charset="0"/>
      <p:regular r:id="rId69"/>
      <p:bold r:id="rId70"/>
      <p:italic r:id="rId71"/>
      <p:boldItalic r:id="rId72"/>
    </p:embeddedFont>
  </p:embeddedFontLst>
  <p:custDataLst>
    <p:tags r:id="rId73"/>
  </p:custDataLst>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48" userDrawn="1">
          <p15:clr>
            <a:srgbClr val="A4A3A4"/>
          </p15:clr>
        </p15:guide>
        <p15:guide id="2" pos="1436" userDrawn="1">
          <p15:clr>
            <a:srgbClr val="A4A3A4"/>
          </p15:clr>
        </p15:guide>
        <p15:guide id="3" orient="horz" pos="75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AD"/>
    <a:srgbClr val="FFFF00"/>
    <a:srgbClr val="FFFFFF"/>
    <a:srgbClr val="67CAFF"/>
    <a:srgbClr val="12ABDB"/>
    <a:srgbClr val="1211DB"/>
    <a:srgbClr val="003B5C"/>
    <a:srgbClr val="00517E"/>
    <a:srgbClr val="0000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577" autoAdjust="0"/>
    <p:restoredTop sz="78483" autoAdjust="0"/>
  </p:normalViewPr>
  <p:slideViewPr>
    <p:cSldViewPr>
      <p:cViewPr varScale="1">
        <p:scale>
          <a:sx n="83" d="100"/>
          <a:sy n="83" d="100"/>
        </p:scale>
        <p:origin x="864" y="67"/>
      </p:cViewPr>
      <p:guideLst>
        <p:guide orient="horz" pos="3748"/>
        <p:guide pos="1436"/>
        <p:guide orient="horz" pos="754"/>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77" d="100"/>
          <a:sy n="77" d="100"/>
        </p:scale>
        <p:origin x="1692" y="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handoutMaster" Target="handoutMasters/handoutMaster1.xml"/><Relationship Id="rId63" Type="http://schemas.openxmlformats.org/officeDocument/2006/relationships/font" Target="fonts/font8.fntdata"/><Relationship Id="rId68" Type="http://schemas.openxmlformats.org/officeDocument/2006/relationships/font" Target="fonts/font13.fntdata"/><Relationship Id="rId76"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font" Target="fonts/font16.fntdata"/><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font" Target="fonts/font2.fntdata"/><Relationship Id="rId61" Type="http://schemas.openxmlformats.org/officeDocument/2006/relationships/font" Target="fonts/font6.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17.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notesMaster" Target="notesMasters/notesMaster1.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69AEE6-2662-4C3E-8560-FD46C75B144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de-DE"/>
        </a:p>
      </dgm:t>
    </dgm:pt>
    <dgm:pt modelId="{BCFDFCB9-2355-4866-9F6E-8A532540A68D}">
      <dgm:prSet phldrT="[Text]" custT="1"/>
      <dgm:spPr/>
      <dgm:t>
        <a:bodyPr/>
        <a:lstStyle/>
        <a:p>
          <a:pPr>
            <a:lnSpc>
              <a:spcPct val="100000"/>
            </a:lnSpc>
          </a:pPr>
          <a:r>
            <a:rPr lang="en-GB" sz="1600" noProof="0" dirty="0"/>
            <a:t>I18N</a:t>
          </a:r>
        </a:p>
      </dgm:t>
    </dgm:pt>
    <dgm:pt modelId="{C9348A0C-9548-4457-BABC-6EE7DAE6A53D}" type="parTrans" cxnId="{E713389A-2CF6-40DD-99AB-4235B97D6CA9}">
      <dgm:prSet/>
      <dgm:spPr/>
      <dgm:t>
        <a:bodyPr/>
        <a:lstStyle/>
        <a:p>
          <a:pPr>
            <a:lnSpc>
              <a:spcPct val="100000"/>
            </a:lnSpc>
          </a:pPr>
          <a:endParaRPr lang="de-DE" sz="2000"/>
        </a:p>
      </dgm:t>
    </dgm:pt>
    <dgm:pt modelId="{6D35BFFC-9785-48AE-891B-7BF0074E9343}" type="sibTrans" cxnId="{E713389A-2CF6-40DD-99AB-4235B97D6CA9}">
      <dgm:prSet/>
      <dgm:spPr/>
      <dgm:t>
        <a:bodyPr/>
        <a:lstStyle/>
        <a:p>
          <a:pPr>
            <a:lnSpc>
              <a:spcPct val="100000"/>
            </a:lnSpc>
          </a:pPr>
          <a:endParaRPr lang="de-DE" sz="2000"/>
        </a:p>
      </dgm:t>
    </dgm:pt>
    <dgm:pt modelId="{E3865D33-6005-4E28-B312-32C066982EEE}">
      <dgm:prSet phldrT="[Text]" custT="1"/>
      <dgm:spPr/>
      <dgm:t>
        <a:bodyPr/>
        <a:lstStyle/>
        <a:p>
          <a:pPr>
            <a:lnSpc>
              <a:spcPct val="100000"/>
            </a:lnSpc>
          </a:pPr>
          <a:r>
            <a:rPr lang="en-GB" sz="1600" noProof="0" dirty="0"/>
            <a:t>Custom translations of static content</a:t>
          </a:r>
        </a:p>
      </dgm:t>
    </dgm:pt>
    <dgm:pt modelId="{7008C974-9A7F-41AA-BD23-1C686E072336}" type="parTrans" cxnId="{ACE8BEFB-F5C8-43B4-B21C-94854008853E}">
      <dgm:prSet/>
      <dgm:spPr/>
      <dgm:t>
        <a:bodyPr/>
        <a:lstStyle/>
        <a:p>
          <a:pPr>
            <a:lnSpc>
              <a:spcPct val="100000"/>
            </a:lnSpc>
          </a:pPr>
          <a:endParaRPr lang="de-DE" sz="2000"/>
        </a:p>
      </dgm:t>
    </dgm:pt>
    <dgm:pt modelId="{F8777FB2-B06C-43CA-B0FE-FCDF6C26F256}" type="sibTrans" cxnId="{ACE8BEFB-F5C8-43B4-B21C-94854008853E}">
      <dgm:prSet/>
      <dgm:spPr/>
      <dgm:t>
        <a:bodyPr/>
        <a:lstStyle/>
        <a:p>
          <a:pPr>
            <a:lnSpc>
              <a:spcPct val="100000"/>
            </a:lnSpc>
          </a:pPr>
          <a:endParaRPr lang="de-DE" sz="2000"/>
        </a:p>
      </dgm:t>
    </dgm:pt>
    <dgm:pt modelId="{86FE11A6-24B9-4536-AB49-3ABC741B2759}">
      <dgm:prSet phldrT="[Text]" custT="1"/>
      <dgm:spPr/>
      <dgm:t>
        <a:bodyPr/>
        <a:lstStyle/>
        <a:p>
          <a:pPr>
            <a:lnSpc>
              <a:spcPct val="100000"/>
            </a:lnSpc>
          </a:pPr>
          <a:r>
            <a:rPr lang="en-GB" sz="1600" noProof="0" dirty="0"/>
            <a:t>Schema and </a:t>
          </a:r>
          <a:r>
            <a:rPr lang="en-GB" sz="1600" noProof="0" dirty="0" err="1"/>
            <a:t>Solr</a:t>
          </a:r>
          <a:r>
            <a:rPr lang="en-GB" sz="1600" noProof="0" dirty="0"/>
            <a:t> Extension to handle multiple languages</a:t>
          </a:r>
        </a:p>
      </dgm:t>
    </dgm:pt>
    <dgm:pt modelId="{0B85C940-C0D9-4733-AE79-AADD783EC72C}" type="parTrans" cxnId="{8A48413C-E8BC-4322-9855-24C70CCF21C5}">
      <dgm:prSet/>
      <dgm:spPr/>
      <dgm:t>
        <a:bodyPr/>
        <a:lstStyle/>
        <a:p>
          <a:pPr>
            <a:lnSpc>
              <a:spcPct val="100000"/>
            </a:lnSpc>
          </a:pPr>
          <a:endParaRPr lang="de-DE" sz="2000"/>
        </a:p>
      </dgm:t>
    </dgm:pt>
    <dgm:pt modelId="{6D60D373-24B1-4413-9D38-03FB68FB2C1F}" type="sibTrans" cxnId="{8A48413C-E8BC-4322-9855-24C70CCF21C5}">
      <dgm:prSet/>
      <dgm:spPr/>
      <dgm:t>
        <a:bodyPr/>
        <a:lstStyle/>
        <a:p>
          <a:pPr>
            <a:lnSpc>
              <a:spcPct val="100000"/>
            </a:lnSpc>
          </a:pPr>
          <a:endParaRPr lang="de-DE" sz="2000"/>
        </a:p>
      </dgm:t>
    </dgm:pt>
    <dgm:pt modelId="{3FB75F8A-C612-4995-9C42-FDFFC2AD5BFB}">
      <dgm:prSet phldrT="[Text]" custT="1"/>
      <dgm:spPr/>
      <dgm:t>
        <a:bodyPr/>
        <a:lstStyle/>
        <a:p>
          <a:pPr>
            <a:lnSpc>
              <a:spcPct val="100000"/>
            </a:lnSpc>
          </a:pPr>
          <a:r>
            <a:rPr lang="en-GB" sz="1600" noProof="0" dirty="0"/>
            <a:t>DCAT-AP</a:t>
          </a:r>
        </a:p>
      </dgm:t>
    </dgm:pt>
    <dgm:pt modelId="{016D86EF-6099-483E-8275-BBA440273FEF}" type="parTrans" cxnId="{135F2343-1686-4541-87A5-E87F40249081}">
      <dgm:prSet/>
      <dgm:spPr/>
      <dgm:t>
        <a:bodyPr/>
        <a:lstStyle/>
        <a:p>
          <a:pPr>
            <a:lnSpc>
              <a:spcPct val="100000"/>
            </a:lnSpc>
          </a:pPr>
          <a:endParaRPr lang="de-DE" sz="2000"/>
        </a:p>
      </dgm:t>
    </dgm:pt>
    <dgm:pt modelId="{0302E0CC-AFC2-4CA8-91E9-869B32E21F3C}" type="sibTrans" cxnId="{135F2343-1686-4541-87A5-E87F40249081}">
      <dgm:prSet/>
      <dgm:spPr/>
      <dgm:t>
        <a:bodyPr/>
        <a:lstStyle/>
        <a:p>
          <a:pPr>
            <a:lnSpc>
              <a:spcPct val="100000"/>
            </a:lnSpc>
          </a:pPr>
          <a:endParaRPr lang="de-DE" sz="2000"/>
        </a:p>
      </dgm:t>
    </dgm:pt>
    <dgm:pt modelId="{C960313D-A752-4290-A0AF-5700BA06F76E}">
      <dgm:prSet phldrT="[Text]" custT="1"/>
      <dgm:spPr/>
      <dgm:t>
        <a:bodyPr/>
        <a:lstStyle/>
        <a:p>
          <a:pPr>
            <a:lnSpc>
              <a:spcPct val="100000"/>
            </a:lnSpc>
          </a:pPr>
          <a:r>
            <a:rPr lang="en-GB" sz="1600" noProof="0" dirty="0"/>
            <a:t>Extension of CKAN schema for DCAT-AP</a:t>
          </a:r>
        </a:p>
      </dgm:t>
    </dgm:pt>
    <dgm:pt modelId="{84A39DCF-09DE-46EF-A727-90498B3B0F25}" type="parTrans" cxnId="{82C3BBEC-6626-4FAE-9EAA-BDD766DB3BA1}">
      <dgm:prSet/>
      <dgm:spPr/>
      <dgm:t>
        <a:bodyPr/>
        <a:lstStyle/>
        <a:p>
          <a:pPr>
            <a:lnSpc>
              <a:spcPct val="100000"/>
            </a:lnSpc>
          </a:pPr>
          <a:endParaRPr lang="de-DE" sz="2000"/>
        </a:p>
      </dgm:t>
    </dgm:pt>
    <dgm:pt modelId="{4C3295FF-0241-453F-A05F-1B029E5433DA}" type="sibTrans" cxnId="{82C3BBEC-6626-4FAE-9EAA-BDD766DB3BA1}">
      <dgm:prSet/>
      <dgm:spPr/>
      <dgm:t>
        <a:bodyPr/>
        <a:lstStyle/>
        <a:p>
          <a:pPr>
            <a:lnSpc>
              <a:spcPct val="100000"/>
            </a:lnSpc>
          </a:pPr>
          <a:endParaRPr lang="de-DE" sz="2000"/>
        </a:p>
      </dgm:t>
    </dgm:pt>
    <dgm:pt modelId="{A2D4287A-2DDD-4441-B226-3EB005DBD7E3}">
      <dgm:prSet phldrT="[Text]" custT="1"/>
      <dgm:spPr/>
      <dgm:t>
        <a:bodyPr/>
        <a:lstStyle/>
        <a:p>
          <a:pPr>
            <a:lnSpc>
              <a:spcPct val="100000"/>
            </a:lnSpc>
          </a:pPr>
          <a:r>
            <a:rPr lang="en-GB" sz="1600" noProof="0" dirty="0"/>
            <a:t>Integration of Virtuoso </a:t>
          </a:r>
          <a:r>
            <a:rPr lang="en-GB" sz="1600" noProof="0" dirty="0" err="1"/>
            <a:t>triplestore</a:t>
          </a:r>
          <a:endParaRPr lang="en-GB" sz="1600" noProof="0" dirty="0"/>
        </a:p>
      </dgm:t>
    </dgm:pt>
    <dgm:pt modelId="{E5BBE0C4-073F-4158-9B98-EB22507FEF82}" type="parTrans" cxnId="{2CF05C22-00AC-4D86-9B5B-68DDBCB129D7}">
      <dgm:prSet/>
      <dgm:spPr/>
      <dgm:t>
        <a:bodyPr/>
        <a:lstStyle/>
        <a:p>
          <a:pPr>
            <a:lnSpc>
              <a:spcPct val="100000"/>
            </a:lnSpc>
          </a:pPr>
          <a:endParaRPr lang="de-DE" sz="2000"/>
        </a:p>
      </dgm:t>
    </dgm:pt>
    <dgm:pt modelId="{4AD71EB2-E600-4FFF-9E32-1E5FDA22BA70}" type="sibTrans" cxnId="{2CF05C22-00AC-4D86-9B5B-68DDBCB129D7}">
      <dgm:prSet/>
      <dgm:spPr/>
      <dgm:t>
        <a:bodyPr/>
        <a:lstStyle/>
        <a:p>
          <a:pPr>
            <a:lnSpc>
              <a:spcPct val="100000"/>
            </a:lnSpc>
          </a:pPr>
          <a:endParaRPr lang="de-DE" sz="2000"/>
        </a:p>
      </dgm:t>
    </dgm:pt>
    <dgm:pt modelId="{102990D8-E11C-44CC-AC51-9A2D8D67DB5D}">
      <dgm:prSet phldrT="[Text]" custT="1"/>
      <dgm:spPr/>
      <dgm:t>
        <a:bodyPr/>
        <a:lstStyle/>
        <a:p>
          <a:pPr>
            <a:lnSpc>
              <a:spcPct val="100000"/>
            </a:lnSpc>
          </a:pPr>
          <a:r>
            <a:rPr lang="en-GB" sz="1600" noProof="0" dirty="0"/>
            <a:t>Custom template for EDP visual identity</a:t>
          </a:r>
        </a:p>
      </dgm:t>
    </dgm:pt>
    <dgm:pt modelId="{535A6B8C-EB5B-42AF-8325-9D9EE29F483A}" type="parTrans" cxnId="{4FE98672-0DA5-41D6-9DDC-7F7D4EBA21A3}">
      <dgm:prSet/>
      <dgm:spPr/>
      <dgm:t>
        <a:bodyPr/>
        <a:lstStyle/>
        <a:p>
          <a:pPr>
            <a:lnSpc>
              <a:spcPct val="100000"/>
            </a:lnSpc>
          </a:pPr>
          <a:endParaRPr lang="de-DE" sz="2000"/>
        </a:p>
      </dgm:t>
    </dgm:pt>
    <dgm:pt modelId="{27438937-F6E5-441A-BB49-DB880DCBD962}" type="sibTrans" cxnId="{4FE98672-0DA5-41D6-9DDC-7F7D4EBA21A3}">
      <dgm:prSet/>
      <dgm:spPr/>
      <dgm:t>
        <a:bodyPr/>
        <a:lstStyle/>
        <a:p>
          <a:pPr>
            <a:lnSpc>
              <a:spcPct val="100000"/>
            </a:lnSpc>
          </a:pPr>
          <a:endParaRPr lang="de-DE" sz="2000"/>
        </a:p>
      </dgm:t>
    </dgm:pt>
    <dgm:pt modelId="{4BC3BCFE-4603-4D4E-8A2F-D3393BB7EA56}">
      <dgm:prSet phldrT="[Text]" custT="1"/>
      <dgm:spPr/>
      <dgm:t>
        <a:bodyPr/>
        <a:lstStyle/>
        <a:p>
          <a:pPr>
            <a:lnSpc>
              <a:spcPct val="100000"/>
            </a:lnSpc>
          </a:pPr>
          <a:r>
            <a:rPr lang="en-GB" sz="1600" noProof="0" dirty="0"/>
            <a:t>Statistics</a:t>
          </a:r>
        </a:p>
      </dgm:t>
    </dgm:pt>
    <dgm:pt modelId="{D39212F1-68E7-43FC-A1BB-99749A44C5B5}" type="parTrans" cxnId="{520CA83B-CDD8-4F5A-9F13-6518F2461398}">
      <dgm:prSet/>
      <dgm:spPr/>
      <dgm:t>
        <a:bodyPr/>
        <a:lstStyle/>
        <a:p>
          <a:pPr>
            <a:lnSpc>
              <a:spcPct val="100000"/>
            </a:lnSpc>
          </a:pPr>
          <a:endParaRPr lang="de-DE" sz="2000"/>
        </a:p>
      </dgm:t>
    </dgm:pt>
    <dgm:pt modelId="{72A97D3D-F0B9-4509-B784-A4A4F7B11F80}" type="sibTrans" cxnId="{520CA83B-CDD8-4F5A-9F13-6518F2461398}">
      <dgm:prSet/>
      <dgm:spPr/>
      <dgm:t>
        <a:bodyPr/>
        <a:lstStyle/>
        <a:p>
          <a:pPr>
            <a:lnSpc>
              <a:spcPct val="100000"/>
            </a:lnSpc>
          </a:pPr>
          <a:endParaRPr lang="de-DE" sz="2000"/>
        </a:p>
      </dgm:t>
    </dgm:pt>
    <dgm:pt modelId="{3557FB7A-671E-4C07-9F6A-09A3551683D9}">
      <dgm:prSet phldrT="[Text]" custT="1"/>
      <dgm:spPr/>
      <dgm:t>
        <a:bodyPr/>
        <a:lstStyle/>
        <a:p>
          <a:pPr>
            <a:lnSpc>
              <a:spcPct val="100000"/>
            </a:lnSpc>
          </a:pPr>
          <a:r>
            <a:rPr lang="en-GB" sz="1600" noProof="0" dirty="0"/>
            <a:t>Integration</a:t>
          </a:r>
        </a:p>
      </dgm:t>
    </dgm:pt>
    <dgm:pt modelId="{A309084E-AFBB-44AB-A80B-DA643F04AAB8}" type="parTrans" cxnId="{A12B0124-6744-452A-8DB2-81E117FFAC28}">
      <dgm:prSet/>
      <dgm:spPr/>
      <dgm:t>
        <a:bodyPr/>
        <a:lstStyle/>
        <a:p>
          <a:pPr>
            <a:lnSpc>
              <a:spcPct val="100000"/>
            </a:lnSpc>
          </a:pPr>
          <a:endParaRPr lang="de-DE" sz="2000"/>
        </a:p>
      </dgm:t>
    </dgm:pt>
    <dgm:pt modelId="{564FDEC3-65E3-48A0-A1A4-51D68231800B}" type="sibTrans" cxnId="{A12B0124-6744-452A-8DB2-81E117FFAC28}">
      <dgm:prSet/>
      <dgm:spPr/>
      <dgm:t>
        <a:bodyPr/>
        <a:lstStyle/>
        <a:p>
          <a:pPr>
            <a:lnSpc>
              <a:spcPct val="100000"/>
            </a:lnSpc>
          </a:pPr>
          <a:endParaRPr lang="de-DE" sz="2000"/>
        </a:p>
      </dgm:t>
    </dgm:pt>
    <dgm:pt modelId="{664B8E16-5D4E-4FFE-8CED-AE17D9500D00}">
      <dgm:prSet phldrT="[Text]" custT="1"/>
      <dgm:spPr/>
      <dgm:t>
        <a:bodyPr/>
        <a:lstStyle/>
        <a:p>
          <a:pPr>
            <a:lnSpc>
              <a:spcPct val="100000"/>
            </a:lnSpc>
          </a:pPr>
          <a:r>
            <a:rPr lang="en-GB" sz="1600" noProof="0" dirty="0" err="1"/>
            <a:t>Misc</a:t>
          </a:r>
          <a:endParaRPr lang="en-GB" sz="1600" noProof="0" dirty="0"/>
        </a:p>
      </dgm:t>
    </dgm:pt>
    <dgm:pt modelId="{275612E0-805E-48B4-A868-878CC2F5AB66}" type="parTrans" cxnId="{61AEDE23-DFF4-418D-8106-3917A6C09C30}">
      <dgm:prSet/>
      <dgm:spPr/>
      <dgm:t>
        <a:bodyPr/>
        <a:lstStyle/>
        <a:p>
          <a:pPr>
            <a:lnSpc>
              <a:spcPct val="100000"/>
            </a:lnSpc>
          </a:pPr>
          <a:endParaRPr lang="de-DE" sz="2000"/>
        </a:p>
      </dgm:t>
    </dgm:pt>
    <dgm:pt modelId="{C19631C9-D874-4AD7-AC6A-BDDC019ED529}" type="sibTrans" cxnId="{61AEDE23-DFF4-418D-8106-3917A6C09C30}">
      <dgm:prSet/>
      <dgm:spPr/>
      <dgm:t>
        <a:bodyPr/>
        <a:lstStyle/>
        <a:p>
          <a:pPr>
            <a:lnSpc>
              <a:spcPct val="100000"/>
            </a:lnSpc>
          </a:pPr>
          <a:endParaRPr lang="de-DE" sz="2000"/>
        </a:p>
      </dgm:t>
    </dgm:pt>
    <dgm:pt modelId="{CDCC5932-E507-493B-B468-AD54B790BA17}">
      <dgm:prSet phldrT="[Text]" custT="1"/>
      <dgm:spPr/>
      <dgm:t>
        <a:bodyPr/>
        <a:lstStyle/>
        <a:p>
          <a:pPr>
            <a:lnSpc>
              <a:spcPct val="100000"/>
            </a:lnSpc>
          </a:pPr>
          <a:r>
            <a:rPr lang="en-GB" sz="1600" noProof="0" dirty="0"/>
            <a:t>Integration of Translation Middleware</a:t>
          </a:r>
        </a:p>
      </dgm:t>
    </dgm:pt>
    <dgm:pt modelId="{7BEC0069-80D4-4724-BE37-D7BAFC205988}" type="parTrans" cxnId="{ABAEEC41-7652-45CA-B1BA-48F37C38C718}">
      <dgm:prSet/>
      <dgm:spPr/>
      <dgm:t>
        <a:bodyPr/>
        <a:lstStyle/>
        <a:p>
          <a:pPr>
            <a:lnSpc>
              <a:spcPct val="100000"/>
            </a:lnSpc>
          </a:pPr>
          <a:endParaRPr lang="de-DE" sz="2000"/>
        </a:p>
      </dgm:t>
    </dgm:pt>
    <dgm:pt modelId="{A6652C49-22C2-4A35-AC4D-06B2F5BA71E8}" type="sibTrans" cxnId="{ABAEEC41-7652-45CA-B1BA-48F37C38C718}">
      <dgm:prSet/>
      <dgm:spPr/>
      <dgm:t>
        <a:bodyPr/>
        <a:lstStyle/>
        <a:p>
          <a:pPr>
            <a:lnSpc>
              <a:spcPct val="100000"/>
            </a:lnSpc>
          </a:pPr>
          <a:endParaRPr lang="de-DE" sz="2000"/>
        </a:p>
      </dgm:t>
    </dgm:pt>
    <dgm:pt modelId="{FB33A717-2D95-45F0-B82C-446DFC3FD94F}">
      <dgm:prSet phldrT="[Text]" custT="1"/>
      <dgm:spPr/>
      <dgm:t>
        <a:bodyPr/>
        <a:lstStyle/>
        <a:p>
          <a:pPr>
            <a:lnSpc>
              <a:spcPct val="100000"/>
            </a:lnSpc>
          </a:pPr>
          <a:r>
            <a:rPr lang="en-GB" sz="1600" noProof="0" dirty="0"/>
            <a:t>Frontend tweaks</a:t>
          </a:r>
        </a:p>
      </dgm:t>
    </dgm:pt>
    <dgm:pt modelId="{D35BE2D5-E3E2-40B7-80C8-AC902387F1C4}" type="parTrans" cxnId="{0F44709C-6F44-4206-A16C-3883921A7127}">
      <dgm:prSet/>
      <dgm:spPr/>
      <dgm:t>
        <a:bodyPr/>
        <a:lstStyle/>
        <a:p>
          <a:pPr>
            <a:lnSpc>
              <a:spcPct val="100000"/>
            </a:lnSpc>
          </a:pPr>
          <a:endParaRPr lang="de-DE" sz="2000"/>
        </a:p>
      </dgm:t>
    </dgm:pt>
    <dgm:pt modelId="{7178537D-B589-46C0-96A8-1A76B19D72D5}" type="sibTrans" cxnId="{0F44709C-6F44-4206-A16C-3883921A7127}">
      <dgm:prSet/>
      <dgm:spPr/>
      <dgm:t>
        <a:bodyPr/>
        <a:lstStyle/>
        <a:p>
          <a:pPr>
            <a:lnSpc>
              <a:spcPct val="100000"/>
            </a:lnSpc>
          </a:pPr>
          <a:endParaRPr lang="de-DE" sz="2000"/>
        </a:p>
      </dgm:t>
    </dgm:pt>
    <dgm:pt modelId="{D2FC65C5-4F18-447A-8EFB-8D92594D8958}">
      <dgm:prSet phldrT="[Text]" custT="1"/>
      <dgm:spPr/>
      <dgm:t>
        <a:bodyPr/>
        <a:lstStyle/>
        <a:p>
          <a:pPr>
            <a:lnSpc>
              <a:spcPct val="100000"/>
            </a:lnSpc>
          </a:pPr>
          <a:r>
            <a:rPr lang="en-GB" sz="1600" noProof="0" dirty="0"/>
            <a:t>Generate statistical data about the data catalogue</a:t>
          </a:r>
        </a:p>
      </dgm:t>
    </dgm:pt>
    <dgm:pt modelId="{7D073299-40CD-43E5-999F-2153C69DA582}" type="parTrans" cxnId="{8CC38ABB-3F97-4575-9432-2F61A9B2518D}">
      <dgm:prSet/>
      <dgm:spPr/>
      <dgm:t>
        <a:bodyPr/>
        <a:lstStyle/>
        <a:p>
          <a:pPr>
            <a:lnSpc>
              <a:spcPct val="100000"/>
            </a:lnSpc>
          </a:pPr>
          <a:endParaRPr lang="de-DE" sz="2000"/>
        </a:p>
      </dgm:t>
    </dgm:pt>
    <dgm:pt modelId="{B9601200-87CE-4143-957A-CE7AFBBCBCF3}" type="sibTrans" cxnId="{8CC38ABB-3F97-4575-9432-2F61A9B2518D}">
      <dgm:prSet/>
      <dgm:spPr/>
      <dgm:t>
        <a:bodyPr/>
        <a:lstStyle/>
        <a:p>
          <a:pPr>
            <a:lnSpc>
              <a:spcPct val="100000"/>
            </a:lnSpc>
          </a:pPr>
          <a:endParaRPr lang="de-DE" sz="2000"/>
        </a:p>
      </dgm:t>
    </dgm:pt>
    <dgm:pt modelId="{513ABB17-D319-4367-84AD-57275CE04DDF}">
      <dgm:prSet phldrT="[Text]" custT="1"/>
      <dgm:spPr/>
      <dgm:t>
        <a:bodyPr/>
        <a:lstStyle/>
        <a:p>
          <a:pPr>
            <a:lnSpc>
              <a:spcPct val="100000"/>
            </a:lnSpc>
          </a:pPr>
          <a:r>
            <a:rPr lang="en-GB" sz="1600" noProof="0" dirty="0"/>
            <a:t>MQA information</a:t>
          </a:r>
        </a:p>
      </dgm:t>
    </dgm:pt>
    <dgm:pt modelId="{53ADD11D-33C5-45D8-B098-3E150447CADC}" type="parTrans" cxnId="{A8296142-FB67-4941-87C5-E8C3854B1656}">
      <dgm:prSet/>
      <dgm:spPr/>
      <dgm:t>
        <a:bodyPr/>
        <a:lstStyle/>
        <a:p>
          <a:pPr>
            <a:lnSpc>
              <a:spcPct val="100000"/>
            </a:lnSpc>
          </a:pPr>
          <a:endParaRPr lang="de-DE" sz="2000"/>
        </a:p>
      </dgm:t>
    </dgm:pt>
    <dgm:pt modelId="{651BED01-CFA0-46E4-93E1-6A8EDEAB2E2C}" type="sibTrans" cxnId="{A8296142-FB67-4941-87C5-E8C3854B1656}">
      <dgm:prSet/>
      <dgm:spPr/>
      <dgm:t>
        <a:bodyPr/>
        <a:lstStyle/>
        <a:p>
          <a:pPr>
            <a:lnSpc>
              <a:spcPct val="100000"/>
            </a:lnSpc>
          </a:pPr>
          <a:endParaRPr lang="de-DE" sz="2000"/>
        </a:p>
      </dgm:t>
    </dgm:pt>
    <dgm:pt modelId="{0FE79C92-A91A-4755-9671-AD607B4442FA}">
      <dgm:prSet phldrT="[Text]" custT="1"/>
      <dgm:spPr/>
      <dgm:t>
        <a:bodyPr/>
        <a:lstStyle/>
        <a:p>
          <a:pPr>
            <a:lnSpc>
              <a:spcPct val="100000"/>
            </a:lnSpc>
          </a:pPr>
          <a:r>
            <a:rPr lang="en-GB" sz="1600" noProof="0" dirty="0"/>
            <a:t>ECAS login</a:t>
          </a:r>
        </a:p>
      </dgm:t>
    </dgm:pt>
    <dgm:pt modelId="{E4DEDF81-F22C-4366-A455-E091DE90D679}" type="parTrans" cxnId="{03766F58-D7E1-47F8-B586-1E18DDF47864}">
      <dgm:prSet/>
      <dgm:spPr/>
      <dgm:t>
        <a:bodyPr/>
        <a:lstStyle/>
        <a:p>
          <a:pPr>
            <a:lnSpc>
              <a:spcPct val="100000"/>
            </a:lnSpc>
          </a:pPr>
          <a:endParaRPr lang="de-DE" sz="2000"/>
        </a:p>
      </dgm:t>
    </dgm:pt>
    <dgm:pt modelId="{44394C51-7626-46E6-A11D-C9C31990A638}" type="sibTrans" cxnId="{03766F58-D7E1-47F8-B586-1E18DDF47864}">
      <dgm:prSet/>
      <dgm:spPr/>
      <dgm:t>
        <a:bodyPr/>
        <a:lstStyle/>
        <a:p>
          <a:pPr>
            <a:lnSpc>
              <a:spcPct val="100000"/>
            </a:lnSpc>
          </a:pPr>
          <a:endParaRPr lang="de-DE" sz="2000"/>
        </a:p>
      </dgm:t>
    </dgm:pt>
    <dgm:pt modelId="{CFFA4F9E-2D1A-449E-8107-33FE20CECA8D}">
      <dgm:prSet phldrT="[Text]" custT="1"/>
      <dgm:spPr/>
      <dgm:t>
        <a:bodyPr/>
        <a:lstStyle/>
        <a:p>
          <a:pPr>
            <a:lnSpc>
              <a:spcPct val="100000"/>
            </a:lnSpc>
          </a:pPr>
          <a:r>
            <a:rPr lang="en-GB" sz="1600" noProof="0" dirty="0"/>
            <a:t>Vocabulary resolution</a:t>
          </a:r>
        </a:p>
      </dgm:t>
    </dgm:pt>
    <dgm:pt modelId="{DFAC89EB-BBE4-4F5A-B20B-45BB9F551720}" type="parTrans" cxnId="{D5FAFD75-4AB6-447A-9D60-44C6D607FC3B}">
      <dgm:prSet/>
      <dgm:spPr/>
      <dgm:t>
        <a:bodyPr/>
        <a:lstStyle/>
        <a:p>
          <a:pPr>
            <a:lnSpc>
              <a:spcPct val="100000"/>
            </a:lnSpc>
          </a:pPr>
          <a:endParaRPr lang="de-DE" sz="2000"/>
        </a:p>
      </dgm:t>
    </dgm:pt>
    <dgm:pt modelId="{56C09843-0A94-46B2-AE7E-3FFB1FD3A796}" type="sibTrans" cxnId="{D5FAFD75-4AB6-447A-9D60-44C6D607FC3B}">
      <dgm:prSet/>
      <dgm:spPr/>
      <dgm:t>
        <a:bodyPr/>
        <a:lstStyle/>
        <a:p>
          <a:pPr>
            <a:lnSpc>
              <a:spcPct val="100000"/>
            </a:lnSpc>
          </a:pPr>
          <a:endParaRPr lang="de-DE" sz="2000"/>
        </a:p>
      </dgm:t>
    </dgm:pt>
    <dgm:pt modelId="{74527342-22B8-44A6-9CCB-D2836F435EC2}">
      <dgm:prSet phldrT="[Text]" custT="1"/>
      <dgm:spPr/>
      <dgm:t>
        <a:bodyPr/>
        <a:lstStyle/>
        <a:p>
          <a:pPr>
            <a:lnSpc>
              <a:spcPct val="100000"/>
            </a:lnSpc>
          </a:pPr>
          <a:r>
            <a:rPr lang="en-GB" sz="1600" noProof="0" dirty="0"/>
            <a:t>Visualisation tool for tabular data and geo data</a:t>
          </a:r>
        </a:p>
      </dgm:t>
    </dgm:pt>
    <dgm:pt modelId="{E1E99839-AD7A-4497-ABFC-7E4205FD6658}" type="parTrans" cxnId="{BCC7849D-4196-40AF-B8F9-9EF857D853C2}">
      <dgm:prSet/>
      <dgm:spPr/>
      <dgm:t>
        <a:bodyPr/>
        <a:lstStyle/>
        <a:p>
          <a:pPr>
            <a:lnSpc>
              <a:spcPct val="100000"/>
            </a:lnSpc>
          </a:pPr>
          <a:endParaRPr lang="de-DE" sz="2000"/>
        </a:p>
      </dgm:t>
    </dgm:pt>
    <dgm:pt modelId="{2632E7E5-10E8-4A58-AD6D-6AAB7DF19415}" type="sibTrans" cxnId="{BCC7849D-4196-40AF-B8F9-9EF857D853C2}">
      <dgm:prSet/>
      <dgm:spPr/>
      <dgm:t>
        <a:bodyPr/>
        <a:lstStyle/>
        <a:p>
          <a:pPr>
            <a:lnSpc>
              <a:spcPct val="100000"/>
            </a:lnSpc>
          </a:pPr>
          <a:endParaRPr lang="de-DE" sz="2000"/>
        </a:p>
      </dgm:t>
    </dgm:pt>
    <dgm:pt modelId="{7ECE67A4-1A97-41C8-B402-63FA89A6E8EC}">
      <dgm:prSet phldrT="[Text]" custT="1"/>
      <dgm:spPr/>
      <dgm:t>
        <a:bodyPr/>
        <a:lstStyle/>
        <a:p>
          <a:pPr>
            <a:lnSpc>
              <a:spcPct val="100000"/>
            </a:lnSpc>
          </a:pPr>
          <a:r>
            <a:rPr lang="en-GB" sz="1600" noProof="0" dirty="0"/>
            <a:t>schema.org integration</a:t>
          </a:r>
        </a:p>
      </dgm:t>
    </dgm:pt>
    <dgm:pt modelId="{C6DB8EB5-81B0-4DC5-9047-6AB2AA814E76}" type="parTrans" cxnId="{FBBAE5AD-6671-4077-AC2A-AC87C445D0DF}">
      <dgm:prSet/>
      <dgm:spPr/>
      <dgm:t>
        <a:bodyPr/>
        <a:lstStyle/>
        <a:p>
          <a:pPr>
            <a:lnSpc>
              <a:spcPct val="100000"/>
            </a:lnSpc>
          </a:pPr>
          <a:endParaRPr lang="de-DE" sz="2000"/>
        </a:p>
      </dgm:t>
    </dgm:pt>
    <dgm:pt modelId="{A0E9DD4A-587C-4E99-A17C-81D54C24B66E}" type="sibTrans" cxnId="{FBBAE5AD-6671-4077-AC2A-AC87C445D0DF}">
      <dgm:prSet/>
      <dgm:spPr/>
      <dgm:t>
        <a:bodyPr/>
        <a:lstStyle/>
        <a:p>
          <a:pPr>
            <a:lnSpc>
              <a:spcPct val="100000"/>
            </a:lnSpc>
          </a:pPr>
          <a:endParaRPr lang="de-DE" sz="2000"/>
        </a:p>
      </dgm:t>
    </dgm:pt>
    <dgm:pt modelId="{ECC45B04-589A-41D1-90A1-324FFF7D9D44}">
      <dgm:prSet phldrT="[Text]" custT="1"/>
      <dgm:spPr/>
      <dgm:t>
        <a:bodyPr/>
        <a:lstStyle/>
        <a:p>
          <a:pPr>
            <a:lnSpc>
              <a:spcPct val="100000"/>
            </a:lnSpc>
          </a:pPr>
          <a:r>
            <a:rPr lang="en-GB" sz="1600" noProof="0" dirty="0"/>
            <a:t>Licensing Assistant Integration</a:t>
          </a:r>
        </a:p>
      </dgm:t>
    </dgm:pt>
    <dgm:pt modelId="{B3AD04F9-0B8C-4F57-9852-CE5DC4F19F35}" type="parTrans" cxnId="{1F44EAB3-DD93-4610-B47B-024EC98E3361}">
      <dgm:prSet/>
      <dgm:spPr/>
      <dgm:t>
        <a:bodyPr/>
        <a:lstStyle/>
        <a:p>
          <a:pPr>
            <a:lnSpc>
              <a:spcPct val="100000"/>
            </a:lnSpc>
          </a:pPr>
          <a:endParaRPr lang="de-DE" sz="2000"/>
        </a:p>
      </dgm:t>
    </dgm:pt>
    <dgm:pt modelId="{D44B3840-FF9F-42C9-AD43-78A3E3F3EB31}" type="sibTrans" cxnId="{1F44EAB3-DD93-4610-B47B-024EC98E3361}">
      <dgm:prSet/>
      <dgm:spPr/>
      <dgm:t>
        <a:bodyPr/>
        <a:lstStyle/>
        <a:p>
          <a:pPr>
            <a:lnSpc>
              <a:spcPct val="100000"/>
            </a:lnSpc>
          </a:pPr>
          <a:endParaRPr lang="de-DE" sz="2000"/>
        </a:p>
      </dgm:t>
    </dgm:pt>
    <dgm:pt modelId="{A883425A-EBB0-4D7D-9B83-8BD5CDFFE800}">
      <dgm:prSet phldrT="[Text]" custT="1"/>
      <dgm:spPr/>
      <dgm:t>
        <a:bodyPr/>
        <a:lstStyle/>
        <a:p>
          <a:pPr>
            <a:lnSpc>
              <a:spcPct val="100000"/>
            </a:lnSpc>
          </a:pPr>
          <a:r>
            <a:rPr lang="en-GB" sz="1600" noProof="0" dirty="0"/>
            <a:t>Template</a:t>
          </a:r>
        </a:p>
      </dgm:t>
    </dgm:pt>
    <dgm:pt modelId="{94C43E3C-318F-405D-AC2C-2354494E081E}" type="sibTrans" cxnId="{3D8AE628-4765-4B36-B4CE-63EC36DE1F33}">
      <dgm:prSet/>
      <dgm:spPr/>
      <dgm:t>
        <a:bodyPr/>
        <a:lstStyle/>
        <a:p>
          <a:pPr>
            <a:lnSpc>
              <a:spcPct val="100000"/>
            </a:lnSpc>
          </a:pPr>
          <a:endParaRPr lang="de-DE" sz="2000"/>
        </a:p>
      </dgm:t>
    </dgm:pt>
    <dgm:pt modelId="{7523B179-E6E9-4CC8-8031-6E59DBAFEC63}" type="parTrans" cxnId="{3D8AE628-4765-4B36-B4CE-63EC36DE1F33}">
      <dgm:prSet/>
      <dgm:spPr/>
      <dgm:t>
        <a:bodyPr/>
        <a:lstStyle/>
        <a:p>
          <a:pPr>
            <a:lnSpc>
              <a:spcPct val="100000"/>
            </a:lnSpc>
          </a:pPr>
          <a:endParaRPr lang="de-DE" sz="2000"/>
        </a:p>
      </dgm:t>
    </dgm:pt>
    <dgm:pt modelId="{65BE473A-79DC-4B3D-B195-EB50C1B3A957}">
      <dgm:prSet phldrT="[Text]" custT="1"/>
      <dgm:spPr/>
      <dgm:t>
        <a:bodyPr/>
        <a:lstStyle/>
        <a:p>
          <a:pPr>
            <a:lnSpc>
              <a:spcPct val="100000"/>
            </a:lnSpc>
          </a:pPr>
          <a:r>
            <a:rPr lang="en-GB" sz="1600" noProof="0" dirty="0"/>
            <a:t>Provision of illustrations</a:t>
          </a:r>
        </a:p>
      </dgm:t>
    </dgm:pt>
    <dgm:pt modelId="{802487AA-2193-46ED-9FEC-2F45A1CE29EA}" type="parTrans" cxnId="{C26007BB-55C7-42F2-9706-3B6904FA167A}">
      <dgm:prSet/>
      <dgm:spPr/>
      <dgm:t>
        <a:bodyPr/>
        <a:lstStyle/>
        <a:p>
          <a:pPr>
            <a:lnSpc>
              <a:spcPct val="100000"/>
            </a:lnSpc>
          </a:pPr>
          <a:endParaRPr lang="de-DE" sz="2000"/>
        </a:p>
      </dgm:t>
    </dgm:pt>
    <dgm:pt modelId="{1036867C-E80D-4B27-9202-8850A3FD5743}" type="sibTrans" cxnId="{C26007BB-55C7-42F2-9706-3B6904FA167A}">
      <dgm:prSet/>
      <dgm:spPr/>
      <dgm:t>
        <a:bodyPr/>
        <a:lstStyle/>
        <a:p>
          <a:pPr>
            <a:lnSpc>
              <a:spcPct val="100000"/>
            </a:lnSpc>
          </a:pPr>
          <a:endParaRPr lang="de-DE" sz="2000"/>
        </a:p>
      </dgm:t>
    </dgm:pt>
    <dgm:pt modelId="{8608CC31-BDD0-4505-979B-24AA4DE89A6F}">
      <dgm:prSet phldrT="[Text]" custT="1"/>
      <dgm:spPr/>
      <dgm:t>
        <a:bodyPr/>
        <a:lstStyle/>
        <a:p>
          <a:pPr>
            <a:lnSpc>
              <a:spcPct val="100000"/>
            </a:lnSpc>
          </a:pPr>
          <a:r>
            <a:rPr lang="en-GB" sz="1600" noProof="0" dirty="0"/>
            <a:t>XLSX generation </a:t>
          </a:r>
        </a:p>
      </dgm:t>
    </dgm:pt>
    <dgm:pt modelId="{D9B9ECB1-A295-4C9B-855A-EF434A685628}" type="parTrans" cxnId="{A2C31D1C-B52E-4EF5-943E-D6AFE226BBC3}">
      <dgm:prSet/>
      <dgm:spPr/>
      <dgm:t>
        <a:bodyPr/>
        <a:lstStyle/>
        <a:p>
          <a:pPr>
            <a:lnSpc>
              <a:spcPct val="100000"/>
            </a:lnSpc>
          </a:pPr>
          <a:endParaRPr lang="de-DE" sz="2000"/>
        </a:p>
      </dgm:t>
    </dgm:pt>
    <dgm:pt modelId="{544C73F7-69B7-4805-8FF6-23DD3214C33C}" type="sibTrans" cxnId="{A2C31D1C-B52E-4EF5-943E-D6AFE226BBC3}">
      <dgm:prSet/>
      <dgm:spPr/>
      <dgm:t>
        <a:bodyPr/>
        <a:lstStyle/>
        <a:p>
          <a:pPr>
            <a:lnSpc>
              <a:spcPct val="100000"/>
            </a:lnSpc>
          </a:pPr>
          <a:endParaRPr lang="de-DE" sz="2000"/>
        </a:p>
      </dgm:t>
    </dgm:pt>
    <dgm:pt modelId="{2304A4C7-C5CB-4CDE-BE5B-B89BBFE37DF2}">
      <dgm:prSet phldrT="[Text]" custT="1"/>
      <dgm:spPr/>
      <dgm:t>
        <a:bodyPr/>
        <a:lstStyle/>
        <a:p>
          <a:pPr>
            <a:lnSpc>
              <a:spcPct val="100000"/>
            </a:lnSpc>
          </a:pPr>
          <a:r>
            <a:rPr lang="en-GB" sz="1600" noProof="0" dirty="0"/>
            <a:t>Advanced ATOM feed</a:t>
          </a:r>
        </a:p>
      </dgm:t>
    </dgm:pt>
    <dgm:pt modelId="{5ACBBDDD-9AAE-4250-A173-59725086020E}" type="parTrans" cxnId="{8AE9076A-A3D3-4789-B88B-5475ACB4A7B0}">
      <dgm:prSet/>
      <dgm:spPr/>
      <dgm:t>
        <a:bodyPr/>
        <a:lstStyle/>
        <a:p>
          <a:pPr>
            <a:lnSpc>
              <a:spcPct val="100000"/>
            </a:lnSpc>
          </a:pPr>
          <a:endParaRPr lang="de-DE" sz="2000"/>
        </a:p>
      </dgm:t>
    </dgm:pt>
    <dgm:pt modelId="{617013DF-28B4-4E8A-8245-BAC1E2F143A5}" type="sibTrans" cxnId="{8AE9076A-A3D3-4789-B88B-5475ACB4A7B0}">
      <dgm:prSet/>
      <dgm:spPr/>
      <dgm:t>
        <a:bodyPr/>
        <a:lstStyle/>
        <a:p>
          <a:pPr>
            <a:lnSpc>
              <a:spcPct val="100000"/>
            </a:lnSpc>
          </a:pPr>
          <a:endParaRPr lang="de-DE" sz="2000"/>
        </a:p>
      </dgm:t>
    </dgm:pt>
    <dgm:pt modelId="{DFDD2CE3-F267-4065-83A4-198EDAE84676}">
      <dgm:prSet phldrT="[Text]" custT="1"/>
      <dgm:spPr/>
      <dgm:t>
        <a:bodyPr/>
        <a:lstStyle/>
        <a:p>
          <a:pPr>
            <a:lnSpc>
              <a:spcPct val="100000"/>
            </a:lnSpc>
          </a:pPr>
          <a:r>
            <a:rPr lang="en-GB" sz="1600" noProof="0" dirty="0"/>
            <a:t>Geo autocomplete with gazetteer</a:t>
          </a:r>
        </a:p>
      </dgm:t>
    </dgm:pt>
    <dgm:pt modelId="{F9AC450D-8389-4DC0-8901-E900261BDC31}" type="parTrans" cxnId="{4FE7ADAD-5630-411D-AAA6-002F6A376257}">
      <dgm:prSet/>
      <dgm:spPr/>
      <dgm:t>
        <a:bodyPr/>
        <a:lstStyle/>
        <a:p>
          <a:pPr>
            <a:lnSpc>
              <a:spcPct val="100000"/>
            </a:lnSpc>
          </a:pPr>
          <a:endParaRPr lang="de-DE" sz="2000"/>
        </a:p>
      </dgm:t>
    </dgm:pt>
    <dgm:pt modelId="{8670AC9C-848A-4A7E-B154-1FAABC509B71}" type="sibTrans" cxnId="{4FE7ADAD-5630-411D-AAA6-002F6A376257}">
      <dgm:prSet/>
      <dgm:spPr/>
      <dgm:t>
        <a:bodyPr/>
        <a:lstStyle/>
        <a:p>
          <a:pPr>
            <a:lnSpc>
              <a:spcPct val="100000"/>
            </a:lnSpc>
          </a:pPr>
          <a:endParaRPr lang="de-DE" sz="2000"/>
        </a:p>
      </dgm:t>
    </dgm:pt>
    <dgm:pt modelId="{28945B74-CEFB-45CF-A16B-DC1F68A0AA48}">
      <dgm:prSet phldrT="[Text]" custT="1"/>
      <dgm:spPr/>
      <dgm:t>
        <a:bodyPr/>
        <a:lstStyle/>
        <a:p>
          <a:pPr>
            <a:lnSpc>
              <a:spcPct val="100000"/>
            </a:lnSpc>
          </a:pPr>
          <a:r>
            <a:rPr lang="en-GB" sz="1600" noProof="0" dirty="0"/>
            <a:t>Similarity feature</a:t>
          </a:r>
        </a:p>
      </dgm:t>
    </dgm:pt>
    <dgm:pt modelId="{7D40C361-7FD5-4079-AEE3-C626000789FE}" type="parTrans" cxnId="{D342E045-880A-4B77-809D-C7B10E8FB442}">
      <dgm:prSet/>
      <dgm:spPr/>
      <dgm:t>
        <a:bodyPr/>
        <a:lstStyle/>
        <a:p>
          <a:pPr>
            <a:lnSpc>
              <a:spcPct val="100000"/>
            </a:lnSpc>
          </a:pPr>
          <a:endParaRPr lang="de-DE" sz="2000"/>
        </a:p>
      </dgm:t>
    </dgm:pt>
    <dgm:pt modelId="{A047672B-5C31-46F8-B489-AD85A372C801}" type="sibTrans" cxnId="{D342E045-880A-4B77-809D-C7B10E8FB442}">
      <dgm:prSet/>
      <dgm:spPr/>
      <dgm:t>
        <a:bodyPr/>
        <a:lstStyle/>
        <a:p>
          <a:pPr>
            <a:lnSpc>
              <a:spcPct val="100000"/>
            </a:lnSpc>
          </a:pPr>
          <a:endParaRPr lang="de-DE" sz="2000"/>
        </a:p>
      </dgm:t>
    </dgm:pt>
    <dgm:pt modelId="{43ACB5E4-CEE5-461C-B6E0-F1EEF723DA52}" type="pres">
      <dgm:prSet presAssocID="{9E69AEE6-2662-4C3E-8560-FD46C75B144A}" presName="Name0" presStyleCnt="0">
        <dgm:presLayoutVars>
          <dgm:dir/>
          <dgm:animLvl val="lvl"/>
          <dgm:resizeHandles val="exact"/>
        </dgm:presLayoutVars>
      </dgm:prSet>
      <dgm:spPr/>
    </dgm:pt>
    <dgm:pt modelId="{2AC6EB47-C5A2-4884-B5FC-ED695C64A384}" type="pres">
      <dgm:prSet presAssocID="{BCFDFCB9-2355-4866-9F6E-8A532540A68D}" presName="composite" presStyleCnt="0"/>
      <dgm:spPr/>
    </dgm:pt>
    <dgm:pt modelId="{2A86DC94-8A3B-4E11-8931-1D48EA78EC61}" type="pres">
      <dgm:prSet presAssocID="{BCFDFCB9-2355-4866-9F6E-8A532540A68D}" presName="parTx" presStyleLbl="alignNode1" presStyleIdx="0" presStyleCnt="6">
        <dgm:presLayoutVars>
          <dgm:chMax val="0"/>
          <dgm:chPref val="0"/>
          <dgm:bulletEnabled val="1"/>
        </dgm:presLayoutVars>
      </dgm:prSet>
      <dgm:spPr/>
    </dgm:pt>
    <dgm:pt modelId="{8E39D037-B73D-4115-9445-041FEB512D50}" type="pres">
      <dgm:prSet presAssocID="{BCFDFCB9-2355-4866-9F6E-8A532540A68D}" presName="desTx" presStyleLbl="alignAccFollowNode1" presStyleIdx="0" presStyleCnt="6" custLinFactNeighborY="348">
        <dgm:presLayoutVars>
          <dgm:bulletEnabled val="1"/>
        </dgm:presLayoutVars>
      </dgm:prSet>
      <dgm:spPr/>
    </dgm:pt>
    <dgm:pt modelId="{028B33F3-92F2-4F2D-84E9-E6C1B8B80141}" type="pres">
      <dgm:prSet presAssocID="{6D35BFFC-9785-48AE-891B-7BF0074E9343}" presName="space" presStyleCnt="0"/>
      <dgm:spPr/>
    </dgm:pt>
    <dgm:pt modelId="{1676F60F-2557-40CB-B658-3D8634F887FA}" type="pres">
      <dgm:prSet presAssocID="{3FB75F8A-C612-4995-9C42-FDFFC2AD5BFB}" presName="composite" presStyleCnt="0"/>
      <dgm:spPr/>
    </dgm:pt>
    <dgm:pt modelId="{CCB99B7E-B801-46BF-A3EB-35DB5E7A9EFF}" type="pres">
      <dgm:prSet presAssocID="{3FB75F8A-C612-4995-9C42-FDFFC2AD5BFB}" presName="parTx" presStyleLbl="alignNode1" presStyleIdx="1" presStyleCnt="6">
        <dgm:presLayoutVars>
          <dgm:chMax val="0"/>
          <dgm:chPref val="0"/>
          <dgm:bulletEnabled val="1"/>
        </dgm:presLayoutVars>
      </dgm:prSet>
      <dgm:spPr/>
    </dgm:pt>
    <dgm:pt modelId="{9A5BAA0D-5FD8-4FF2-AE8A-158EA0FF6AB3}" type="pres">
      <dgm:prSet presAssocID="{3FB75F8A-C612-4995-9C42-FDFFC2AD5BFB}" presName="desTx" presStyleLbl="alignAccFollowNode1" presStyleIdx="1" presStyleCnt="6">
        <dgm:presLayoutVars>
          <dgm:bulletEnabled val="1"/>
        </dgm:presLayoutVars>
      </dgm:prSet>
      <dgm:spPr/>
    </dgm:pt>
    <dgm:pt modelId="{25152BB2-90AB-4BC7-86D4-A098168F2FC4}" type="pres">
      <dgm:prSet presAssocID="{0302E0CC-AFC2-4CA8-91E9-869B32E21F3C}" presName="space" presStyleCnt="0"/>
      <dgm:spPr/>
    </dgm:pt>
    <dgm:pt modelId="{A7746BB0-E2B0-4697-A0E8-5D46EE4ADB1E}" type="pres">
      <dgm:prSet presAssocID="{A883425A-EBB0-4D7D-9B83-8BD5CDFFE800}" presName="composite" presStyleCnt="0"/>
      <dgm:spPr/>
    </dgm:pt>
    <dgm:pt modelId="{5385BB6A-A7FC-43EE-BB2A-DF0FD592E3BA}" type="pres">
      <dgm:prSet presAssocID="{A883425A-EBB0-4D7D-9B83-8BD5CDFFE800}" presName="parTx" presStyleLbl="alignNode1" presStyleIdx="2" presStyleCnt="6">
        <dgm:presLayoutVars>
          <dgm:chMax val="0"/>
          <dgm:chPref val="0"/>
          <dgm:bulletEnabled val="1"/>
        </dgm:presLayoutVars>
      </dgm:prSet>
      <dgm:spPr/>
    </dgm:pt>
    <dgm:pt modelId="{35386838-858E-4100-AAB5-A24A0AC808F6}" type="pres">
      <dgm:prSet presAssocID="{A883425A-EBB0-4D7D-9B83-8BD5CDFFE800}" presName="desTx" presStyleLbl="alignAccFollowNode1" presStyleIdx="2" presStyleCnt="6">
        <dgm:presLayoutVars>
          <dgm:bulletEnabled val="1"/>
        </dgm:presLayoutVars>
      </dgm:prSet>
      <dgm:spPr/>
    </dgm:pt>
    <dgm:pt modelId="{DB5B2B81-E582-449B-B80B-B114331FA486}" type="pres">
      <dgm:prSet presAssocID="{94C43E3C-318F-405D-AC2C-2354494E081E}" presName="space" presStyleCnt="0"/>
      <dgm:spPr/>
    </dgm:pt>
    <dgm:pt modelId="{81478361-48D6-44D2-BB1C-12620B556774}" type="pres">
      <dgm:prSet presAssocID="{4BC3BCFE-4603-4D4E-8A2F-D3393BB7EA56}" presName="composite" presStyleCnt="0"/>
      <dgm:spPr/>
    </dgm:pt>
    <dgm:pt modelId="{46303755-AAC1-470F-AE20-111835F4C4C9}" type="pres">
      <dgm:prSet presAssocID="{4BC3BCFE-4603-4D4E-8A2F-D3393BB7EA56}" presName="parTx" presStyleLbl="alignNode1" presStyleIdx="3" presStyleCnt="6">
        <dgm:presLayoutVars>
          <dgm:chMax val="0"/>
          <dgm:chPref val="0"/>
          <dgm:bulletEnabled val="1"/>
        </dgm:presLayoutVars>
      </dgm:prSet>
      <dgm:spPr/>
    </dgm:pt>
    <dgm:pt modelId="{13F4AD2E-9D2F-41A6-8EDA-FF97178C1A1C}" type="pres">
      <dgm:prSet presAssocID="{4BC3BCFE-4603-4D4E-8A2F-D3393BB7EA56}" presName="desTx" presStyleLbl="alignAccFollowNode1" presStyleIdx="3" presStyleCnt="6">
        <dgm:presLayoutVars>
          <dgm:bulletEnabled val="1"/>
        </dgm:presLayoutVars>
      </dgm:prSet>
      <dgm:spPr/>
    </dgm:pt>
    <dgm:pt modelId="{FE65135F-FE9B-49EB-A20D-1F4CC6E691FE}" type="pres">
      <dgm:prSet presAssocID="{72A97D3D-F0B9-4509-B784-A4A4F7B11F80}" presName="space" presStyleCnt="0"/>
      <dgm:spPr/>
    </dgm:pt>
    <dgm:pt modelId="{7C6FE40F-1DDA-445F-BAD7-E74276A0D961}" type="pres">
      <dgm:prSet presAssocID="{3557FB7A-671E-4C07-9F6A-09A3551683D9}" presName="composite" presStyleCnt="0"/>
      <dgm:spPr/>
    </dgm:pt>
    <dgm:pt modelId="{00ACE4A3-13EA-4A1C-9A8D-407B1612D29E}" type="pres">
      <dgm:prSet presAssocID="{3557FB7A-671E-4C07-9F6A-09A3551683D9}" presName="parTx" presStyleLbl="alignNode1" presStyleIdx="4" presStyleCnt="6">
        <dgm:presLayoutVars>
          <dgm:chMax val="0"/>
          <dgm:chPref val="0"/>
          <dgm:bulletEnabled val="1"/>
        </dgm:presLayoutVars>
      </dgm:prSet>
      <dgm:spPr/>
    </dgm:pt>
    <dgm:pt modelId="{FB0BEF46-F484-4105-9799-E62CAF7F21E5}" type="pres">
      <dgm:prSet presAssocID="{3557FB7A-671E-4C07-9F6A-09A3551683D9}" presName="desTx" presStyleLbl="alignAccFollowNode1" presStyleIdx="4" presStyleCnt="6">
        <dgm:presLayoutVars>
          <dgm:bulletEnabled val="1"/>
        </dgm:presLayoutVars>
      </dgm:prSet>
      <dgm:spPr/>
    </dgm:pt>
    <dgm:pt modelId="{BEB39CE7-2CB3-4B1B-B3D3-5C8C7CF0A6DD}" type="pres">
      <dgm:prSet presAssocID="{564FDEC3-65E3-48A0-A1A4-51D68231800B}" presName="space" presStyleCnt="0"/>
      <dgm:spPr/>
    </dgm:pt>
    <dgm:pt modelId="{DAB43009-28D5-4D5E-8754-95235F4B1136}" type="pres">
      <dgm:prSet presAssocID="{664B8E16-5D4E-4FFE-8CED-AE17D9500D00}" presName="composite" presStyleCnt="0"/>
      <dgm:spPr/>
    </dgm:pt>
    <dgm:pt modelId="{BFAA2A16-D492-4940-9CC5-67123360ADCB}" type="pres">
      <dgm:prSet presAssocID="{664B8E16-5D4E-4FFE-8CED-AE17D9500D00}" presName="parTx" presStyleLbl="alignNode1" presStyleIdx="5" presStyleCnt="6">
        <dgm:presLayoutVars>
          <dgm:chMax val="0"/>
          <dgm:chPref val="0"/>
          <dgm:bulletEnabled val="1"/>
        </dgm:presLayoutVars>
      </dgm:prSet>
      <dgm:spPr/>
    </dgm:pt>
    <dgm:pt modelId="{9213D12B-D89B-4E1A-873B-EA98F4EA4C09}" type="pres">
      <dgm:prSet presAssocID="{664B8E16-5D4E-4FFE-8CED-AE17D9500D00}" presName="desTx" presStyleLbl="alignAccFollowNode1" presStyleIdx="5" presStyleCnt="6" custLinFactNeighborX="225" custLinFactNeighborY="111">
        <dgm:presLayoutVars>
          <dgm:bulletEnabled val="1"/>
        </dgm:presLayoutVars>
      </dgm:prSet>
      <dgm:spPr/>
    </dgm:pt>
  </dgm:ptLst>
  <dgm:cxnLst>
    <dgm:cxn modelId="{26CB1B0D-40FE-4338-84CD-E766DCE8F8D8}" type="presOf" srcId="{E3865D33-6005-4E28-B312-32C066982EEE}" destId="{8E39D037-B73D-4115-9445-041FEB512D50}" srcOrd="0" destOrd="0" presId="urn:microsoft.com/office/officeart/2005/8/layout/hList1"/>
    <dgm:cxn modelId="{E58ECF13-43DA-4CDC-94F7-F4F7F79D43C5}" type="presOf" srcId="{CDCC5932-E507-493B-B468-AD54B790BA17}" destId="{8E39D037-B73D-4115-9445-041FEB512D50}" srcOrd="0" destOrd="2" presId="urn:microsoft.com/office/officeart/2005/8/layout/hList1"/>
    <dgm:cxn modelId="{A2C31D1C-B52E-4EF5-943E-D6AFE226BBC3}" srcId="{4BC3BCFE-4603-4D4E-8A2F-D3393BB7EA56}" destId="{8608CC31-BDD0-4505-979B-24AA4DE89A6F}" srcOrd="2" destOrd="0" parTransId="{D9B9ECB1-A295-4C9B-855A-EF434A685628}" sibTransId="{544C73F7-69B7-4805-8FF6-23DD3214C33C}"/>
    <dgm:cxn modelId="{2CF05C22-00AC-4D86-9B5B-68DDBCB129D7}" srcId="{3FB75F8A-C612-4995-9C42-FDFFC2AD5BFB}" destId="{A2D4287A-2DDD-4441-B226-3EB005DBD7E3}" srcOrd="1" destOrd="0" parTransId="{E5BBE0C4-073F-4158-9B98-EB22507FEF82}" sibTransId="{4AD71EB2-E600-4FFF-9E32-1E5FDA22BA70}"/>
    <dgm:cxn modelId="{30848A22-CDFC-4069-906F-5E499A18F9D0}" type="presOf" srcId="{3FB75F8A-C612-4995-9C42-FDFFC2AD5BFB}" destId="{CCB99B7E-B801-46BF-A3EB-35DB5E7A9EFF}" srcOrd="0" destOrd="0" presId="urn:microsoft.com/office/officeart/2005/8/layout/hList1"/>
    <dgm:cxn modelId="{61AEDE23-DFF4-418D-8106-3917A6C09C30}" srcId="{9E69AEE6-2662-4C3E-8560-FD46C75B144A}" destId="{664B8E16-5D4E-4FFE-8CED-AE17D9500D00}" srcOrd="5" destOrd="0" parTransId="{275612E0-805E-48B4-A868-878CC2F5AB66}" sibTransId="{C19631C9-D874-4AD7-AC6A-BDDC019ED529}"/>
    <dgm:cxn modelId="{A12B0124-6744-452A-8DB2-81E117FFAC28}" srcId="{9E69AEE6-2662-4C3E-8560-FD46C75B144A}" destId="{3557FB7A-671E-4C07-9F6A-09A3551683D9}" srcOrd="4" destOrd="0" parTransId="{A309084E-AFBB-44AB-A80B-DA643F04AAB8}" sibTransId="{564FDEC3-65E3-48A0-A1A4-51D68231800B}"/>
    <dgm:cxn modelId="{EBA9C927-1E5C-41AD-83F0-0BC5A5789493}" type="presOf" srcId="{9E69AEE6-2662-4C3E-8560-FD46C75B144A}" destId="{43ACB5E4-CEE5-461C-B6E0-F1EEF723DA52}" srcOrd="0" destOrd="0" presId="urn:microsoft.com/office/officeart/2005/8/layout/hList1"/>
    <dgm:cxn modelId="{3D8AE628-4765-4B36-B4CE-63EC36DE1F33}" srcId="{9E69AEE6-2662-4C3E-8560-FD46C75B144A}" destId="{A883425A-EBB0-4D7D-9B83-8BD5CDFFE800}" srcOrd="2" destOrd="0" parTransId="{7523B179-E6E9-4CC8-8031-6E59DBAFEC63}" sibTransId="{94C43E3C-318F-405D-AC2C-2354494E081E}"/>
    <dgm:cxn modelId="{BEC8692B-CFD0-43A9-A2D3-60EA0AA6A43B}" type="presOf" srcId="{FB33A717-2D95-45F0-B82C-446DFC3FD94F}" destId="{35386838-858E-4100-AAB5-A24A0AC808F6}" srcOrd="0" destOrd="1" presId="urn:microsoft.com/office/officeart/2005/8/layout/hList1"/>
    <dgm:cxn modelId="{1063302E-8CAA-49B4-AF5E-E43E4D12F993}" type="presOf" srcId="{A883425A-EBB0-4D7D-9B83-8BD5CDFFE800}" destId="{5385BB6A-A7FC-43EE-BB2A-DF0FD592E3BA}" srcOrd="0" destOrd="0" presId="urn:microsoft.com/office/officeart/2005/8/layout/hList1"/>
    <dgm:cxn modelId="{598C8230-E91F-43AF-8EAD-D9E0B91B6A80}" type="presOf" srcId="{102990D8-E11C-44CC-AC51-9A2D8D67DB5D}" destId="{35386838-858E-4100-AAB5-A24A0AC808F6}" srcOrd="0" destOrd="0" presId="urn:microsoft.com/office/officeart/2005/8/layout/hList1"/>
    <dgm:cxn modelId="{6728C032-F170-4D7C-BC17-D5C17DDE8B35}" type="presOf" srcId="{2304A4C7-C5CB-4CDE-BE5B-B89BBFE37DF2}" destId="{9213D12B-D89B-4E1A-873B-EA98F4EA4C09}" srcOrd="0" destOrd="1" presId="urn:microsoft.com/office/officeart/2005/8/layout/hList1"/>
    <dgm:cxn modelId="{9B959C35-0472-4316-B0A8-C5F6A8AE674A}" type="presOf" srcId="{BCFDFCB9-2355-4866-9F6E-8A532540A68D}" destId="{2A86DC94-8A3B-4E11-8931-1D48EA78EC61}" srcOrd="0" destOrd="0" presId="urn:microsoft.com/office/officeart/2005/8/layout/hList1"/>
    <dgm:cxn modelId="{520CA83B-CDD8-4F5A-9F13-6518F2461398}" srcId="{9E69AEE6-2662-4C3E-8560-FD46C75B144A}" destId="{4BC3BCFE-4603-4D4E-8A2F-D3393BB7EA56}" srcOrd="3" destOrd="0" parTransId="{D39212F1-68E7-43FC-A1BB-99749A44C5B5}" sibTransId="{72A97D3D-F0B9-4509-B784-A4A4F7B11F80}"/>
    <dgm:cxn modelId="{8A48413C-E8BC-4322-9855-24C70CCF21C5}" srcId="{BCFDFCB9-2355-4866-9F6E-8A532540A68D}" destId="{86FE11A6-24B9-4536-AB49-3ABC741B2759}" srcOrd="1" destOrd="0" parTransId="{0B85C940-C0D9-4733-AE79-AADD783EC72C}" sibTransId="{6D60D373-24B1-4413-9D38-03FB68FB2C1F}"/>
    <dgm:cxn modelId="{2685DB40-FAFE-40CB-A718-38CA039DFD9D}" type="presOf" srcId="{3557FB7A-671E-4C07-9F6A-09A3551683D9}" destId="{00ACE4A3-13EA-4A1C-9A8D-407B1612D29E}" srcOrd="0" destOrd="0" presId="urn:microsoft.com/office/officeart/2005/8/layout/hList1"/>
    <dgm:cxn modelId="{164A4861-0227-4687-A6F0-89331ABC5BE1}" type="presOf" srcId="{4BC3BCFE-4603-4D4E-8A2F-D3393BB7EA56}" destId="{46303755-AAC1-470F-AE20-111835F4C4C9}" srcOrd="0" destOrd="0" presId="urn:microsoft.com/office/officeart/2005/8/layout/hList1"/>
    <dgm:cxn modelId="{ABAEEC41-7652-45CA-B1BA-48F37C38C718}" srcId="{BCFDFCB9-2355-4866-9F6E-8A532540A68D}" destId="{CDCC5932-E507-493B-B468-AD54B790BA17}" srcOrd="2" destOrd="0" parTransId="{7BEC0069-80D4-4724-BE37-D7BAFC205988}" sibTransId="{A6652C49-22C2-4A35-AC4D-06B2F5BA71E8}"/>
    <dgm:cxn modelId="{A8296142-FB67-4941-87C5-E8C3854B1656}" srcId="{3557FB7A-671E-4C07-9F6A-09A3551683D9}" destId="{513ABB17-D319-4367-84AD-57275CE04DDF}" srcOrd="0" destOrd="0" parTransId="{53ADD11D-33C5-45D8-B098-3E150447CADC}" sibTransId="{651BED01-CFA0-46E4-93E1-6A8EDEAB2E2C}"/>
    <dgm:cxn modelId="{135F2343-1686-4541-87A5-E87F40249081}" srcId="{9E69AEE6-2662-4C3E-8560-FD46C75B144A}" destId="{3FB75F8A-C612-4995-9C42-FDFFC2AD5BFB}" srcOrd="1" destOrd="0" parTransId="{016D86EF-6099-483E-8275-BBA440273FEF}" sibTransId="{0302E0CC-AFC2-4CA8-91E9-869B32E21F3C}"/>
    <dgm:cxn modelId="{D342E045-880A-4B77-809D-C7B10E8FB442}" srcId="{664B8E16-5D4E-4FFE-8CED-AE17D9500D00}" destId="{28945B74-CEFB-45CF-A16B-DC1F68A0AA48}" srcOrd="2" destOrd="0" parTransId="{7D40C361-7FD5-4079-AEE3-C626000789FE}" sibTransId="{A047672B-5C31-46F8-B489-AD85A372C801}"/>
    <dgm:cxn modelId="{8AE9076A-A3D3-4789-B88B-5475ACB4A7B0}" srcId="{664B8E16-5D4E-4FFE-8CED-AE17D9500D00}" destId="{2304A4C7-C5CB-4CDE-BE5B-B89BBFE37DF2}" srcOrd="1" destOrd="0" parTransId="{5ACBBDDD-9AAE-4250-A173-59725086020E}" sibTransId="{617013DF-28B4-4E8A-8245-BAC1E2F143A5}"/>
    <dgm:cxn modelId="{4FE98672-0DA5-41D6-9DDC-7F7D4EBA21A3}" srcId="{A883425A-EBB0-4D7D-9B83-8BD5CDFFE800}" destId="{102990D8-E11C-44CC-AC51-9A2D8D67DB5D}" srcOrd="0" destOrd="0" parTransId="{535A6B8C-EB5B-42AF-8325-9D9EE29F483A}" sibTransId="{27438937-F6E5-441A-BB49-DB880DCBD962}"/>
    <dgm:cxn modelId="{0739CC73-EF9E-4E44-8350-AD54A4F96E8E}" type="presOf" srcId="{DFDD2CE3-F267-4065-83A4-198EDAE84676}" destId="{35386838-858E-4100-AAB5-A24A0AC808F6}" srcOrd="0" destOrd="2" presId="urn:microsoft.com/office/officeart/2005/8/layout/hList1"/>
    <dgm:cxn modelId="{59B85354-6FB8-4FF4-B58C-7A8E3B90023A}" type="presOf" srcId="{7ECE67A4-1A97-41C8-B402-63FA89A6E8EC}" destId="{9213D12B-D89B-4E1A-873B-EA98F4EA4C09}" srcOrd="0" destOrd="0" presId="urn:microsoft.com/office/officeart/2005/8/layout/hList1"/>
    <dgm:cxn modelId="{D5FAFD75-4AB6-447A-9D60-44C6D607FC3B}" srcId="{3FB75F8A-C612-4995-9C42-FDFFC2AD5BFB}" destId="{CFFA4F9E-2D1A-449E-8107-33FE20CECA8D}" srcOrd="2" destOrd="0" parTransId="{DFAC89EB-BBE4-4F5A-B20B-45BB9F551720}" sibTransId="{56C09843-0A94-46B2-AE7E-3FFB1FD3A796}"/>
    <dgm:cxn modelId="{6AA72C56-61A4-4C7F-BDD0-41263A526E1F}" type="presOf" srcId="{513ABB17-D319-4367-84AD-57275CE04DDF}" destId="{FB0BEF46-F484-4105-9799-E62CAF7F21E5}" srcOrd="0" destOrd="0" presId="urn:microsoft.com/office/officeart/2005/8/layout/hList1"/>
    <dgm:cxn modelId="{03766F58-D7E1-47F8-B586-1E18DDF47864}" srcId="{3557FB7A-671E-4C07-9F6A-09A3551683D9}" destId="{0FE79C92-A91A-4755-9671-AD607B4442FA}" srcOrd="1" destOrd="0" parTransId="{E4DEDF81-F22C-4366-A455-E091DE90D679}" sibTransId="{44394C51-7626-46E6-A11D-C9C31990A638}"/>
    <dgm:cxn modelId="{C7ED1681-53C4-4119-BBED-FF827FED613F}" type="presOf" srcId="{0FE79C92-A91A-4755-9671-AD607B4442FA}" destId="{FB0BEF46-F484-4105-9799-E62CAF7F21E5}" srcOrd="0" destOrd="1" presId="urn:microsoft.com/office/officeart/2005/8/layout/hList1"/>
    <dgm:cxn modelId="{78769A87-2072-4751-9677-83FA192ED468}" type="presOf" srcId="{D2FC65C5-4F18-447A-8EFB-8D92594D8958}" destId="{13F4AD2E-9D2F-41A6-8EDA-FF97178C1A1C}" srcOrd="0" destOrd="0" presId="urn:microsoft.com/office/officeart/2005/8/layout/hList1"/>
    <dgm:cxn modelId="{9DCE228C-50F3-422B-A71A-6A3C7F8AB0C4}" type="presOf" srcId="{CFFA4F9E-2D1A-449E-8107-33FE20CECA8D}" destId="{9A5BAA0D-5FD8-4FF2-AE8A-158EA0FF6AB3}" srcOrd="0" destOrd="2" presId="urn:microsoft.com/office/officeart/2005/8/layout/hList1"/>
    <dgm:cxn modelId="{EC106497-CB04-4D86-970F-01AA25327DFB}" type="presOf" srcId="{664B8E16-5D4E-4FFE-8CED-AE17D9500D00}" destId="{BFAA2A16-D492-4940-9CC5-67123360ADCB}" srcOrd="0" destOrd="0" presId="urn:microsoft.com/office/officeart/2005/8/layout/hList1"/>
    <dgm:cxn modelId="{E713389A-2CF6-40DD-99AB-4235B97D6CA9}" srcId="{9E69AEE6-2662-4C3E-8560-FD46C75B144A}" destId="{BCFDFCB9-2355-4866-9F6E-8A532540A68D}" srcOrd="0" destOrd="0" parTransId="{C9348A0C-9548-4457-BABC-6EE7DAE6A53D}" sibTransId="{6D35BFFC-9785-48AE-891B-7BF0074E9343}"/>
    <dgm:cxn modelId="{0F44709C-6F44-4206-A16C-3883921A7127}" srcId="{A883425A-EBB0-4D7D-9B83-8BD5CDFFE800}" destId="{FB33A717-2D95-45F0-B82C-446DFC3FD94F}" srcOrd="1" destOrd="0" parTransId="{D35BE2D5-E3E2-40B7-80C8-AC902387F1C4}" sibTransId="{7178537D-B589-46C0-96A8-1A76B19D72D5}"/>
    <dgm:cxn modelId="{BCC7849D-4196-40AF-B8F9-9EF857D853C2}" srcId="{3557FB7A-671E-4C07-9F6A-09A3551683D9}" destId="{74527342-22B8-44A6-9CCB-D2836F435EC2}" srcOrd="2" destOrd="0" parTransId="{E1E99839-AD7A-4497-ABFC-7E4205FD6658}" sibTransId="{2632E7E5-10E8-4A58-AD6D-6AAB7DF19415}"/>
    <dgm:cxn modelId="{048EDD9E-A981-4F45-AA65-D24680156DB9}" type="presOf" srcId="{ECC45B04-589A-41D1-90A1-324FFF7D9D44}" destId="{FB0BEF46-F484-4105-9799-E62CAF7F21E5}" srcOrd="0" destOrd="3" presId="urn:microsoft.com/office/officeart/2005/8/layout/hList1"/>
    <dgm:cxn modelId="{4FE7ADAD-5630-411D-AAA6-002F6A376257}" srcId="{A883425A-EBB0-4D7D-9B83-8BD5CDFFE800}" destId="{DFDD2CE3-F267-4065-83A4-198EDAE84676}" srcOrd="2" destOrd="0" parTransId="{F9AC450D-8389-4DC0-8901-E900261BDC31}" sibTransId="{8670AC9C-848A-4A7E-B154-1FAABC509B71}"/>
    <dgm:cxn modelId="{FBBAE5AD-6671-4077-AC2A-AC87C445D0DF}" srcId="{664B8E16-5D4E-4FFE-8CED-AE17D9500D00}" destId="{7ECE67A4-1A97-41C8-B402-63FA89A6E8EC}" srcOrd="0" destOrd="0" parTransId="{C6DB8EB5-81B0-4DC5-9047-6AB2AA814E76}" sibTransId="{A0E9DD4A-587C-4E99-A17C-81D54C24B66E}"/>
    <dgm:cxn modelId="{1F44EAB3-DD93-4610-B47B-024EC98E3361}" srcId="{3557FB7A-671E-4C07-9F6A-09A3551683D9}" destId="{ECC45B04-589A-41D1-90A1-324FFF7D9D44}" srcOrd="3" destOrd="0" parTransId="{B3AD04F9-0B8C-4F57-9852-CE5DC4F19F35}" sibTransId="{D44B3840-FF9F-42C9-AD43-78A3E3F3EB31}"/>
    <dgm:cxn modelId="{E79C81B5-B080-4DE9-B2C9-13FAC88B414E}" type="presOf" srcId="{8608CC31-BDD0-4505-979B-24AA4DE89A6F}" destId="{13F4AD2E-9D2F-41A6-8EDA-FF97178C1A1C}" srcOrd="0" destOrd="2" presId="urn:microsoft.com/office/officeart/2005/8/layout/hList1"/>
    <dgm:cxn modelId="{46308DB8-5B71-460A-A160-F81251F25046}" type="presOf" srcId="{74527342-22B8-44A6-9CCB-D2836F435EC2}" destId="{FB0BEF46-F484-4105-9799-E62CAF7F21E5}" srcOrd="0" destOrd="2" presId="urn:microsoft.com/office/officeart/2005/8/layout/hList1"/>
    <dgm:cxn modelId="{C26007BB-55C7-42F2-9706-3B6904FA167A}" srcId="{4BC3BCFE-4603-4D4E-8A2F-D3393BB7EA56}" destId="{65BE473A-79DC-4B3D-B195-EB50C1B3A957}" srcOrd="1" destOrd="0" parTransId="{802487AA-2193-46ED-9FEC-2F45A1CE29EA}" sibTransId="{1036867C-E80D-4B27-9202-8850A3FD5743}"/>
    <dgm:cxn modelId="{861B7DBB-3AE5-4B14-A198-795B05F868FD}" type="presOf" srcId="{28945B74-CEFB-45CF-A16B-DC1F68A0AA48}" destId="{9213D12B-D89B-4E1A-873B-EA98F4EA4C09}" srcOrd="0" destOrd="2" presId="urn:microsoft.com/office/officeart/2005/8/layout/hList1"/>
    <dgm:cxn modelId="{8CC38ABB-3F97-4575-9432-2F61A9B2518D}" srcId="{4BC3BCFE-4603-4D4E-8A2F-D3393BB7EA56}" destId="{D2FC65C5-4F18-447A-8EFB-8D92594D8958}" srcOrd="0" destOrd="0" parTransId="{7D073299-40CD-43E5-999F-2153C69DA582}" sibTransId="{B9601200-87CE-4143-957A-CE7AFBBCBCF3}"/>
    <dgm:cxn modelId="{368AC2E1-75E5-421B-9E63-BE4A5FC6B63F}" type="presOf" srcId="{A2D4287A-2DDD-4441-B226-3EB005DBD7E3}" destId="{9A5BAA0D-5FD8-4FF2-AE8A-158EA0FF6AB3}" srcOrd="0" destOrd="1" presId="urn:microsoft.com/office/officeart/2005/8/layout/hList1"/>
    <dgm:cxn modelId="{4968D9EA-4CEE-4B96-9109-5676F4FFE554}" type="presOf" srcId="{65BE473A-79DC-4B3D-B195-EB50C1B3A957}" destId="{13F4AD2E-9D2F-41A6-8EDA-FF97178C1A1C}" srcOrd="0" destOrd="1" presId="urn:microsoft.com/office/officeart/2005/8/layout/hList1"/>
    <dgm:cxn modelId="{B84B14EB-97A8-4BD9-B927-50FE518A0899}" type="presOf" srcId="{C960313D-A752-4290-A0AF-5700BA06F76E}" destId="{9A5BAA0D-5FD8-4FF2-AE8A-158EA0FF6AB3}" srcOrd="0" destOrd="0" presId="urn:microsoft.com/office/officeart/2005/8/layout/hList1"/>
    <dgm:cxn modelId="{82C3BBEC-6626-4FAE-9EAA-BDD766DB3BA1}" srcId="{3FB75F8A-C612-4995-9C42-FDFFC2AD5BFB}" destId="{C960313D-A752-4290-A0AF-5700BA06F76E}" srcOrd="0" destOrd="0" parTransId="{84A39DCF-09DE-46EF-A727-90498B3B0F25}" sibTransId="{4C3295FF-0241-453F-A05F-1B029E5433DA}"/>
    <dgm:cxn modelId="{255A07F0-1537-486C-B415-EFF80FBB5057}" type="presOf" srcId="{86FE11A6-24B9-4536-AB49-3ABC741B2759}" destId="{8E39D037-B73D-4115-9445-041FEB512D50}" srcOrd="0" destOrd="1" presId="urn:microsoft.com/office/officeart/2005/8/layout/hList1"/>
    <dgm:cxn modelId="{ACE8BEFB-F5C8-43B4-B21C-94854008853E}" srcId="{BCFDFCB9-2355-4866-9F6E-8A532540A68D}" destId="{E3865D33-6005-4E28-B312-32C066982EEE}" srcOrd="0" destOrd="0" parTransId="{7008C974-9A7F-41AA-BD23-1C686E072336}" sibTransId="{F8777FB2-B06C-43CA-B0FE-FCDF6C26F256}"/>
    <dgm:cxn modelId="{BF83CC0B-545B-4A88-84D3-13E7F633D4D8}" type="presParOf" srcId="{43ACB5E4-CEE5-461C-B6E0-F1EEF723DA52}" destId="{2AC6EB47-C5A2-4884-B5FC-ED695C64A384}" srcOrd="0" destOrd="0" presId="urn:microsoft.com/office/officeart/2005/8/layout/hList1"/>
    <dgm:cxn modelId="{33854265-68A0-42D0-BAFC-864E84326AE3}" type="presParOf" srcId="{2AC6EB47-C5A2-4884-B5FC-ED695C64A384}" destId="{2A86DC94-8A3B-4E11-8931-1D48EA78EC61}" srcOrd="0" destOrd="0" presId="urn:microsoft.com/office/officeart/2005/8/layout/hList1"/>
    <dgm:cxn modelId="{D681F87B-45A9-4336-A5CA-4FD68449B1FA}" type="presParOf" srcId="{2AC6EB47-C5A2-4884-B5FC-ED695C64A384}" destId="{8E39D037-B73D-4115-9445-041FEB512D50}" srcOrd="1" destOrd="0" presId="urn:microsoft.com/office/officeart/2005/8/layout/hList1"/>
    <dgm:cxn modelId="{EFD84AC6-D00C-44E8-B4AB-B6545CDBC89A}" type="presParOf" srcId="{43ACB5E4-CEE5-461C-B6E0-F1EEF723DA52}" destId="{028B33F3-92F2-4F2D-84E9-E6C1B8B80141}" srcOrd="1" destOrd="0" presId="urn:microsoft.com/office/officeart/2005/8/layout/hList1"/>
    <dgm:cxn modelId="{D6EA999A-DF0A-450C-B299-A59C4A750F55}" type="presParOf" srcId="{43ACB5E4-CEE5-461C-B6E0-F1EEF723DA52}" destId="{1676F60F-2557-40CB-B658-3D8634F887FA}" srcOrd="2" destOrd="0" presId="urn:microsoft.com/office/officeart/2005/8/layout/hList1"/>
    <dgm:cxn modelId="{CC7A469B-B877-4948-9CA7-AEBFC32C7FB4}" type="presParOf" srcId="{1676F60F-2557-40CB-B658-3D8634F887FA}" destId="{CCB99B7E-B801-46BF-A3EB-35DB5E7A9EFF}" srcOrd="0" destOrd="0" presId="urn:microsoft.com/office/officeart/2005/8/layout/hList1"/>
    <dgm:cxn modelId="{F7DD1C1B-29C4-4539-AED0-28F25B328C41}" type="presParOf" srcId="{1676F60F-2557-40CB-B658-3D8634F887FA}" destId="{9A5BAA0D-5FD8-4FF2-AE8A-158EA0FF6AB3}" srcOrd="1" destOrd="0" presId="urn:microsoft.com/office/officeart/2005/8/layout/hList1"/>
    <dgm:cxn modelId="{F1B31470-B1C0-4233-89D6-A066BBB4D5D9}" type="presParOf" srcId="{43ACB5E4-CEE5-461C-B6E0-F1EEF723DA52}" destId="{25152BB2-90AB-4BC7-86D4-A098168F2FC4}" srcOrd="3" destOrd="0" presId="urn:microsoft.com/office/officeart/2005/8/layout/hList1"/>
    <dgm:cxn modelId="{AA285D76-B0A6-4D2F-AEBA-8FCA4621A595}" type="presParOf" srcId="{43ACB5E4-CEE5-461C-B6E0-F1EEF723DA52}" destId="{A7746BB0-E2B0-4697-A0E8-5D46EE4ADB1E}" srcOrd="4" destOrd="0" presId="urn:microsoft.com/office/officeart/2005/8/layout/hList1"/>
    <dgm:cxn modelId="{6275FAC6-5204-4DF7-8032-B4A5CEB7A20E}" type="presParOf" srcId="{A7746BB0-E2B0-4697-A0E8-5D46EE4ADB1E}" destId="{5385BB6A-A7FC-43EE-BB2A-DF0FD592E3BA}" srcOrd="0" destOrd="0" presId="urn:microsoft.com/office/officeart/2005/8/layout/hList1"/>
    <dgm:cxn modelId="{CFE1D3FA-6337-4BF3-B1AC-3CDECB0F96B9}" type="presParOf" srcId="{A7746BB0-E2B0-4697-A0E8-5D46EE4ADB1E}" destId="{35386838-858E-4100-AAB5-A24A0AC808F6}" srcOrd="1" destOrd="0" presId="urn:microsoft.com/office/officeart/2005/8/layout/hList1"/>
    <dgm:cxn modelId="{E9F60E6A-A7A0-4624-9A3C-26C649753F17}" type="presParOf" srcId="{43ACB5E4-CEE5-461C-B6E0-F1EEF723DA52}" destId="{DB5B2B81-E582-449B-B80B-B114331FA486}" srcOrd="5" destOrd="0" presId="urn:microsoft.com/office/officeart/2005/8/layout/hList1"/>
    <dgm:cxn modelId="{578C43EE-4E2E-4B2D-969F-73576BF8AB19}" type="presParOf" srcId="{43ACB5E4-CEE5-461C-B6E0-F1EEF723DA52}" destId="{81478361-48D6-44D2-BB1C-12620B556774}" srcOrd="6" destOrd="0" presId="urn:microsoft.com/office/officeart/2005/8/layout/hList1"/>
    <dgm:cxn modelId="{97683573-48AD-421B-A044-5FF96329F396}" type="presParOf" srcId="{81478361-48D6-44D2-BB1C-12620B556774}" destId="{46303755-AAC1-470F-AE20-111835F4C4C9}" srcOrd="0" destOrd="0" presId="urn:microsoft.com/office/officeart/2005/8/layout/hList1"/>
    <dgm:cxn modelId="{34ED2AB3-AD89-4329-A4A2-035AC3345F7F}" type="presParOf" srcId="{81478361-48D6-44D2-BB1C-12620B556774}" destId="{13F4AD2E-9D2F-41A6-8EDA-FF97178C1A1C}" srcOrd="1" destOrd="0" presId="urn:microsoft.com/office/officeart/2005/8/layout/hList1"/>
    <dgm:cxn modelId="{9856F157-7937-49A7-B61E-3CBB398B2777}" type="presParOf" srcId="{43ACB5E4-CEE5-461C-B6E0-F1EEF723DA52}" destId="{FE65135F-FE9B-49EB-A20D-1F4CC6E691FE}" srcOrd="7" destOrd="0" presId="urn:microsoft.com/office/officeart/2005/8/layout/hList1"/>
    <dgm:cxn modelId="{00B7B7EF-C742-42CB-999B-C2590CB7005C}" type="presParOf" srcId="{43ACB5E4-CEE5-461C-B6E0-F1EEF723DA52}" destId="{7C6FE40F-1DDA-445F-BAD7-E74276A0D961}" srcOrd="8" destOrd="0" presId="urn:microsoft.com/office/officeart/2005/8/layout/hList1"/>
    <dgm:cxn modelId="{E34DCE70-588C-42C1-B24F-2AFB33D73C5E}" type="presParOf" srcId="{7C6FE40F-1DDA-445F-BAD7-E74276A0D961}" destId="{00ACE4A3-13EA-4A1C-9A8D-407B1612D29E}" srcOrd="0" destOrd="0" presId="urn:microsoft.com/office/officeart/2005/8/layout/hList1"/>
    <dgm:cxn modelId="{179D316C-C4F1-4BBB-B53C-21E07955851A}" type="presParOf" srcId="{7C6FE40F-1DDA-445F-BAD7-E74276A0D961}" destId="{FB0BEF46-F484-4105-9799-E62CAF7F21E5}" srcOrd="1" destOrd="0" presId="urn:microsoft.com/office/officeart/2005/8/layout/hList1"/>
    <dgm:cxn modelId="{A8310635-24EC-43B7-ABEE-5FA647268DBE}" type="presParOf" srcId="{43ACB5E4-CEE5-461C-B6E0-F1EEF723DA52}" destId="{BEB39CE7-2CB3-4B1B-B3D3-5C8C7CF0A6DD}" srcOrd="9" destOrd="0" presId="urn:microsoft.com/office/officeart/2005/8/layout/hList1"/>
    <dgm:cxn modelId="{B8D9FFF2-CF14-4DA3-ABD2-72AA541C9A91}" type="presParOf" srcId="{43ACB5E4-CEE5-461C-B6E0-F1EEF723DA52}" destId="{DAB43009-28D5-4D5E-8754-95235F4B1136}" srcOrd="10" destOrd="0" presId="urn:microsoft.com/office/officeart/2005/8/layout/hList1"/>
    <dgm:cxn modelId="{14D2D8C5-1A7F-4648-8B9F-6FBBE0613022}" type="presParOf" srcId="{DAB43009-28D5-4D5E-8754-95235F4B1136}" destId="{BFAA2A16-D492-4940-9CC5-67123360ADCB}" srcOrd="0" destOrd="0" presId="urn:microsoft.com/office/officeart/2005/8/layout/hList1"/>
    <dgm:cxn modelId="{2659FF7A-F61B-42FC-9D15-D7D222113DA5}" type="presParOf" srcId="{DAB43009-28D5-4D5E-8754-95235F4B1136}" destId="{9213D12B-D89B-4E1A-873B-EA98F4EA4C0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86DC94-8A3B-4E11-8931-1D48EA78EC61}">
      <dsp:nvSpPr>
        <dsp:cNvPr id="0" name=""/>
        <dsp:cNvSpPr/>
      </dsp:nvSpPr>
      <dsp:spPr>
        <a:xfrm>
          <a:off x="14291" y="337440"/>
          <a:ext cx="1693648" cy="37796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100000"/>
            </a:lnSpc>
            <a:spcBef>
              <a:spcPct val="0"/>
            </a:spcBef>
            <a:spcAft>
              <a:spcPct val="35000"/>
            </a:spcAft>
            <a:buNone/>
          </a:pPr>
          <a:r>
            <a:rPr lang="en-GB" sz="1600" kern="1200" noProof="0" dirty="0"/>
            <a:t>I18N</a:t>
          </a:r>
        </a:p>
      </dsp:txBody>
      <dsp:txXfrm>
        <a:off x="14291" y="337440"/>
        <a:ext cx="1693648" cy="377968"/>
      </dsp:txXfrm>
    </dsp:sp>
    <dsp:sp modelId="{8E39D037-B73D-4115-9445-041FEB512D50}">
      <dsp:nvSpPr>
        <dsp:cNvPr id="0" name=""/>
        <dsp:cNvSpPr/>
      </dsp:nvSpPr>
      <dsp:spPr>
        <a:xfrm>
          <a:off x="14291" y="728782"/>
          <a:ext cx="1693648" cy="38429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100000"/>
            </a:lnSpc>
            <a:spcBef>
              <a:spcPct val="0"/>
            </a:spcBef>
            <a:spcAft>
              <a:spcPct val="15000"/>
            </a:spcAft>
            <a:buChar char="•"/>
          </a:pPr>
          <a:r>
            <a:rPr lang="en-GB" sz="1600" kern="1200" noProof="0" dirty="0"/>
            <a:t>Custom translations of static content</a:t>
          </a:r>
        </a:p>
        <a:p>
          <a:pPr marL="171450" lvl="1" indent="-171450" algn="l" defTabSz="711200">
            <a:lnSpc>
              <a:spcPct val="100000"/>
            </a:lnSpc>
            <a:spcBef>
              <a:spcPct val="0"/>
            </a:spcBef>
            <a:spcAft>
              <a:spcPct val="15000"/>
            </a:spcAft>
            <a:buChar char="•"/>
          </a:pPr>
          <a:r>
            <a:rPr lang="en-GB" sz="1600" kern="1200" noProof="0" dirty="0"/>
            <a:t>Schema and </a:t>
          </a:r>
          <a:r>
            <a:rPr lang="en-GB" sz="1600" kern="1200" noProof="0" dirty="0" err="1"/>
            <a:t>Solr</a:t>
          </a:r>
          <a:r>
            <a:rPr lang="en-GB" sz="1600" kern="1200" noProof="0" dirty="0"/>
            <a:t> Extension to handle multiple languages</a:t>
          </a:r>
        </a:p>
        <a:p>
          <a:pPr marL="171450" lvl="1" indent="-171450" algn="l" defTabSz="711200">
            <a:lnSpc>
              <a:spcPct val="100000"/>
            </a:lnSpc>
            <a:spcBef>
              <a:spcPct val="0"/>
            </a:spcBef>
            <a:spcAft>
              <a:spcPct val="15000"/>
            </a:spcAft>
            <a:buChar char="•"/>
          </a:pPr>
          <a:r>
            <a:rPr lang="en-GB" sz="1600" kern="1200" noProof="0" dirty="0"/>
            <a:t>Integration of Translation Middleware</a:t>
          </a:r>
        </a:p>
      </dsp:txBody>
      <dsp:txXfrm>
        <a:off x="14291" y="728782"/>
        <a:ext cx="1693648" cy="3842999"/>
      </dsp:txXfrm>
    </dsp:sp>
    <dsp:sp modelId="{CCB99B7E-B801-46BF-A3EB-35DB5E7A9EFF}">
      <dsp:nvSpPr>
        <dsp:cNvPr id="0" name=""/>
        <dsp:cNvSpPr/>
      </dsp:nvSpPr>
      <dsp:spPr>
        <a:xfrm>
          <a:off x="1945050" y="337440"/>
          <a:ext cx="1693648" cy="37796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100000"/>
            </a:lnSpc>
            <a:spcBef>
              <a:spcPct val="0"/>
            </a:spcBef>
            <a:spcAft>
              <a:spcPct val="35000"/>
            </a:spcAft>
            <a:buNone/>
          </a:pPr>
          <a:r>
            <a:rPr lang="en-GB" sz="1600" kern="1200" noProof="0" dirty="0"/>
            <a:t>DCAT-AP</a:t>
          </a:r>
        </a:p>
      </dsp:txBody>
      <dsp:txXfrm>
        <a:off x="1945050" y="337440"/>
        <a:ext cx="1693648" cy="377968"/>
      </dsp:txXfrm>
    </dsp:sp>
    <dsp:sp modelId="{9A5BAA0D-5FD8-4FF2-AE8A-158EA0FF6AB3}">
      <dsp:nvSpPr>
        <dsp:cNvPr id="0" name=""/>
        <dsp:cNvSpPr/>
      </dsp:nvSpPr>
      <dsp:spPr>
        <a:xfrm>
          <a:off x="1945050" y="715409"/>
          <a:ext cx="1693648" cy="38429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100000"/>
            </a:lnSpc>
            <a:spcBef>
              <a:spcPct val="0"/>
            </a:spcBef>
            <a:spcAft>
              <a:spcPct val="15000"/>
            </a:spcAft>
            <a:buChar char="•"/>
          </a:pPr>
          <a:r>
            <a:rPr lang="en-GB" sz="1600" kern="1200" noProof="0" dirty="0"/>
            <a:t>Extension of CKAN schema for DCAT-AP</a:t>
          </a:r>
        </a:p>
        <a:p>
          <a:pPr marL="171450" lvl="1" indent="-171450" algn="l" defTabSz="711200">
            <a:lnSpc>
              <a:spcPct val="100000"/>
            </a:lnSpc>
            <a:spcBef>
              <a:spcPct val="0"/>
            </a:spcBef>
            <a:spcAft>
              <a:spcPct val="15000"/>
            </a:spcAft>
            <a:buChar char="•"/>
          </a:pPr>
          <a:r>
            <a:rPr lang="en-GB" sz="1600" kern="1200" noProof="0" dirty="0"/>
            <a:t>Integration of Virtuoso </a:t>
          </a:r>
          <a:r>
            <a:rPr lang="en-GB" sz="1600" kern="1200" noProof="0" dirty="0" err="1"/>
            <a:t>triplestore</a:t>
          </a:r>
          <a:endParaRPr lang="en-GB" sz="1600" kern="1200" noProof="0" dirty="0"/>
        </a:p>
        <a:p>
          <a:pPr marL="171450" lvl="1" indent="-171450" algn="l" defTabSz="711200">
            <a:lnSpc>
              <a:spcPct val="100000"/>
            </a:lnSpc>
            <a:spcBef>
              <a:spcPct val="0"/>
            </a:spcBef>
            <a:spcAft>
              <a:spcPct val="15000"/>
            </a:spcAft>
            <a:buChar char="•"/>
          </a:pPr>
          <a:r>
            <a:rPr lang="en-GB" sz="1600" kern="1200" noProof="0" dirty="0"/>
            <a:t>Vocabulary resolution</a:t>
          </a:r>
        </a:p>
      </dsp:txBody>
      <dsp:txXfrm>
        <a:off x="1945050" y="715409"/>
        <a:ext cx="1693648" cy="3842999"/>
      </dsp:txXfrm>
    </dsp:sp>
    <dsp:sp modelId="{5385BB6A-A7FC-43EE-BB2A-DF0FD592E3BA}">
      <dsp:nvSpPr>
        <dsp:cNvPr id="0" name=""/>
        <dsp:cNvSpPr/>
      </dsp:nvSpPr>
      <dsp:spPr>
        <a:xfrm>
          <a:off x="3875809" y="337440"/>
          <a:ext cx="1693648" cy="37796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100000"/>
            </a:lnSpc>
            <a:spcBef>
              <a:spcPct val="0"/>
            </a:spcBef>
            <a:spcAft>
              <a:spcPct val="35000"/>
            </a:spcAft>
            <a:buNone/>
          </a:pPr>
          <a:r>
            <a:rPr lang="en-GB" sz="1600" kern="1200" noProof="0" dirty="0"/>
            <a:t>Template</a:t>
          </a:r>
        </a:p>
      </dsp:txBody>
      <dsp:txXfrm>
        <a:off x="3875809" y="337440"/>
        <a:ext cx="1693648" cy="377968"/>
      </dsp:txXfrm>
    </dsp:sp>
    <dsp:sp modelId="{35386838-858E-4100-AAB5-A24A0AC808F6}">
      <dsp:nvSpPr>
        <dsp:cNvPr id="0" name=""/>
        <dsp:cNvSpPr/>
      </dsp:nvSpPr>
      <dsp:spPr>
        <a:xfrm>
          <a:off x="3875809" y="715409"/>
          <a:ext cx="1693648" cy="38429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100000"/>
            </a:lnSpc>
            <a:spcBef>
              <a:spcPct val="0"/>
            </a:spcBef>
            <a:spcAft>
              <a:spcPct val="15000"/>
            </a:spcAft>
            <a:buChar char="•"/>
          </a:pPr>
          <a:r>
            <a:rPr lang="en-GB" sz="1600" kern="1200" noProof="0" dirty="0"/>
            <a:t>Custom template for EDP visual identity</a:t>
          </a:r>
        </a:p>
        <a:p>
          <a:pPr marL="171450" lvl="1" indent="-171450" algn="l" defTabSz="711200">
            <a:lnSpc>
              <a:spcPct val="100000"/>
            </a:lnSpc>
            <a:spcBef>
              <a:spcPct val="0"/>
            </a:spcBef>
            <a:spcAft>
              <a:spcPct val="15000"/>
            </a:spcAft>
            <a:buChar char="•"/>
          </a:pPr>
          <a:r>
            <a:rPr lang="en-GB" sz="1600" kern="1200" noProof="0" dirty="0"/>
            <a:t>Frontend tweaks</a:t>
          </a:r>
        </a:p>
        <a:p>
          <a:pPr marL="171450" lvl="1" indent="-171450" algn="l" defTabSz="711200">
            <a:lnSpc>
              <a:spcPct val="100000"/>
            </a:lnSpc>
            <a:spcBef>
              <a:spcPct val="0"/>
            </a:spcBef>
            <a:spcAft>
              <a:spcPct val="15000"/>
            </a:spcAft>
            <a:buChar char="•"/>
          </a:pPr>
          <a:r>
            <a:rPr lang="en-GB" sz="1600" kern="1200" noProof="0" dirty="0"/>
            <a:t>Geo autocomplete with gazetteer</a:t>
          </a:r>
        </a:p>
      </dsp:txBody>
      <dsp:txXfrm>
        <a:off x="3875809" y="715409"/>
        <a:ext cx="1693648" cy="3842999"/>
      </dsp:txXfrm>
    </dsp:sp>
    <dsp:sp modelId="{46303755-AAC1-470F-AE20-111835F4C4C9}">
      <dsp:nvSpPr>
        <dsp:cNvPr id="0" name=""/>
        <dsp:cNvSpPr/>
      </dsp:nvSpPr>
      <dsp:spPr>
        <a:xfrm>
          <a:off x="5806567" y="337440"/>
          <a:ext cx="1693648" cy="37796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100000"/>
            </a:lnSpc>
            <a:spcBef>
              <a:spcPct val="0"/>
            </a:spcBef>
            <a:spcAft>
              <a:spcPct val="35000"/>
            </a:spcAft>
            <a:buNone/>
          </a:pPr>
          <a:r>
            <a:rPr lang="en-GB" sz="1600" kern="1200" noProof="0" dirty="0"/>
            <a:t>Statistics</a:t>
          </a:r>
        </a:p>
      </dsp:txBody>
      <dsp:txXfrm>
        <a:off x="5806567" y="337440"/>
        <a:ext cx="1693648" cy="377968"/>
      </dsp:txXfrm>
    </dsp:sp>
    <dsp:sp modelId="{13F4AD2E-9D2F-41A6-8EDA-FF97178C1A1C}">
      <dsp:nvSpPr>
        <dsp:cNvPr id="0" name=""/>
        <dsp:cNvSpPr/>
      </dsp:nvSpPr>
      <dsp:spPr>
        <a:xfrm>
          <a:off x="5806567" y="715409"/>
          <a:ext cx="1693648" cy="38429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100000"/>
            </a:lnSpc>
            <a:spcBef>
              <a:spcPct val="0"/>
            </a:spcBef>
            <a:spcAft>
              <a:spcPct val="15000"/>
            </a:spcAft>
            <a:buChar char="•"/>
          </a:pPr>
          <a:r>
            <a:rPr lang="en-GB" sz="1600" kern="1200" noProof="0" dirty="0"/>
            <a:t>Generate statistical data about the data catalogue</a:t>
          </a:r>
        </a:p>
        <a:p>
          <a:pPr marL="171450" lvl="1" indent="-171450" algn="l" defTabSz="711200">
            <a:lnSpc>
              <a:spcPct val="100000"/>
            </a:lnSpc>
            <a:spcBef>
              <a:spcPct val="0"/>
            </a:spcBef>
            <a:spcAft>
              <a:spcPct val="15000"/>
            </a:spcAft>
            <a:buChar char="•"/>
          </a:pPr>
          <a:r>
            <a:rPr lang="en-GB" sz="1600" kern="1200" noProof="0" dirty="0"/>
            <a:t>Provision of illustrations</a:t>
          </a:r>
        </a:p>
        <a:p>
          <a:pPr marL="171450" lvl="1" indent="-171450" algn="l" defTabSz="711200">
            <a:lnSpc>
              <a:spcPct val="100000"/>
            </a:lnSpc>
            <a:spcBef>
              <a:spcPct val="0"/>
            </a:spcBef>
            <a:spcAft>
              <a:spcPct val="15000"/>
            </a:spcAft>
            <a:buChar char="•"/>
          </a:pPr>
          <a:r>
            <a:rPr lang="en-GB" sz="1600" kern="1200" noProof="0" dirty="0"/>
            <a:t>XLSX generation </a:t>
          </a:r>
        </a:p>
      </dsp:txBody>
      <dsp:txXfrm>
        <a:off x="5806567" y="715409"/>
        <a:ext cx="1693648" cy="3842999"/>
      </dsp:txXfrm>
    </dsp:sp>
    <dsp:sp modelId="{00ACE4A3-13EA-4A1C-9A8D-407B1612D29E}">
      <dsp:nvSpPr>
        <dsp:cNvPr id="0" name=""/>
        <dsp:cNvSpPr/>
      </dsp:nvSpPr>
      <dsp:spPr>
        <a:xfrm>
          <a:off x="7737326" y="337440"/>
          <a:ext cx="1693648" cy="37796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100000"/>
            </a:lnSpc>
            <a:spcBef>
              <a:spcPct val="0"/>
            </a:spcBef>
            <a:spcAft>
              <a:spcPct val="35000"/>
            </a:spcAft>
            <a:buNone/>
          </a:pPr>
          <a:r>
            <a:rPr lang="en-GB" sz="1600" kern="1200" noProof="0" dirty="0"/>
            <a:t>Integration</a:t>
          </a:r>
        </a:p>
      </dsp:txBody>
      <dsp:txXfrm>
        <a:off x="7737326" y="337440"/>
        <a:ext cx="1693648" cy="377968"/>
      </dsp:txXfrm>
    </dsp:sp>
    <dsp:sp modelId="{FB0BEF46-F484-4105-9799-E62CAF7F21E5}">
      <dsp:nvSpPr>
        <dsp:cNvPr id="0" name=""/>
        <dsp:cNvSpPr/>
      </dsp:nvSpPr>
      <dsp:spPr>
        <a:xfrm>
          <a:off x="7737326" y="715409"/>
          <a:ext cx="1693648" cy="38429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100000"/>
            </a:lnSpc>
            <a:spcBef>
              <a:spcPct val="0"/>
            </a:spcBef>
            <a:spcAft>
              <a:spcPct val="15000"/>
            </a:spcAft>
            <a:buChar char="•"/>
          </a:pPr>
          <a:r>
            <a:rPr lang="en-GB" sz="1600" kern="1200" noProof="0" dirty="0"/>
            <a:t>MQA information</a:t>
          </a:r>
        </a:p>
        <a:p>
          <a:pPr marL="171450" lvl="1" indent="-171450" algn="l" defTabSz="711200">
            <a:lnSpc>
              <a:spcPct val="100000"/>
            </a:lnSpc>
            <a:spcBef>
              <a:spcPct val="0"/>
            </a:spcBef>
            <a:spcAft>
              <a:spcPct val="15000"/>
            </a:spcAft>
            <a:buChar char="•"/>
          </a:pPr>
          <a:r>
            <a:rPr lang="en-GB" sz="1600" kern="1200" noProof="0" dirty="0"/>
            <a:t>ECAS login</a:t>
          </a:r>
        </a:p>
        <a:p>
          <a:pPr marL="171450" lvl="1" indent="-171450" algn="l" defTabSz="711200">
            <a:lnSpc>
              <a:spcPct val="100000"/>
            </a:lnSpc>
            <a:spcBef>
              <a:spcPct val="0"/>
            </a:spcBef>
            <a:spcAft>
              <a:spcPct val="15000"/>
            </a:spcAft>
            <a:buChar char="•"/>
          </a:pPr>
          <a:r>
            <a:rPr lang="en-GB" sz="1600" kern="1200" noProof="0" dirty="0"/>
            <a:t>Visualisation tool for tabular data and geo data</a:t>
          </a:r>
        </a:p>
        <a:p>
          <a:pPr marL="171450" lvl="1" indent="-171450" algn="l" defTabSz="711200">
            <a:lnSpc>
              <a:spcPct val="100000"/>
            </a:lnSpc>
            <a:spcBef>
              <a:spcPct val="0"/>
            </a:spcBef>
            <a:spcAft>
              <a:spcPct val="15000"/>
            </a:spcAft>
            <a:buChar char="•"/>
          </a:pPr>
          <a:r>
            <a:rPr lang="en-GB" sz="1600" kern="1200" noProof="0" dirty="0"/>
            <a:t>Licensing Assistant Integration</a:t>
          </a:r>
        </a:p>
      </dsp:txBody>
      <dsp:txXfrm>
        <a:off x="7737326" y="715409"/>
        <a:ext cx="1693648" cy="3842999"/>
      </dsp:txXfrm>
    </dsp:sp>
    <dsp:sp modelId="{BFAA2A16-D492-4940-9CC5-67123360ADCB}">
      <dsp:nvSpPr>
        <dsp:cNvPr id="0" name=""/>
        <dsp:cNvSpPr/>
      </dsp:nvSpPr>
      <dsp:spPr>
        <a:xfrm>
          <a:off x="9668085" y="337440"/>
          <a:ext cx="1693648" cy="37796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100000"/>
            </a:lnSpc>
            <a:spcBef>
              <a:spcPct val="0"/>
            </a:spcBef>
            <a:spcAft>
              <a:spcPct val="35000"/>
            </a:spcAft>
            <a:buNone/>
          </a:pPr>
          <a:r>
            <a:rPr lang="en-GB" sz="1600" kern="1200" noProof="0" dirty="0" err="1"/>
            <a:t>Misc</a:t>
          </a:r>
          <a:endParaRPr lang="en-GB" sz="1600" kern="1200" noProof="0" dirty="0"/>
        </a:p>
      </dsp:txBody>
      <dsp:txXfrm>
        <a:off x="9668085" y="337440"/>
        <a:ext cx="1693648" cy="377968"/>
      </dsp:txXfrm>
    </dsp:sp>
    <dsp:sp modelId="{9213D12B-D89B-4E1A-873B-EA98F4EA4C09}">
      <dsp:nvSpPr>
        <dsp:cNvPr id="0" name=""/>
        <dsp:cNvSpPr/>
      </dsp:nvSpPr>
      <dsp:spPr>
        <a:xfrm>
          <a:off x="9671896" y="719674"/>
          <a:ext cx="1693648" cy="38429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100000"/>
            </a:lnSpc>
            <a:spcBef>
              <a:spcPct val="0"/>
            </a:spcBef>
            <a:spcAft>
              <a:spcPct val="15000"/>
            </a:spcAft>
            <a:buChar char="•"/>
          </a:pPr>
          <a:r>
            <a:rPr lang="en-GB" sz="1600" kern="1200" noProof="0" dirty="0"/>
            <a:t>schema.org integration</a:t>
          </a:r>
        </a:p>
        <a:p>
          <a:pPr marL="171450" lvl="1" indent="-171450" algn="l" defTabSz="711200">
            <a:lnSpc>
              <a:spcPct val="100000"/>
            </a:lnSpc>
            <a:spcBef>
              <a:spcPct val="0"/>
            </a:spcBef>
            <a:spcAft>
              <a:spcPct val="15000"/>
            </a:spcAft>
            <a:buChar char="•"/>
          </a:pPr>
          <a:r>
            <a:rPr lang="en-GB" sz="1600" kern="1200" noProof="0" dirty="0"/>
            <a:t>Advanced ATOM feed</a:t>
          </a:r>
        </a:p>
        <a:p>
          <a:pPr marL="171450" lvl="1" indent="-171450" algn="l" defTabSz="711200">
            <a:lnSpc>
              <a:spcPct val="100000"/>
            </a:lnSpc>
            <a:spcBef>
              <a:spcPct val="0"/>
            </a:spcBef>
            <a:spcAft>
              <a:spcPct val="15000"/>
            </a:spcAft>
            <a:buChar char="•"/>
          </a:pPr>
          <a:r>
            <a:rPr lang="en-GB" sz="1600" kern="1200" noProof="0" dirty="0"/>
            <a:t>Similarity feature</a:t>
          </a:r>
        </a:p>
      </dsp:txBody>
      <dsp:txXfrm>
        <a:off x="9671896" y="719674"/>
        <a:ext cx="1693648" cy="3842999"/>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D8B6225-3E94-4525-8747-A8CEEE07C472}"/>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pt-PT" sz="1000"/>
          </a:p>
        </p:txBody>
      </p:sp>
      <p:sp>
        <p:nvSpPr>
          <p:cNvPr id="3" name="Date Placeholder 2">
            <a:extLst>
              <a:ext uri="{FF2B5EF4-FFF2-40B4-BE49-F238E27FC236}">
                <a16:creationId xmlns:a16="http://schemas.microsoft.com/office/drawing/2014/main" id="{1EE33FD8-B984-44FE-83F0-5C989EE62491}"/>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86C988DC-9DE3-4390-97AB-D61B85DACE57}" type="datetimeFigureOut">
              <a:rPr lang="pt-PT" sz="1000"/>
              <a:pPr/>
              <a:t>22/11/2018</a:t>
            </a:fld>
            <a:endParaRPr lang="pt-PT" sz="1000"/>
          </a:p>
        </p:txBody>
      </p:sp>
      <p:sp>
        <p:nvSpPr>
          <p:cNvPr id="4" name="Footer Placeholder 3">
            <a:extLst>
              <a:ext uri="{FF2B5EF4-FFF2-40B4-BE49-F238E27FC236}">
                <a16:creationId xmlns:a16="http://schemas.microsoft.com/office/drawing/2014/main" id="{88AD1E4F-EFF7-4551-A0B7-35D2A74F4F4D}"/>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pt-PT" sz="1000"/>
          </a:p>
        </p:txBody>
      </p:sp>
      <p:sp>
        <p:nvSpPr>
          <p:cNvPr id="5" name="Slide Number Placeholder 4">
            <a:extLst>
              <a:ext uri="{FF2B5EF4-FFF2-40B4-BE49-F238E27FC236}">
                <a16:creationId xmlns:a16="http://schemas.microsoft.com/office/drawing/2014/main" id="{5C3F35C8-35E9-48DD-971F-B2366CC5B7DE}"/>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2F190BF9-40D8-49B5-87EF-599BB2C7EE93}" type="slidenum">
              <a:rPr lang="pt-PT" sz="1000"/>
              <a:pPr/>
              <a:t>‹#›</a:t>
            </a:fld>
            <a:endParaRPr lang="pt-PT" sz="1000"/>
          </a:p>
        </p:txBody>
      </p:sp>
    </p:spTree>
    <p:extLst>
      <p:ext uri="{BB962C8B-B14F-4D97-AF65-F5344CB8AC3E}">
        <p14:creationId xmlns:p14="http://schemas.microsoft.com/office/powerpoint/2010/main" val="36093076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000"/>
            </a:lvl1pPr>
          </a:lstStyle>
          <a:p>
            <a:endParaRPr lang="pt-BR"/>
          </a:p>
        </p:txBody>
      </p:sp>
      <p:sp>
        <p:nvSpPr>
          <p:cNvPr id="3" name="Marcador de Posição da Data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000"/>
            </a:lvl1pPr>
          </a:lstStyle>
          <a:p>
            <a:fld id="{0835B8F7-DAC4-4931-8AED-4356A8B2FD64}" type="datetimeFigureOut">
              <a:rPr lang="pt-BR" smtClean="0"/>
              <a:pPr/>
              <a:t>22/11/2018</a:t>
            </a:fld>
            <a:endParaRPr lang="pt-BR"/>
          </a:p>
        </p:txBody>
      </p:sp>
      <p:sp>
        <p:nvSpPr>
          <p:cNvPr id="4" name="Marcador de Posição da Imagem do Diapositivo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pt-BR"/>
          </a:p>
        </p:txBody>
      </p:sp>
      <p:sp>
        <p:nvSpPr>
          <p:cNvPr id="5" name="Marcador de Posição de Notas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pt-PT" dirty="0"/>
              <a:t>Insert comments</a:t>
            </a:r>
            <a:endParaRPr lang="pt-BR" dirty="0"/>
          </a:p>
        </p:txBody>
      </p:sp>
      <p:sp>
        <p:nvSpPr>
          <p:cNvPr id="6" name="Marcador de Posição do Rodapé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000"/>
            </a:lvl1pPr>
          </a:lstStyle>
          <a:p>
            <a:endParaRPr lang="pt-BR"/>
          </a:p>
        </p:txBody>
      </p:sp>
      <p:sp>
        <p:nvSpPr>
          <p:cNvPr id="7" name="Marcador de Posição do Número do Diapositivo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000"/>
            </a:lvl1pPr>
          </a:lstStyle>
          <a:p>
            <a:fld id="{C0696B5C-12A0-4042-B4D0-BD3B9A4F58C6}" type="slidenum">
              <a:rPr lang="pt-BR" smtClean="0"/>
              <a:pPr/>
              <a:t>‹#›</a:t>
            </a:fld>
            <a:endParaRPr lang="pt-BR"/>
          </a:p>
        </p:txBody>
      </p:sp>
    </p:spTree>
    <p:extLst>
      <p:ext uri="{BB962C8B-B14F-4D97-AF65-F5344CB8AC3E}">
        <p14:creationId xmlns:p14="http://schemas.microsoft.com/office/powerpoint/2010/main" val="1575338179"/>
      </p:ext>
    </p:extLst>
  </p:cSld>
  <p:clrMap bg1="lt1" tx1="dk1" bg2="lt2" tx2="dk2" accent1="accent1" accent2="accent2" accent3="accent3" accent4="accent4" accent5="accent5" accent6="accent6" hlink="hlink" folHlink="folHlink"/>
  <p:notesStyle>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gitlab.com/european-data-portal/ckanext-edp"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69"/>
              </a:spcAft>
            </a:pPr>
            <a:r>
              <a:rPr lang="en-GB" i="0" dirty="0"/>
              <a:t>My name is Gianfranco Cecconi. I lead the consortium that since 2014 runs for the European Union the – so called – “European Data Portal” or “EDP”. It’s the EU’s largest programme for the promotion of open data across Europe and beyond. We do this work with a bunch of great partners, from technology integrators like </a:t>
            </a:r>
            <a:r>
              <a:rPr lang="en-GB" i="0" dirty="0" err="1"/>
              <a:t>Intrasoft</a:t>
            </a:r>
            <a:r>
              <a:rPr lang="en-GB" i="0" dirty="0"/>
              <a:t> International and Fraunhofer </a:t>
            </a:r>
            <a:r>
              <a:rPr lang="en-GB" i="0" dirty="0" err="1"/>
              <a:t>Fokus</a:t>
            </a:r>
            <a:r>
              <a:rPr lang="en-GB" i="0" dirty="0"/>
              <a:t> to academic institutions such as the University of Southampton, or legal firms specialised in digital like Time-Lex. I work for Capgemini Invent: the management consulting part of Capgemini.</a:t>
            </a:r>
          </a:p>
        </p:txBody>
      </p:sp>
      <p:sp>
        <p:nvSpPr>
          <p:cNvPr id="4" name="Slide Number Placeholder 3"/>
          <p:cNvSpPr>
            <a:spLocks noGrp="1"/>
          </p:cNvSpPr>
          <p:nvPr>
            <p:ph type="sldNum" sz="quarter" idx="10"/>
          </p:nvPr>
        </p:nvSpPr>
        <p:spPr/>
        <p:txBody>
          <a:bodyPr/>
          <a:lstStyle/>
          <a:p>
            <a:fld id="{C0696B5C-12A0-4042-B4D0-BD3B9A4F58C6}" type="slidenum">
              <a:rPr lang="pt-BR" smtClean="0"/>
              <a:pPr/>
              <a:t>1</a:t>
            </a:fld>
            <a:endParaRPr lang="pt-BR"/>
          </a:p>
        </p:txBody>
      </p:sp>
    </p:spTree>
    <p:extLst>
      <p:ext uri="{BB962C8B-B14F-4D97-AF65-F5344CB8AC3E}">
        <p14:creationId xmlns:p14="http://schemas.microsoft.com/office/powerpoint/2010/main" val="2795000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and the idea is so good that finally we’re not the only ones! Google recently joined us by launching a beta of what they call the “Dataset Search” service. We are complementary: (…) The more players in this space, the more signs that there is interest for Open Data and there is an audience out there that we need to support at our best.</a:t>
            </a:r>
          </a:p>
        </p:txBody>
      </p:sp>
      <p:sp>
        <p:nvSpPr>
          <p:cNvPr id="4" name="Slide Number Placeholder 3"/>
          <p:cNvSpPr>
            <a:spLocks noGrp="1"/>
          </p:cNvSpPr>
          <p:nvPr>
            <p:ph type="sldNum" sz="quarter" idx="10"/>
          </p:nvPr>
        </p:nvSpPr>
        <p:spPr/>
        <p:txBody>
          <a:bodyPr/>
          <a:lstStyle/>
          <a:p>
            <a:fld id="{C0696B5C-12A0-4042-B4D0-BD3B9A4F58C6}" type="slidenum">
              <a:rPr lang="pt-BR" smtClean="0"/>
              <a:pPr/>
              <a:t>10</a:t>
            </a:fld>
            <a:endParaRPr lang="pt-BR"/>
          </a:p>
        </p:txBody>
      </p:sp>
    </p:spTree>
    <p:extLst>
      <p:ext uri="{BB962C8B-B14F-4D97-AF65-F5344CB8AC3E}">
        <p14:creationId xmlns:p14="http://schemas.microsoft.com/office/powerpoint/2010/main" val="1251878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access stage – that is the technical terms by which the data is made available to the user – being it download, API etc. is also something we try to develop in the ecosystem…</a:t>
            </a:r>
          </a:p>
        </p:txBody>
      </p:sp>
      <p:sp>
        <p:nvSpPr>
          <p:cNvPr id="4" name="Slide Number Placeholder 3"/>
          <p:cNvSpPr>
            <a:spLocks noGrp="1"/>
          </p:cNvSpPr>
          <p:nvPr>
            <p:ph type="sldNum" sz="quarter" idx="10"/>
          </p:nvPr>
        </p:nvSpPr>
        <p:spPr/>
        <p:txBody>
          <a:bodyPr/>
          <a:lstStyle/>
          <a:p>
            <a:fld id="{C0696B5C-12A0-4042-B4D0-BD3B9A4F58C6}" type="slidenum">
              <a:rPr lang="pt-BR" smtClean="0"/>
              <a:pPr/>
              <a:t>11</a:t>
            </a:fld>
            <a:endParaRPr lang="pt-BR"/>
          </a:p>
        </p:txBody>
      </p:sp>
    </p:spTree>
    <p:extLst>
      <p:ext uri="{BB962C8B-B14F-4D97-AF65-F5344CB8AC3E}">
        <p14:creationId xmlns:p14="http://schemas.microsoft.com/office/powerpoint/2010/main" val="3387433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Finally, of course, value is increased by the actual application of data to solve a real problem, develop a service, or an application, and re-use.</a:t>
            </a:r>
          </a:p>
        </p:txBody>
      </p:sp>
      <p:sp>
        <p:nvSpPr>
          <p:cNvPr id="4" name="Slide Number Placeholder 3"/>
          <p:cNvSpPr>
            <a:spLocks noGrp="1"/>
          </p:cNvSpPr>
          <p:nvPr>
            <p:ph type="sldNum" sz="quarter" idx="10"/>
          </p:nvPr>
        </p:nvSpPr>
        <p:spPr/>
        <p:txBody>
          <a:bodyPr/>
          <a:lstStyle/>
          <a:p>
            <a:fld id="{C0696B5C-12A0-4042-B4D0-BD3B9A4F58C6}" type="slidenum">
              <a:rPr lang="pt-BR" smtClean="0"/>
              <a:pPr/>
              <a:t>12</a:t>
            </a:fld>
            <a:endParaRPr lang="pt-BR"/>
          </a:p>
        </p:txBody>
      </p:sp>
    </p:spTree>
    <p:extLst>
      <p:ext uri="{BB962C8B-B14F-4D97-AF65-F5344CB8AC3E}">
        <p14:creationId xmlns:p14="http://schemas.microsoft.com/office/powerpoint/2010/main" val="1013462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finally, impact. Developing the value of open data is not for the sake of itself. It makes sense in the context of a specified problem. We do research in that space, too, and do plan to run experiments. E.g. many of the countries we work with observe anecdotal reduction in freedom of information (FOI) requests following the release of relevant data. We are looking for opportunities to run dedicated experiments to analyse that.</a:t>
            </a:r>
          </a:p>
        </p:txBody>
      </p:sp>
      <p:sp>
        <p:nvSpPr>
          <p:cNvPr id="4" name="Slide Number Placeholder 3"/>
          <p:cNvSpPr>
            <a:spLocks noGrp="1"/>
          </p:cNvSpPr>
          <p:nvPr>
            <p:ph type="sldNum" sz="quarter" idx="10"/>
          </p:nvPr>
        </p:nvSpPr>
        <p:spPr/>
        <p:txBody>
          <a:bodyPr/>
          <a:lstStyle/>
          <a:p>
            <a:fld id="{C0696B5C-12A0-4042-B4D0-BD3B9A4F58C6}" type="slidenum">
              <a:rPr lang="pt-BR" smtClean="0"/>
              <a:pPr/>
              <a:t>13</a:t>
            </a:fld>
            <a:endParaRPr lang="pt-BR"/>
          </a:p>
        </p:txBody>
      </p:sp>
    </p:spTree>
    <p:extLst>
      <p:ext uri="{BB962C8B-B14F-4D97-AF65-F5344CB8AC3E}">
        <p14:creationId xmlns:p14="http://schemas.microsoft.com/office/powerpoint/2010/main" val="2709622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696B5C-12A0-4042-B4D0-BD3B9A4F58C6}" type="slidenum">
              <a:rPr lang="pt-BR" smtClean="0"/>
              <a:pPr/>
              <a:t>14</a:t>
            </a:fld>
            <a:endParaRPr lang="pt-BR"/>
          </a:p>
        </p:txBody>
      </p:sp>
    </p:spTree>
    <p:extLst>
      <p:ext uri="{BB962C8B-B14F-4D97-AF65-F5344CB8AC3E}">
        <p14:creationId xmlns:p14="http://schemas.microsoft.com/office/powerpoint/2010/main" val="2303804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696B5C-12A0-4042-B4D0-BD3B9A4F58C6}" type="slidenum">
              <a:rPr lang="pt-BR" smtClean="0"/>
              <a:pPr/>
              <a:t>15</a:t>
            </a:fld>
            <a:endParaRPr lang="pt-BR"/>
          </a:p>
        </p:txBody>
      </p:sp>
    </p:spTree>
    <p:extLst>
      <p:ext uri="{BB962C8B-B14F-4D97-AF65-F5344CB8AC3E}">
        <p14:creationId xmlns:p14="http://schemas.microsoft.com/office/powerpoint/2010/main" val="1690762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Today, particularly working with countries that can claim to have been successful developing their open data proposition, focus can’t be but on impact. </a:t>
            </a:r>
          </a:p>
          <a:p>
            <a:endParaRPr lang="en-GB" dirty="0"/>
          </a:p>
          <a:p>
            <a:r>
              <a:rPr lang="en-GB" dirty="0"/>
              <a:t>As we mature, we remember where we came from, that is the key idea that open data can be used to improve lives, make services more effective and efficient, develop the economy, make the relationship between government and citizens healthier.</a:t>
            </a:r>
          </a:p>
        </p:txBody>
      </p:sp>
      <p:sp>
        <p:nvSpPr>
          <p:cNvPr id="4" name="Slide Number Placeholder 3"/>
          <p:cNvSpPr>
            <a:spLocks noGrp="1"/>
          </p:cNvSpPr>
          <p:nvPr>
            <p:ph type="sldNum" sz="quarter" idx="10"/>
          </p:nvPr>
        </p:nvSpPr>
        <p:spPr/>
        <p:txBody>
          <a:bodyPr/>
          <a:lstStyle/>
          <a:p>
            <a:fld id="{C0696B5C-12A0-4042-B4D0-BD3B9A4F58C6}" type="slidenum">
              <a:rPr lang="pt-BR" smtClean="0"/>
              <a:pPr/>
              <a:t>16</a:t>
            </a:fld>
            <a:endParaRPr lang="pt-BR"/>
          </a:p>
        </p:txBody>
      </p:sp>
    </p:spTree>
    <p:extLst>
      <p:ext uri="{BB962C8B-B14F-4D97-AF65-F5344CB8AC3E}">
        <p14:creationId xmlns:p14="http://schemas.microsoft.com/office/powerpoint/2010/main" val="1208178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696B5C-12A0-4042-B4D0-BD3B9A4F58C6}" type="slidenum">
              <a:rPr lang="pt-BR" smtClean="0"/>
              <a:pPr/>
              <a:t>17</a:t>
            </a:fld>
            <a:endParaRPr lang="pt-BR"/>
          </a:p>
        </p:txBody>
      </p:sp>
    </p:spTree>
    <p:extLst>
      <p:ext uri="{BB962C8B-B14F-4D97-AF65-F5344CB8AC3E}">
        <p14:creationId xmlns:p14="http://schemas.microsoft.com/office/powerpoint/2010/main" val="399670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696B5C-12A0-4042-B4D0-BD3B9A4F58C6}" type="slidenum">
              <a:rPr lang="pt-BR" smtClean="0"/>
              <a:pPr/>
              <a:t>18</a:t>
            </a:fld>
            <a:endParaRPr lang="pt-BR"/>
          </a:p>
        </p:txBody>
      </p:sp>
    </p:spTree>
    <p:extLst>
      <p:ext uri="{BB962C8B-B14F-4D97-AF65-F5344CB8AC3E}">
        <p14:creationId xmlns:p14="http://schemas.microsoft.com/office/powerpoint/2010/main" val="1499947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overall picture for Europe. You’ll see that – while we’ve became great on policy and can’t complain for portals and quality, impact…</a:t>
            </a:r>
          </a:p>
        </p:txBody>
      </p:sp>
      <p:sp>
        <p:nvSpPr>
          <p:cNvPr id="4" name="Slide Number Placeholder 3"/>
          <p:cNvSpPr>
            <a:spLocks noGrp="1"/>
          </p:cNvSpPr>
          <p:nvPr>
            <p:ph type="sldNum" sz="quarter" idx="10"/>
          </p:nvPr>
        </p:nvSpPr>
        <p:spPr/>
        <p:txBody>
          <a:bodyPr/>
          <a:lstStyle/>
          <a:p>
            <a:fld id="{C0696B5C-12A0-4042-B4D0-BD3B9A4F58C6}" type="slidenum">
              <a:rPr lang="pt-BR" smtClean="0"/>
              <a:pPr/>
              <a:t>19</a:t>
            </a:fld>
            <a:endParaRPr lang="pt-BR"/>
          </a:p>
        </p:txBody>
      </p:sp>
    </p:spTree>
    <p:extLst>
      <p:ext uri="{BB962C8B-B14F-4D97-AF65-F5344CB8AC3E}">
        <p14:creationId xmlns:p14="http://schemas.microsoft.com/office/powerpoint/2010/main" val="2460926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696B5C-12A0-4042-B4D0-BD3B9A4F58C6}" type="slidenum">
              <a:rPr lang="pt-BR" smtClean="0"/>
              <a:pPr/>
              <a:t>2</a:t>
            </a:fld>
            <a:endParaRPr lang="pt-BR"/>
          </a:p>
        </p:txBody>
      </p:sp>
    </p:spTree>
    <p:extLst>
      <p:ext uri="{BB962C8B-B14F-4D97-AF65-F5344CB8AC3E}">
        <p14:creationId xmlns:p14="http://schemas.microsoft.com/office/powerpoint/2010/main" val="2783013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the Netherlands are doing great: in the top half of what we called the “fast-trackers” cluster: those countries whose achievements and practices…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algn="just">
              <a:spcBef>
                <a:spcPts val="0"/>
              </a:spcBef>
              <a:spcAft>
                <a:spcPts val="600"/>
              </a:spcAft>
            </a:pPr>
            <a:r>
              <a:rPr lang="en-GB" dirty="0"/>
              <a:t>For reference, the “fast-tracker” definition: </a:t>
            </a:r>
            <a:r>
              <a:rPr lang="en-GB" sz="900" b="0" kern="1200" dirty="0">
                <a:solidFill>
                  <a:schemeClr val="tx1"/>
                </a:solidFill>
                <a:effectLst/>
                <a:latin typeface="+mn-lt"/>
                <a:ea typeface="Times New Roman" panose="02020603050405020304" pitchFamily="18" charset="0"/>
                <a:cs typeface="Arial" panose="020B0604020202020204" pitchFamily="34" charset="0"/>
              </a:rPr>
              <a:t>Country shows a good level of maturity against all dimensions. Overall the country showcases activities to boost data publication, with a strategic approach to increase the quality of published data and a high level of compliance with existing standards is achieved. The national portal provides a good level of functionalities to cover the needs of advanced and basic users. Limited efforts are made to monitor the impact of Open Data. However a stronger focus is given to tracking and boosting reuse. Some issues can still be observed, with measures in place to tackle them. </a:t>
            </a:r>
            <a:endParaRPr lang="en-US" sz="900" b="0" dirty="0">
              <a:solidFill>
                <a:schemeClr val="tx1"/>
              </a:solidFill>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0696B5C-12A0-4042-B4D0-BD3B9A4F58C6}" type="slidenum">
              <a:rPr lang="pt-BR" smtClean="0"/>
              <a:pPr/>
              <a:t>20</a:t>
            </a:fld>
            <a:endParaRPr lang="pt-BR"/>
          </a:p>
        </p:txBody>
      </p:sp>
    </p:spTree>
    <p:extLst>
      <p:ext uri="{BB962C8B-B14F-4D97-AF65-F5344CB8AC3E}">
        <p14:creationId xmlns:p14="http://schemas.microsoft.com/office/powerpoint/2010/main" val="670700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dirty="0">
              <a:solidFill>
                <a:schemeClr val="tx1"/>
              </a:solidFill>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0696B5C-12A0-4042-B4D0-BD3B9A4F58C6}" type="slidenum">
              <a:rPr lang="pt-BR" smtClean="0"/>
              <a:pPr/>
              <a:t>21</a:t>
            </a:fld>
            <a:endParaRPr lang="pt-BR"/>
          </a:p>
        </p:txBody>
      </p:sp>
    </p:spTree>
    <p:extLst>
      <p:ext uri="{BB962C8B-B14F-4D97-AF65-F5344CB8AC3E}">
        <p14:creationId xmlns:p14="http://schemas.microsoft.com/office/powerpoint/2010/main" val="31138109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dirty="0">
              <a:solidFill>
                <a:schemeClr val="tx1"/>
              </a:solidFill>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0696B5C-12A0-4042-B4D0-BD3B9A4F58C6}" type="slidenum">
              <a:rPr lang="pt-BR" smtClean="0"/>
              <a:pPr/>
              <a:t>22</a:t>
            </a:fld>
            <a:endParaRPr lang="pt-BR"/>
          </a:p>
        </p:txBody>
      </p:sp>
    </p:spTree>
    <p:extLst>
      <p:ext uri="{BB962C8B-B14F-4D97-AF65-F5344CB8AC3E}">
        <p14:creationId xmlns:p14="http://schemas.microsoft.com/office/powerpoint/2010/main" val="40093736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dirty="0">
              <a:solidFill>
                <a:schemeClr val="tx1"/>
              </a:solidFill>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0696B5C-12A0-4042-B4D0-BD3B9A4F58C6}" type="slidenum">
              <a:rPr lang="pt-BR" smtClean="0"/>
              <a:pPr/>
              <a:t>23</a:t>
            </a:fld>
            <a:endParaRPr lang="pt-BR"/>
          </a:p>
        </p:txBody>
      </p:sp>
    </p:spTree>
    <p:extLst>
      <p:ext uri="{BB962C8B-B14F-4D97-AF65-F5344CB8AC3E}">
        <p14:creationId xmlns:p14="http://schemas.microsoft.com/office/powerpoint/2010/main" val="42036342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report concludes with recommendations that we tailored for each of the clusters. Not all of them are necessarily addressing impact but they’re all instrumental to support your development, or maintaining your achievements, as you strive for impact. </a:t>
            </a:r>
          </a:p>
          <a:p>
            <a:endParaRPr lang="en-GB" dirty="0"/>
          </a:p>
          <a:p>
            <a:r>
              <a:rPr lang="en-GB" dirty="0"/>
              <a:t>Let me give you a short summary of the recommendations for the trend-setters like Ireland.</a:t>
            </a:r>
          </a:p>
          <a:p>
            <a:endParaRPr lang="en-GB" dirty="0"/>
          </a:p>
          <a:p>
            <a:r>
              <a:rPr lang="en-GB" dirty="0"/>
              <a:t>Full text from the report:</a:t>
            </a:r>
          </a:p>
          <a:p>
            <a:r>
              <a:rPr lang="en-GB" dirty="0"/>
              <a:t>1 - Assist the development of Open Data initiatives at local and regional level and coordinate more intensively with the local and regional Open Data teams. </a:t>
            </a:r>
          </a:p>
          <a:p>
            <a:r>
              <a:rPr lang="en-GB" dirty="0"/>
              <a:t>2 - Activate the network of PSI officers and enable them to set up monitoring activities within their organisation (e.g. develop plans for data publication; monitor charging practices within their organisation). Track progress against these plans and assist PSI officers to alleviate barriers to data publication identified in their organisation.</a:t>
            </a:r>
          </a:p>
          <a:p>
            <a:r>
              <a:rPr lang="en-GB" dirty="0"/>
              <a:t>3 - Ensure that existing Open Data courses and training materials are promoted and extensively used. Cooperate with training organisations to develop new course offerings tailored to the needs of your national, regional and local administrations. Enable such courses to be formally recognised as ‘continuing education’ and provide certification for civil servants upon successful completion. Ensure more financial resources are allocated at all administrative levels to enable more civil servants to benefit from such training activities.</a:t>
            </a:r>
          </a:p>
          <a:p>
            <a:r>
              <a:rPr lang="en-GB" dirty="0"/>
              <a:t>4 - Focus on organising activities that better target the delivery of sustainable solutions. Move away from creativity-stimulating formats (e.g. hackathons) to formats that enable business opportunities for medium to long-term engagement (e.g. data challenges). Ensure funding and political sponsorship (e.g. organisation as ‘patron’) for winning ideas. Promote and follow-up on the performance of developed products and/or services. </a:t>
            </a:r>
          </a:p>
          <a:p>
            <a:endParaRPr lang="en-GB" dirty="0"/>
          </a:p>
          <a:p>
            <a:endParaRPr lang="en-GB" dirty="0"/>
          </a:p>
        </p:txBody>
      </p:sp>
      <p:sp>
        <p:nvSpPr>
          <p:cNvPr id="4" name="Slide Number Placeholder 3"/>
          <p:cNvSpPr>
            <a:spLocks noGrp="1"/>
          </p:cNvSpPr>
          <p:nvPr>
            <p:ph type="sldNum" sz="quarter" idx="10"/>
          </p:nvPr>
        </p:nvSpPr>
        <p:spPr/>
        <p:txBody>
          <a:bodyPr/>
          <a:lstStyle/>
          <a:p>
            <a:fld id="{C0696B5C-12A0-4042-B4D0-BD3B9A4F58C6}" type="slidenum">
              <a:rPr lang="pt-BR" smtClean="0"/>
              <a:pPr/>
              <a:t>24</a:t>
            </a:fld>
            <a:endParaRPr lang="pt-BR"/>
          </a:p>
        </p:txBody>
      </p:sp>
    </p:spTree>
    <p:extLst>
      <p:ext uri="{BB962C8B-B14F-4D97-AF65-F5344CB8AC3E}">
        <p14:creationId xmlns:p14="http://schemas.microsoft.com/office/powerpoint/2010/main" val="15865985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Full text from the report:</a:t>
            </a:r>
          </a:p>
          <a:p>
            <a:r>
              <a:rPr lang="en-GB" dirty="0"/>
              <a:t>5 - Develop strategic awareness of reuse and impact of Open Data. If necessary, focus your resources on a specified field or sector, to start demonstrating impact. Start with data domains defined as high-priority around which a data ecosystem already gained momentum. Pilot thematic workshops in these areas. Create a framework for knowledge exchange and enable the development of a community of practice between publishers and </a:t>
            </a:r>
            <a:r>
              <a:rPr lang="en-GB" dirty="0" err="1"/>
              <a:t>reusers</a:t>
            </a:r>
            <a:r>
              <a:rPr lang="en-GB" dirty="0"/>
              <a:t>. Increase your knowledge on the publication and reuse of data in that domain and start thinking of a definition of impact in that field that can be operationalised into metrics. </a:t>
            </a:r>
          </a:p>
          <a:p>
            <a:r>
              <a:rPr lang="en-GB" dirty="0"/>
              <a:t>6 – Update the national Open Data portal to include features that enable online interaction between data publishers and </a:t>
            </a:r>
            <a:r>
              <a:rPr lang="en-GB" dirty="0" err="1"/>
              <a:t>reusers</a:t>
            </a:r>
            <a:r>
              <a:rPr lang="en-GB" dirty="0"/>
              <a:t>. Showcase reuse examples prominently on the national portal and promote the datasets used to develop those use cases. If desired, do not avoid promoting the developers as well. </a:t>
            </a:r>
          </a:p>
          <a:p>
            <a:r>
              <a:rPr lang="en-GB" dirty="0"/>
              <a:t>7 - Monitor access and usage of the portal and enhance knowledge in your team around the profiles of your portal’s typical users. Enable such insights to flow into improving the portals features, the access to data and improve the variety of data published in your country. </a:t>
            </a:r>
          </a:p>
          <a:p>
            <a:r>
              <a:rPr lang="en-GB" dirty="0"/>
              <a:t>8 - Identify the main real-time data holders in your country and advertise for publication of their data. Deepen the understanding amongst real-time data holders of the high value of their data for enabling societal development (e.g. within the broader vision of smart cities and with most of high-value sectors becoming real-time). Understand the concerns and costs of publication and work together with publishers to enable the data publication process. Start with a small range of datasets. </a:t>
            </a:r>
          </a:p>
          <a:p>
            <a:endParaRPr lang="en-GB" dirty="0"/>
          </a:p>
        </p:txBody>
      </p:sp>
      <p:sp>
        <p:nvSpPr>
          <p:cNvPr id="4" name="Slide Number Placeholder 3"/>
          <p:cNvSpPr>
            <a:spLocks noGrp="1"/>
          </p:cNvSpPr>
          <p:nvPr>
            <p:ph type="sldNum" sz="quarter" idx="10"/>
          </p:nvPr>
        </p:nvSpPr>
        <p:spPr/>
        <p:txBody>
          <a:bodyPr/>
          <a:lstStyle/>
          <a:p>
            <a:fld id="{C0696B5C-12A0-4042-B4D0-BD3B9A4F58C6}" type="slidenum">
              <a:rPr lang="pt-BR" smtClean="0"/>
              <a:pPr/>
              <a:t>25</a:t>
            </a:fld>
            <a:endParaRPr lang="pt-BR"/>
          </a:p>
        </p:txBody>
      </p:sp>
    </p:spTree>
    <p:extLst>
      <p:ext uri="{BB962C8B-B14F-4D97-AF65-F5344CB8AC3E}">
        <p14:creationId xmlns:p14="http://schemas.microsoft.com/office/powerpoint/2010/main" val="15079158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Full text from the report:</a:t>
            </a:r>
          </a:p>
          <a:p>
            <a:r>
              <a:rPr lang="en-GB" dirty="0"/>
              <a:t>9 – Think of ways to ensure the portal’s sustainability by enabling more contributions from the Open Data community (e.g. contributions in terms of own datasets, developed use cases, news and blog items written by the community), by providing value-added features, as well as by exploring additional funding options. </a:t>
            </a:r>
          </a:p>
          <a:p>
            <a:r>
              <a:rPr lang="en-GB" dirty="0"/>
              <a:t>10 - Enforce minimum standards to quality of metadata and data by using analytics tools to monitor data publication – at both metadata (compliance with the DCAT-AP schema) and data (formats of publication) level. Develop validation schemas for your national portal and send out reports on published datasets to data providers. Act on the findings of these reports and provide tailored assistance to publishers to increase the quality of their data publication, both in terms of metadata and data.</a:t>
            </a:r>
          </a:p>
          <a:p>
            <a:endParaRPr lang="en-GB" dirty="0"/>
          </a:p>
        </p:txBody>
      </p:sp>
      <p:sp>
        <p:nvSpPr>
          <p:cNvPr id="4" name="Slide Number Placeholder 3"/>
          <p:cNvSpPr>
            <a:spLocks noGrp="1"/>
          </p:cNvSpPr>
          <p:nvPr>
            <p:ph type="sldNum" sz="quarter" idx="10"/>
          </p:nvPr>
        </p:nvSpPr>
        <p:spPr/>
        <p:txBody>
          <a:bodyPr/>
          <a:lstStyle/>
          <a:p>
            <a:fld id="{C0696B5C-12A0-4042-B4D0-BD3B9A4F58C6}" type="slidenum">
              <a:rPr lang="pt-BR" smtClean="0"/>
              <a:pPr/>
              <a:t>26</a:t>
            </a:fld>
            <a:endParaRPr lang="pt-BR"/>
          </a:p>
        </p:txBody>
      </p:sp>
    </p:spTree>
    <p:extLst>
      <p:ext uri="{BB962C8B-B14F-4D97-AF65-F5344CB8AC3E}">
        <p14:creationId xmlns:p14="http://schemas.microsoft.com/office/powerpoint/2010/main" val="29464046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696B5C-12A0-4042-B4D0-BD3B9A4F58C6}" type="slidenum">
              <a:rPr lang="pt-BR" smtClean="0"/>
              <a:pPr/>
              <a:t>27</a:t>
            </a:fld>
            <a:endParaRPr lang="pt-BR"/>
          </a:p>
        </p:txBody>
      </p:sp>
    </p:spTree>
    <p:extLst>
      <p:ext uri="{BB962C8B-B14F-4D97-AF65-F5344CB8AC3E}">
        <p14:creationId xmlns:p14="http://schemas.microsoft.com/office/powerpoint/2010/main" val="36688073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10000"/>
              </a:lnSpc>
              <a:buFont typeface="Arial" panose="020B0604020202020204" pitchFamily="34" charset="0"/>
              <a:buChar char="•"/>
            </a:pPr>
            <a:r>
              <a:rPr lang="en-GB" sz="2800" dirty="0">
                <a:latin typeface="Ubuntu" panose="020B0504030602030204" pitchFamily="34" charset="0"/>
              </a:rPr>
              <a:t>The data catalogue is powered by CKAN + extensions</a:t>
            </a:r>
          </a:p>
          <a:p>
            <a:pPr marL="609600" lvl="1" indent="-342900">
              <a:lnSpc>
                <a:spcPct val="110000"/>
              </a:lnSpc>
              <a:buFont typeface="Arial" panose="020B0604020202020204" pitchFamily="34" charset="0"/>
              <a:buChar char="•"/>
            </a:pPr>
            <a:r>
              <a:rPr lang="en-GB" sz="2400" dirty="0">
                <a:latin typeface="Ubuntu" panose="020B0504030602030204" pitchFamily="34" charset="0"/>
              </a:rPr>
              <a:t>Version 2.5.x (update planned)</a:t>
            </a:r>
          </a:p>
          <a:p>
            <a:pPr marL="609600" lvl="1" indent="-342900">
              <a:lnSpc>
                <a:spcPct val="110000"/>
              </a:lnSpc>
              <a:buFont typeface="Arial" panose="020B0604020202020204" pitchFamily="34" charset="0"/>
              <a:buChar char="•"/>
            </a:pPr>
            <a:r>
              <a:rPr lang="en-GB" sz="2400" dirty="0" err="1">
                <a:latin typeface="Ubuntu" panose="020B0504030602030204" pitchFamily="34" charset="0"/>
              </a:rPr>
              <a:t>ckanext</a:t>
            </a:r>
            <a:r>
              <a:rPr lang="en-GB" sz="2400" dirty="0">
                <a:latin typeface="Ubuntu" panose="020B0504030602030204" pitchFamily="34" charset="0"/>
              </a:rPr>
              <a:t>-spatial</a:t>
            </a:r>
          </a:p>
          <a:p>
            <a:pPr marL="609600" lvl="1" indent="-342900">
              <a:lnSpc>
                <a:spcPct val="110000"/>
              </a:lnSpc>
              <a:buFont typeface="Arial" panose="020B0604020202020204" pitchFamily="34" charset="0"/>
              <a:buChar char="•"/>
            </a:pPr>
            <a:r>
              <a:rPr lang="en-GB" sz="2400" dirty="0" err="1">
                <a:latin typeface="Ubuntu" panose="020B0504030602030204" pitchFamily="34" charset="0"/>
              </a:rPr>
              <a:t>Solr</a:t>
            </a:r>
            <a:r>
              <a:rPr lang="en-GB" sz="2400" dirty="0">
                <a:latin typeface="Ubuntu" panose="020B0504030602030204" pitchFamily="34" charset="0"/>
              </a:rPr>
              <a:t> 6.1.0 (Update planned)</a:t>
            </a:r>
          </a:p>
          <a:p>
            <a:pPr marL="342900" indent="-342900">
              <a:lnSpc>
                <a:spcPct val="110000"/>
              </a:lnSpc>
              <a:buFont typeface="Arial" panose="020B0604020202020204" pitchFamily="34" charset="0"/>
              <a:buChar char="•"/>
            </a:pPr>
            <a:r>
              <a:rPr lang="en-GB" sz="2800" dirty="0">
                <a:latin typeface="Ubuntu" panose="020B0504030602030204" pitchFamily="34" charset="0"/>
              </a:rPr>
              <a:t>Custom CKAN extension was developed to integrate EDP-specific functionality</a:t>
            </a:r>
          </a:p>
          <a:p>
            <a:pPr marL="609600" lvl="1" indent="-342900">
              <a:lnSpc>
                <a:spcPct val="110000"/>
              </a:lnSpc>
              <a:buFont typeface="Arial" panose="020B0604020202020204" pitchFamily="34" charset="0"/>
              <a:buChar char="•"/>
            </a:pPr>
            <a:r>
              <a:rPr lang="en-GB" sz="2400" dirty="0">
                <a:latin typeface="Ubuntu" panose="020B0504030602030204" pitchFamily="34" charset="0"/>
                <a:hlinkClick r:id="rId3"/>
              </a:rPr>
              <a:t>https://gitlab.com/european-data-portal/ckanext-edp</a:t>
            </a:r>
            <a:r>
              <a:rPr lang="en-GB" sz="2400" dirty="0">
                <a:latin typeface="Ubuntu" panose="020B0504030602030204" pitchFamily="34" charset="0"/>
              </a:rPr>
              <a:t> </a:t>
            </a:r>
          </a:p>
          <a:p>
            <a:pPr marL="342900" indent="-342900">
              <a:lnSpc>
                <a:spcPct val="110000"/>
              </a:lnSpc>
              <a:buFont typeface="Arial" panose="020B0604020202020204" pitchFamily="34" charset="0"/>
              <a:buChar char="•"/>
            </a:pPr>
            <a:r>
              <a:rPr lang="en-GB" sz="2800" dirty="0">
                <a:latin typeface="Ubuntu" panose="020B0504030602030204" pitchFamily="34" charset="0"/>
              </a:rPr>
              <a:t>All other content is offered through a Drupal CMS</a:t>
            </a:r>
          </a:p>
          <a:p>
            <a:pPr marL="342900" indent="-342900">
              <a:lnSpc>
                <a:spcPct val="110000"/>
              </a:lnSpc>
              <a:buFont typeface="Arial" panose="020B0604020202020204" pitchFamily="34" charset="0"/>
              <a:buChar char="•"/>
            </a:pPr>
            <a:r>
              <a:rPr lang="en-GB" sz="2800" dirty="0">
                <a:latin typeface="Ubuntu" panose="020B0504030602030204" pitchFamily="34" charset="0"/>
              </a:rPr>
              <a:t>Third-party services, e.g. YouTube https://www.youtube.com/channel/UCWRxmFRYBSQyUe6GFOOrxFA , Twitter, LinkedIn...</a:t>
            </a:r>
            <a:endParaRPr lang="en-GB" sz="2400" dirty="0">
              <a:latin typeface="Ubuntu" panose="020B0504030602030204" pitchFamily="34" charset="0"/>
            </a:endParaRPr>
          </a:p>
        </p:txBody>
      </p:sp>
      <p:sp>
        <p:nvSpPr>
          <p:cNvPr id="4" name="Slide Number Placeholder 3"/>
          <p:cNvSpPr>
            <a:spLocks noGrp="1"/>
          </p:cNvSpPr>
          <p:nvPr>
            <p:ph type="sldNum" sz="quarter" idx="10"/>
          </p:nvPr>
        </p:nvSpPr>
        <p:spPr/>
        <p:txBody>
          <a:bodyPr/>
          <a:lstStyle/>
          <a:p>
            <a:fld id="{C0696B5C-12A0-4042-B4D0-BD3B9A4F58C6}" type="slidenum">
              <a:rPr lang="pt-BR" smtClean="0"/>
              <a:pPr/>
              <a:t>28</a:t>
            </a:fld>
            <a:endParaRPr lang="pt-BR"/>
          </a:p>
        </p:txBody>
      </p:sp>
    </p:spTree>
    <p:extLst>
      <p:ext uri="{BB962C8B-B14F-4D97-AF65-F5344CB8AC3E}">
        <p14:creationId xmlns:p14="http://schemas.microsoft.com/office/powerpoint/2010/main" val="42830674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Worth noting in the narrative:</a:t>
            </a:r>
          </a:p>
          <a:p>
            <a:pPr marL="171450" indent="-171450">
              <a:buFont typeface="Arial" panose="020B0604020202020204" pitchFamily="34" charset="0"/>
              <a:buChar char="•"/>
            </a:pPr>
            <a:r>
              <a:rPr lang="en-GB" dirty="0"/>
              <a:t>All CKAN data is also put in a triple store (Virtuoso)</a:t>
            </a:r>
          </a:p>
          <a:p>
            <a:pPr marL="171450" indent="-171450">
              <a:buFont typeface="Arial" panose="020B0604020202020204" pitchFamily="34" charset="0"/>
              <a:buChar char="•"/>
            </a:pPr>
            <a:r>
              <a:rPr lang="en-GB" dirty="0"/>
              <a:t>ECAS is the EU SSO service</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About DCAT-AP https://joinup.ec.europa.eu/release/dcat-ap-v11 </a:t>
            </a:r>
          </a:p>
        </p:txBody>
      </p:sp>
      <p:sp>
        <p:nvSpPr>
          <p:cNvPr id="4" name="Slide Number Placeholder 3"/>
          <p:cNvSpPr>
            <a:spLocks noGrp="1"/>
          </p:cNvSpPr>
          <p:nvPr>
            <p:ph type="sldNum" sz="quarter" idx="10"/>
          </p:nvPr>
        </p:nvSpPr>
        <p:spPr/>
        <p:txBody>
          <a:bodyPr/>
          <a:lstStyle/>
          <a:p>
            <a:fld id="{C0696B5C-12A0-4042-B4D0-BD3B9A4F58C6}" type="slidenum">
              <a:rPr lang="pt-BR" smtClean="0"/>
              <a:pPr/>
              <a:t>29</a:t>
            </a:fld>
            <a:endParaRPr lang="pt-BR"/>
          </a:p>
        </p:txBody>
      </p:sp>
    </p:spTree>
    <p:extLst>
      <p:ext uri="{BB962C8B-B14F-4D97-AF65-F5344CB8AC3E}">
        <p14:creationId xmlns:p14="http://schemas.microsoft.com/office/powerpoint/2010/main" val="281813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and the EDP actually looks like a portal, but the website is actually the tip of the iceberg. In a way, the name of our programme represents well the time it belongs to, when open data was all about getting the data out, getting it published, and then someone, out there, probably in the private sector, will do their magic and everything will be fantastic.</a:t>
            </a:r>
          </a:p>
          <a:p>
            <a:endParaRPr lang="en-GB" dirty="0"/>
          </a:p>
          <a:p>
            <a:r>
              <a:rPr lang="en-GB" dirty="0"/>
              <a:t>Luckily, over time, we’ve learned to realise how the picture is much more complicated than that. </a:t>
            </a:r>
          </a:p>
        </p:txBody>
      </p:sp>
      <p:sp>
        <p:nvSpPr>
          <p:cNvPr id="4" name="Slide Number Placeholder 3"/>
          <p:cNvSpPr>
            <a:spLocks noGrp="1"/>
          </p:cNvSpPr>
          <p:nvPr>
            <p:ph type="sldNum" sz="quarter" idx="10"/>
          </p:nvPr>
        </p:nvSpPr>
        <p:spPr/>
        <p:txBody>
          <a:bodyPr/>
          <a:lstStyle/>
          <a:p>
            <a:fld id="{C0696B5C-12A0-4042-B4D0-BD3B9A4F58C6}" type="slidenum">
              <a:rPr lang="pt-BR" smtClean="0"/>
              <a:pPr/>
              <a:t>3</a:t>
            </a:fld>
            <a:endParaRPr lang="pt-BR"/>
          </a:p>
        </p:txBody>
      </p:sp>
    </p:spTree>
    <p:extLst>
      <p:ext uri="{BB962C8B-B14F-4D97-AF65-F5344CB8AC3E}">
        <p14:creationId xmlns:p14="http://schemas.microsoft.com/office/powerpoint/2010/main" val="3380189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Translating the metadata only, quality is insufficient for the time being for richer text</a:t>
            </a:r>
          </a:p>
          <a:p>
            <a:pPr marL="171450" indent="-171450">
              <a:buFont typeface="Arial" panose="020B0604020202020204" pitchFamily="34" charset="0"/>
              <a:buChar char="•"/>
            </a:pPr>
            <a:r>
              <a:rPr lang="en-GB" dirty="0"/>
              <a:t>Often the text is wrong at source, or in a different language than expected</a:t>
            </a:r>
          </a:p>
        </p:txBody>
      </p:sp>
      <p:sp>
        <p:nvSpPr>
          <p:cNvPr id="4" name="Slide Number Placeholder 3"/>
          <p:cNvSpPr>
            <a:spLocks noGrp="1"/>
          </p:cNvSpPr>
          <p:nvPr>
            <p:ph type="sldNum" sz="quarter" idx="10"/>
          </p:nvPr>
        </p:nvSpPr>
        <p:spPr/>
        <p:txBody>
          <a:bodyPr/>
          <a:lstStyle/>
          <a:p>
            <a:fld id="{C0696B5C-12A0-4042-B4D0-BD3B9A4F58C6}" type="slidenum">
              <a:rPr lang="pt-BR" smtClean="0"/>
              <a:pPr/>
              <a:t>32</a:t>
            </a:fld>
            <a:endParaRPr lang="pt-BR"/>
          </a:p>
        </p:txBody>
      </p:sp>
    </p:spTree>
    <p:extLst>
      <p:ext uri="{BB962C8B-B14F-4D97-AF65-F5344CB8AC3E}">
        <p14:creationId xmlns:p14="http://schemas.microsoft.com/office/powerpoint/2010/main" val="13510945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Ubuntu" panose="020B0504030602030204" pitchFamily="34" charset="0"/>
              </a:rPr>
              <a:t>Based on a Open Data Licenses Ontology, modelling licenses in 12 legal characteristics</a:t>
            </a:r>
          </a:p>
          <a:p>
            <a:pPr marL="171450" indent="-171450">
              <a:buFont typeface="Arial" panose="020B0604020202020204" pitchFamily="34" charset="0"/>
              <a:buChar char="•"/>
            </a:pPr>
            <a:r>
              <a:rPr lang="en-GB" dirty="0">
                <a:latin typeface="Ubuntu" panose="020B0504030602030204" pitchFamily="34" charset="0"/>
              </a:rPr>
              <a:t>Provides easy understandable summaries of Open Data licenses</a:t>
            </a:r>
          </a:p>
          <a:p>
            <a:pPr marL="171450" indent="-171450">
              <a:buFont typeface="Arial" panose="020B0604020202020204" pitchFamily="34" charset="0"/>
              <a:buChar char="•"/>
            </a:pPr>
            <a:r>
              <a:rPr lang="en-GB" dirty="0">
                <a:latin typeface="Ubuntu" panose="020B0504030602030204" pitchFamily="34" charset="0"/>
              </a:rPr>
              <a:t>Provides a list of compatible licenses for a selected one</a:t>
            </a:r>
          </a:p>
          <a:p>
            <a:pPr marL="171450" indent="-171450">
              <a:buFont typeface="Arial" panose="020B0604020202020204" pitchFamily="34" charset="0"/>
              <a:buChar char="•"/>
            </a:pPr>
            <a:r>
              <a:rPr lang="en-GB" dirty="0">
                <a:latin typeface="Ubuntu" panose="020B0504030602030204" pitchFamily="34" charset="0"/>
              </a:rPr>
              <a:t>Recommends licenses with the selected by the user attributes</a:t>
            </a:r>
          </a:p>
          <a:p>
            <a:pPr marL="171450" indent="-171450">
              <a:buFont typeface="Arial" panose="020B0604020202020204" pitchFamily="34" charset="0"/>
              <a:buChar char="•"/>
            </a:pPr>
            <a:r>
              <a:rPr lang="en-GB" dirty="0">
                <a:latin typeface="Ubuntu" panose="020B0504030602030204" pitchFamily="34" charset="0"/>
              </a:rPr>
              <a:t>https://gitlab.com/european-data-portal/licensing-assistant/blob/master/src/main/resources/ontology/od-licenses.owl</a:t>
            </a:r>
          </a:p>
        </p:txBody>
      </p:sp>
      <p:sp>
        <p:nvSpPr>
          <p:cNvPr id="4" name="Slide Number Placeholder 3"/>
          <p:cNvSpPr>
            <a:spLocks noGrp="1"/>
          </p:cNvSpPr>
          <p:nvPr>
            <p:ph type="sldNum" sz="quarter" idx="10"/>
          </p:nvPr>
        </p:nvSpPr>
        <p:spPr/>
        <p:txBody>
          <a:bodyPr/>
          <a:lstStyle/>
          <a:p>
            <a:fld id="{C0696B5C-12A0-4042-B4D0-BD3B9A4F58C6}" type="slidenum">
              <a:rPr lang="pt-BR" smtClean="0"/>
              <a:pPr/>
              <a:t>33</a:t>
            </a:fld>
            <a:endParaRPr lang="pt-BR"/>
          </a:p>
        </p:txBody>
      </p:sp>
    </p:spTree>
    <p:extLst>
      <p:ext uri="{BB962C8B-B14F-4D97-AF65-F5344CB8AC3E}">
        <p14:creationId xmlns:p14="http://schemas.microsoft.com/office/powerpoint/2010/main" val="291586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696B5C-12A0-4042-B4D0-BD3B9A4F58C6}" type="slidenum">
              <a:rPr lang="pt-BR" smtClean="0"/>
              <a:pPr/>
              <a:t>41</a:t>
            </a:fld>
            <a:endParaRPr lang="pt-BR"/>
          </a:p>
        </p:txBody>
      </p:sp>
    </p:spTree>
    <p:extLst>
      <p:ext uri="{BB962C8B-B14F-4D97-AF65-F5344CB8AC3E}">
        <p14:creationId xmlns:p14="http://schemas.microsoft.com/office/powerpoint/2010/main" val="8914190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by White House Press Office (WHPO) - John F. Kennedy Presidential Library and Museum, Public Domain, https://commons.wikimedia.org/w/index.php?curid=1393796 </a:t>
            </a:r>
          </a:p>
          <a:p>
            <a:endParaRPr lang="en-GB" dirty="0"/>
          </a:p>
          <a:p>
            <a:r>
              <a:rPr lang="en-GB" dirty="0"/>
              <a:t>Paraphrasing John F. Kennedy’s inaugural address from 1961: ask not what EDP can do for you – ask what </a:t>
            </a:r>
            <a:r>
              <a:rPr lang="en-GB" i="1" dirty="0"/>
              <a:t>you </a:t>
            </a:r>
            <a:r>
              <a:rPr lang="en-GB" dirty="0"/>
              <a:t>can do for EDP and open data…</a:t>
            </a:r>
          </a:p>
          <a:p>
            <a:endParaRPr lang="en-GB" dirty="0"/>
          </a:p>
          <a:p>
            <a:r>
              <a:rPr lang="en-GB" dirty="0"/>
              <a:t>See https://en.wikipedia.org/wiki/Inauguration_of_John_F._Kennedy#The_inaugural_address for background and https://www.presidency.ucsb.edu/documents/inaugural-address-2 for the full text.</a:t>
            </a:r>
          </a:p>
        </p:txBody>
      </p:sp>
      <p:sp>
        <p:nvSpPr>
          <p:cNvPr id="4" name="Slide Number Placeholder 3"/>
          <p:cNvSpPr>
            <a:spLocks noGrp="1"/>
          </p:cNvSpPr>
          <p:nvPr>
            <p:ph type="sldNum" sz="quarter" idx="10"/>
          </p:nvPr>
        </p:nvSpPr>
        <p:spPr/>
        <p:txBody>
          <a:bodyPr/>
          <a:lstStyle/>
          <a:p>
            <a:fld id="{C0696B5C-12A0-4042-B4D0-BD3B9A4F58C6}" type="slidenum">
              <a:rPr lang="pt-BR" smtClean="0"/>
              <a:pPr/>
              <a:t>42</a:t>
            </a:fld>
            <a:endParaRPr lang="pt-BR"/>
          </a:p>
        </p:txBody>
      </p:sp>
    </p:spTree>
    <p:extLst>
      <p:ext uri="{BB962C8B-B14F-4D97-AF65-F5344CB8AC3E}">
        <p14:creationId xmlns:p14="http://schemas.microsoft.com/office/powerpoint/2010/main" val="1696532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[closing note, on the lines of]</a:t>
            </a:r>
          </a:p>
          <a:p>
            <a:r>
              <a:rPr lang="en-GB" dirty="0"/>
              <a:t>So, to close, impact is the new horizon for developed open data countries such as Ireland. You’ve got so far and are performing so well, you have now the moral responsibility [wink] to do even more and champion and demonstrate impact. In the spirit of sharing and collaboration I’ve iterated multiple times, I ask you to please put our recommendations to the test and keep in touch with EDP to let us know if they work, if they don’t, if we weren’t clear, if something was missing and so on. I thank you for your attention and hope to meet you again soon.</a:t>
            </a:r>
          </a:p>
        </p:txBody>
      </p:sp>
      <p:sp>
        <p:nvSpPr>
          <p:cNvPr id="4" name="Slide Number Placeholder 3"/>
          <p:cNvSpPr>
            <a:spLocks noGrp="1"/>
          </p:cNvSpPr>
          <p:nvPr>
            <p:ph type="sldNum" sz="quarter" idx="10"/>
          </p:nvPr>
        </p:nvSpPr>
        <p:spPr/>
        <p:txBody>
          <a:bodyPr/>
          <a:lstStyle/>
          <a:p>
            <a:fld id="{C0696B5C-12A0-4042-B4D0-BD3B9A4F58C6}" type="slidenum">
              <a:rPr lang="pt-BR" smtClean="0"/>
              <a:pPr/>
              <a:t>44</a:t>
            </a:fld>
            <a:endParaRPr lang="pt-BR"/>
          </a:p>
        </p:txBody>
      </p:sp>
    </p:spTree>
    <p:extLst>
      <p:ext uri="{BB962C8B-B14F-4D97-AF65-F5344CB8AC3E}">
        <p14:creationId xmlns:p14="http://schemas.microsoft.com/office/powerpoint/2010/main" val="917660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Summary of partner profiles, sourced from the respective websites and shortened / paraphrased ~25-9-2018.</a:t>
            </a:r>
          </a:p>
          <a:p>
            <a:endParaRPr lang="en-GB" dirty="0"/>
          </a:p>
          <a:p>
            <a:r>
              <a:rPr lang="en-GB" b="1" dirty="0"/>
              <a:t>Capgemini Invent </a:t>
            </a:r>
            <a:r>
              <a:rPr lang="en-GB" dirty="0"/>
              <a:t>(was Capgemini Consulting) is a business line in Capgemini that focus on helping business leaders plot a path to the future and provide the right vehicle for getting there. Capgemini Invent combines, under one brand, the multi-disciplinary strengths of Capgemini Consulting and key expertise in technology and data science from the rest of the Group, with recent acquisitions of customer engagement firm </a:t>
            </a:r>
            <a:r>
              <a:rPr lang="en-GB" dirty="0" err="1"/>
              <a:t>LiquidHub</a:t>
            </a:r>
            <a:r>
              <a:rPr lang="en-GB" dirty="0"/>
              <a:t>, innovation consultancy Fahrenheit 212, and its three creative design agencies </a:t>
            </a:r>
            <a:r>
              <a:rPr lang="en-GB" dirty="0" err="1"/>
              <a:t>Idean</a:t>
            </a:r>
            <a:r>
              <a:rPr lang="en-GB" dirty="0"/>
              <a:t>, Adaptive Lab and </a:t>
            </a:r>
            <a:r>
              <a:rPr lang="en-GB" dirty="0" err="1"/>
              <a:t>Backelite</a:t>
            </a:r>
            <a:r>
              <a:rPr lang="en-GB" dirty="0"/>
              <a:t>.</a:t>
            </a:r>
          </a:p>
          <a:p>
            <a:endParaRPr lang="en-GB" dirty="0"/>
          </a:p>
          <a:p>
            <a:r>
              <a:rPr lang="en-GB" b="1" dirty="0" err="1"/>
              <a:t>Intrasoft</a:t>
            </a:r>
            <a:r>
              <a:rPr lang="en-GB" b="1" dirty="0"/>
              <a:t> International </a:t>
            </a:r>
            <a:r>
              <a:rPr lang="en-GB" dirty="0"/>
              <a:t>is an IT Solutions and Services Group with strong international presence and expertise, offering innovative and added-value solutions to a wide range of international and national public and private organizations. Its expertise and strength lie in undertaking and delivering, complex, mission - critical projects. Its professionals have developed the ability to combine their technical expertise with thorough understanding of each customer’s individual business needs. </a:t>
            </a:r>
          </a:p>
          <a:p>
            <a:endParaRPr lang="en-GB" dirty="0"/>
          </a:p>
          <a:p>
            <a:r>
              <a:rPr lang="en-GB" b="1" dirty="0"/>
              <a:t>Fraunhofer FOKUS</a:t>
            </a:r>
            <a:r>
              <a:rPr lang="en-GB" dirty="0"/>
              <a:t> explores and develops the networked world – making it secure, reliable and trustworthy. By the year 2020, 20 billion –connected devices will be in private homes and businesses. This development will fundamentally change communication and interaction in all areas of life and work, from highly automated driving and new entertainment options to smart cities and the factory of tomorrow. Digitalization should ensure a higher quality of life, more sustainability and more security. To achieve this, devices have to be connected – but so does (almost) everything else: people, things, systems, processes and organizations.</a:t>
            </a:r>
          </a:p>
          <a:p>
            <a:endParaRPr lang="en-GB" dirty="0"/>
          </a:p>
          <a:p>
            <a:r>
              <a:rPr lang="en-GB" b="1" dirty="0"/>
              <a:t>Con Terra </a:t>
            </a:r>
            <a:r>
              <a:rPr lang="en-GB" dirty="0"/>
              <a:t>integrates intelligent Geo-IT solutions into the IT structures of customers in the private sector and public administration  agencies. This enables geoinformation to be put to profitable use, making company processes sustainably more efficient, cheaper and more transparent. Con Terra cooperates with universities, participates in research &amp; development projects and standardisation procedures, and plays an active role in committees and working groups of such organisations as ISO, GDI-DE, OGC, and INSPIRE. This puts con terra in a position to evaluate trends affecting the market at early stage and to play a role in shaping and incorporating them in the planning and implementation of IT solutions. </a:t>
            </a:r>
          </a:p>
          <a:p>
            <a:endParaRPr lang="en-GB" dirty="0"/>
          </a:p>
          <a:p>
            <a:r>
              <a:rPr lang="en-GB" b="1" dirty="0"/>
              <a:t>Sogeti </a:t>
            </a:r>
            <a:r>
              <a:rPr lang="en-GB" dirty="0"/>
              <a:t>is a Capgemini business line focusing on technology and engineering services, offering end-to-end solutions in Digital, Cloud, Testing and Cyber ​security.</a:t>
            </a:r>
          </a:p>
          <a:p>
            <a:endParaRPr lang="en-GB" dirty="0"/>
          </a:p>
          <a:p>
            <a:r>
              <a:rPr lang="en-GB" dirty="0"/>
              <a:t>The </a:t>
            </a:r>
            <a:r>
              <a:rPr lang="en-GB" b="1" dirty="0"/>
              <a:t>University of Southampton</a:t>
            </a:r>
            <a:r>
              <a:rPr lang="en-GB" dirty="0"/>
              <a:t> is world-leading university, at 18th place in The Sunday Times Good University Guide 2019 in the top 100 in the QS World University Rankings 2019, based on indicators such as research excellence and employability. It is a research-intensive university, with a strong educational offering, renowned for their innovation and enterprise. </a:t>
            </a:r>
          </a:p>
          <a:p>
            <a:endParaRPr lang="en-GB" dirty="0"/>
          </a:p>
          <a:p>
            <a:r>
              <a:rPr lang="en-GB" b="1" dirty="0" err="1"/>
              <a:t>Time.Lex</a:t>
            </a:r>
            <a:r>
              <a:rPr lang="en-GB" dirty="0"/>
              <a:t> is an </a:t>
            </a:r>
            <a:r>
              <a:rPr lang="en-GB" dirty="0" err="1"/>
              <a:t>allround</a:t>
            </a:r>
            <a:r>
              <a:rPr lang="en-GB" dirty="0"/>
              <a:t> law firm for the information society. Modern technologies and new media are evolving at the speed of light and legal challenges are matching their pace. The result is that in every branch of law and in every sector, ICT, media and e-regulations are increasingly playing a decisive role. Time Lex aims to be a legal partner that understands these new evolutions. </a:t>
            </a:r>
          </a:p>
          <a:p>
            <a:endParaRPr lang="en-GB" dirty="0"/>
          </a:p>
          <a:p>
            <a:r>
              <a:rPr lang="en-GB" b="1" dirty="0"/>
              <a:t>52°North </a:t>
            </a:r>
            <a:r>
              <a:rPr lang="en-GB" dirty="0"/>
              <a:t>is an open international network of partners from research, industry and public administration. They foster innovation in Geoinformatics through a collaborative R&amp;D process. Within their network they develop new concepts and technologies e.g. for managing </a:t>
            </a:r>
            <a:r>
              <a:rPr lang="en-GB" dirty="0" err="1"/>
              <a:t>spatio</a:t>
            </a:r>
            <a:r>
              <a:rPr lang="en-GB" dirty="0"/>
              <a:t>-temporal measurement data and sharing geoprocessing technologies over the web. They evaluate new macro trends, such as the Internet of Things, the Semantic Web or Linked Open Data, and pave the way for unfolding their use in practice.</a:t>
            </a:r>
          </a:p>
          <a:p>
            <a:endParaRPr lang="en-GB" dirty="0"/>
          </a:p>
          <a:p>
            <a:r>
              <a:rPr lang="en-GB" b="1" dirty="0"/>
              <a:t>The Lisbon Council </a:t>
            </a:r>
            <a:r>
              <a:rPr lang="en-GB" b="0" dirty="0"/>
              <a:t>[</a:t>
            </a:r>
            <a:r>
              <a:rPr lang="en-GB" dirty="0"/>
              <a:t>for Economic Competitiveness and Social Renewal] is a think tank and policy network. Established in 2003 as a non-profit, non-partisan association, the group is dedicated to making a positive contribution through cutting-edge research and by engaging political leaders and the public at large in a constructive exchange about the economic and social challenges of the 21st century.</a:t>
            </a:r>
          </a:p>
          <a:p>
            <a:endParaRPr lang="en-GB" dirty="0"/>
          </a:p>
        </p:txBody>
      </p:sp>
      <p:sp>
        <p:nvSpPr>
          <p:cNvPr id="4" name="Slide Number Placeholder 3"/>
          <p:cNvSpPr>
            <a:spLocks noGrp="1"/>
          </p:cNvSpPr>
          <p:nvPr>
            <p:ph type="sldNum" sz="quarter" idx="10"/>
          </p:nvPr>
        </p:nvSpPr>
        <p:spPr/>
        <p:txBody>
          <a:bodyPr/>
          <a:lstStyle/>
          <a:p>
            <a:fld id="{C0696B5C-12A0-4042-B4D0-BD3B9A4F58C6}" type="slidenum">
              <a:rPr lang="pt-BR" smtClean="0"/>
              <a:pPr/>
              <a:t>4</a:t>
            </a:fld>
            <a:endParaRPr lang="pt-BR"/>
          </a:p>
        </p:txBody>
      </p:sp>
    </p:spTree>
    <p:extLst>
      <p:ext uri="{BB962C8B-B14F-4D97-AF65-F5344CB8AC3E}">
        <p14:creationId xmlns:p14="http://schemas.microsoft.com/office/powerpoint/2010/main" val="2208264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days, I like to describe how the European Data Portal supports the promotion of open data by looking at how we contribute to every stage of the value chain that gets from the creation or collection of the data, to the left, to the moment it actually creates an impact in the world, to the right.</a:t>
            </a:r>
          </a:p>
          <a:p>
            <a:endParaRPr lang="en-GB" dirty="0"/>
          </a:p>
          <a:p>
            <a:r>
              <a:rPr lang="en-GB" dirty="0"/>
              <a:t>I would like to share this model with you, because I think it may be useful to you, too, to assess where you stand, where your work focuses in open data.</a:t>
            </a:r>
          </a:p>
        </p:txBody>
      </p:sp>
      <p:sp>
        <p:nvSpPr>
          <p:cNvPr id="4" name="Slide Number Placeholder 3"/>
          <p:cNvSpPr>
            <a:spLocks noGrp="1"/>
          </p:cNvSpPr>
          <p:nvPr>
            <p:ph type="sldNum" sz="quarter" idx="10"/>
          </p:nvPr>
        </p:nvSpPr>
        <p:spPr/>
        <p:txBody>
          <a:bodyPr/>
          <a:lstStyle/>
          <a:p>
            <a:fld id="{C0696B5C-12A0-4042-B4D0-BD3B9A4F58C6}" type="slidenum">
              <a:rPr lang="pt-BR" smtClean="0"/>
              <a:pPr/>
              <a:t>5</a:t>
            </a:fld>
            <a:endParaRPr lang="pt-BR"/>
          </a:p>
        </p:txBody>
      </p:sp>
    </p:spTree>
    <p:extLst>
      <p:ext uri="{BB962C8B-B14F-4D97-AF65-F5344CB8AC3E}">
        <p14:creationId xmlns:p14="http://schemas.microsoft.com/office/powerpoint/2010/main" val="1985651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EDP’s focus starts at the publishing stage. Since the very beginning, the EU asked us to support the Member States in what was the biggest challenge once: liberating the data from its closed systems and publishing.</a:t>
            </a:r>
          </a:p>
          <a:p>
            <a:endParaRPr lang="en-GB" dirty="0"/>
          </a:p>
          <a:p>
            <a:r>
              <a:rPr lang="en-GB" dirty="0"/>
              <a:t>How did we achieved that? Well, while the EU has been working since the early 2000’s on the policy aspects, e.g. since the first PSI Directive in 2003, we…</a:t>
            </a:r>
          </a:p>
        </p:txBody>
      </p:sp>
      <p:sp>
        <p:nvSpPr>
          <p:cNvPr id="4" name="Slide Number Placeholder 3"/>
          <p:cNvSpPr>
            <a:spLocks noGrp="1"/>
          </p:cNvSpPr>
          <p:nvPr>
            <p:ph type="sldNum" sz="quarter" idx="10"/>
          </p:nvPr>
        </p:nvSpPr>
        <p:spPr/>
        <p:txBody>
          <a:bodyPr/>
          <a:lstStyle/>
          <a:p>
            <a:fld id="{C0696B5C-12A0-4042-B4D0-BD3B9A4F58C6}" type="slidenum">
              <a:rPr lang="pt-BR" smtClean="0"/>
              <a:pPr/>
              <a:t>6</a:t>
            </a:fld>
            <a:endParaRPr lang="pt-BR"/>
          </a:p>
        </p:txBody>
      </p:sp>
    </p:spTree>
    <p:extLst>
      <p:ext uri="{BB962C8B-B14F-4D97-AF65-F5344CB8AC3E}">
        <p14:creationId xmlns:p14="http://schemas.microsoft.com/office/powerpoint/2010/main" val="4098343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Then, discovery, that is where the European Data Portal is actually a </a:t>
            </a:r>
            <a:r>
              <a:rPr lang="en-GB" i="1" dirty="0"/>
              <a:t>portal</a:t>
            </a:r>
            <a:r>
              <a:rPr lang="en-GB" dirty="0"/>
              <a:t>. European data sources or “catalogues” – and the national open government data portals in particular, make their data discoverable trough the EDP. We do not “re-publish” the data, we just make it discoverable, searchable, through making the </a:t>
            </a:r>
            <a:r>
              <a:rPr lang="en-GB" i="1" dirty="0"/>
              <a:t>metadata</a:t>
            </a:r>
            <a:r>
              <a:rPr lang="en-GB" i="0" dirty="0"/>
              <a:t> searchable, and with some technology magic, this works across 25 EU languages, too. E.g. one may search for data about “</a:t>
            </a:r>
            <a:r>
              <a:rPr lang="en-GB" i="0" dirty="0" err="1"/>
              <a:t>pollame</a:t>
            </a:r>
            <a:r>
              <a:rPr lang="en-GB" i="0" dirty="0"/>
              <a:t>” – in Italian – and found information about poultry farming and livestock in general.</a:t>
            </a:r>
            <a:r>
              <a:rPr lang="en-GB" dirty="0"/>
              <a:t> Today, more than 850.000 datasets are offered through EDP from about 80 catalogues.</a:t>
            </a:r>
          </a:p>
        </p:txBody>
      </p:sp>
      <p:sp>
        <p:nvSpPr>
          <p:cNvPr id="4" name="Slide Number Placeholder 3"/>
          <p:cNvSpPr>
            <a:spLocks noGrp="1"/>
          </p:cNvSpPr>
          <p:nvPr>
            <p:ph type="sldNum" sz="quarter" idx="10"/>
          </p:nvPr>
        </p:nvSpPr>
        <p:spPr/>
        <p:txBody>
          <a:bodyPr/>
          <a:lstStyle/>
          <a:p>
            <a:fld id="{C0696B5C-12A0-4042-B4D0-BD3B9A4F58C6}" type="slidenum">
              <a:rPr lang="pt-BR" smtClean="0"/>
              <a:pPr/>
              <a:t>7</a:t>
            </a:fld>
            <a:endParaRPr lang="pt-BR"/>
          </a:p>
        </p:txBody>
      </p:sp>
    </p:spTree>
    <p:extLst>
      <p:ext uri="{BB962C8B-B14F-4D97-AF65-F5344CB8AC3E}">
        <p14:creationId xmlns:p14="http://schemas.microsoft.com/office/powerpoint/2010/main" val="2172318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Only 8 native DCAT-AP sources because we’re pushing hard in that direction, but it’s growing</a:t>
            </a:r>
          </a:p>
        </p:txBody>
      </p:sp>
      <p:sp>
        <p:nvSpPr>
          <p:cNvPr id="4" name="Slide Number Placeholder 3"/>
          <p:cNvSpPr>
            <a:spLocks noGrp="1"/>
          </p:cNvSpPr>
          <p:nvPr>
            <p:ph type="sldNum" sz="quarter" idx="10"/>
          </p:nvPr>
        </p:nvSpPr>
        <p:spPr/>
        <p:txBody>
          <a:bodyPr/>
          <a:lstStyle/>
          <a:p>
            <a:fld id="{C0696B5C-12A0-4042-B4D0-BD3B9A4F58C6}" type="slidenum">
              <a:rPr lang="pt-BR" smtClean="0"/>
              <a:pPr/>
              <a:t>8</a:t>
            </a:fld>
            <a:endParaRPr lang="pt-BR"/>
          </a:p>
        </p:txBody>
      </p:sp>
    </p:spTree>
    <p:extLst>
      <p:ext uri="{BB962C8B-B14F-4D97-AF65-F5344CB8AC3E}">
        <p14:creationId xmlns:p14="http://schemas.microsoft.com/office/powerpoint/2010/main" val="3326961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696B5C-12A0-4042-B4D0-BD3B9A4F58C6}" type="slidenum">
              <a:rPr lang="pt-BR" smtClean="0"/>
              <a:pPr/>
              <a:t>9</a:t>
            </a:fld>
            <a:endParaRPr lang="pt-BR"/>
          </a:p>
        </p:txBody>
      </p:sp>
    </p:spTree>
    <p:extLst>
      <p:ext uri="{BB962C8B-B14F-4D97-AF65-F5344CB8AC3E}">
        <p14:creationId xmlns:p14="http://schemas.microsoft.com/office/powerpoint/2010/main" val="1083780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8.xml"/><Relationship Id="rId1" Type="http://schemas.openxmlformats.org/officeDocument/2006/relationships/vmlDrawing" Target="../drawings/vmlDrawing7.v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9.xml"/><Relationship Id="rId1" Type="http://schemas.openxmlformats.org/officeDocument/2006/relationships/vmlDrawing" Target="../drawings/vmlDrawing8.v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0.xml"/><Relationship Id="rId1" Type="http://schemas.openxmlformats.org/officeDocument/2006/relationships/vmlDrawing" Target="../drawings/vmlDrawing9.v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1.xml"/><Relationship Id="rId1" Type="http://schemas.openxmlformats.org/officeDocument/2006/relationships/vmlDrawing" Target="../drawings/vmlDrawing10.v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8" Type="http://schemas.openxmlformats.org/officeDocument/2006/relationships/hyperlink" Target="http://www.youtube.com/capgeminimedia" TargetMode="External"/><Relationship Id="rId13" Type="http://schemas.openxmlformats.org/officeDocument/2006/relationships/hyperlink" Target="http://www.capgemini.com/about/how-we-work/rightshorer" TargetMode="External"/><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hyperlink" Target="http://www.capgemini.com/about/how-we-work/the-collaborative-business-experiencetm" TargetMode="External"/><Relationship Id="rId2" Type="http://schemas.openxmlformats.org/officeDocument/2006/relationships/hyperlink" Target="http://www.linkedin.com/company/capgemini" TargetMode="External"/><Relationship Id="rId1" Type="http://schemas.openxmlformats.org/officeDocument/2006/relationships/slideMaster" Target="../slideMasters/slideMaster4.xml"/><Relationship Id="rId6" Type="http://schemas.openxmlformats.org/officeDocument/2006/relationships/hyperlink" Target="http://www.twitter.com/capgemini" TargetMode="External"/><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http://www.facebook.com/capgemini" TargetMode="External"/><Relationship Id="rId4" Type="http://schemas.openxmlformats.org/officeDocument/2006/relationships/hyperlink" Target="http://www.slideshare.net/capgemini" TargetMode="External"/><Relationship Id="rId9"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1.png"/><Relationship Id="rId18" Type="http://schemas.openxmlformats.org/officeDocument/2006/relationships/hyperlink" Target="http://www.capgemini.com/" TargetMode="External"/><Relationship Id="rId3" Type="http://schemas.openxmlformats.org/officeDocument/2006/relationships/hyperlink" Target="http://www.linkedin.com/company/capgemini" TargetMode="External"/><Relationship Id="rId7" Type="http://schemas.openxmlformats.org/officeDocument/2006/relationships/image" Target="../media/image9.png"/><Relationship Id="rId12" Type="http://schemas.openxmlformats.org/officeDocument/2006/relationships/hyperlink" Target="http://www.youtube.com/capgeminimedia" TargetMode="External"/><Relationship Id="rId17" Type="http://schemas.microsoft.com/office/2007/relationships/hdphoto" Target="../media/hdphoto5.wdp"/><Relationship Id="rId2" Type="http://schemas.openxmlformats.org/officeDocument/2006/relationships/slideMaster" Target="../slideMasters/slideMaster4.xml"/><Relationship Id="rId16" Type="http://schemas.openxmlformats.org/officeDocument/2006/relationships/image" Target="../media/image12.png"/><Relationship Id="rId1" Type="http://schemas.openxmlformats.org/officeDocument/2006/relationships/tags" Target="../tags/tag13.xml"/><Relationship Id="rId6" Type="http://schemas.openxmlformats.org/officeDocument/2006/relationships/hyperlink" Target="http://www.slideshare.net/capgemini" TargetMode="External"/><Relationship Id="rId11" Type="http://schemas.microsoft.com/office/2007/relationships/hdphoto" Target="../media/hdphoto3.wdp"/><Relationship Id="rId5" Type="http://schemas.microsoft.com/office/2007/relationships/hdphoto" Target="../media/hdphoto1.wdp"/><Relationship Id="rId15" Type="http://schemas.openxmlformats.org/officeDocument/2006/relationships/hyperlink" Target="http://www.facebook.com/capgemini" TargetMode="External"/><Relationship Id="rId10"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hyperlink" Target="http://www.twitter.com/capgemini" TargetMode="External"/><Relationship Id="rId14" Type="http://schemas.microsoft.com/office/2007/relationships/hdphoto" Target="../media/hdphoto4.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27348" y="1815352"/>
            <a:ext cx="11700000" cy="4466201"/>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3" name="Titre 2"/>
          <p:cNvSpPr>
            <a:spLocks noGrp="1"/>
          </p:cNvSpPr>
          <p:nvPr>
            <p:ph type="title"/>
          </p:nvPr>
        </p:nvSpPr>
        <p:spPr/>
        <p:txBody>
          <a:bodyPr/>
          <a:lstStyle/>
          <a:p>
            <a:r>
              <a:rPr lang="fr-FR"/>
              <a:t>Modifiez le style du titre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3BBE1D-94A5-4F21-85CC-BCB58D9F5CBC}"/>
              </a:ext>
            </a:extLst>
          </p:cNvPr>
          <p:cNvSpPr>
            <a:spLocks noGrp="1"/>
          </p:cNvSpPr>
          <p:nvPr>
            <p:ph type="dt" sz="half" idx="10"/>
          </p:nvPr>
        </p:nvSpPr>
        <p:spPr/>
        <p:txBody>
          <a:bodyPr/>
          <a:lstStyle/>
          <a:p>
            <a:fld id="{F0FE9CBC-416F-4942-AF64-525A904B32F6}" type="datetimeFigureOut">
              <a:rPr lang="en-GB" smtClean="0"/>
              <a:t>22/11/2018</a:t>
            </a:fld>
            <a:endParaRPr lang="en-GB"/>
          </a:p>
        </p:txBody>
      </p:sp>
      <p:sp>
        <p:nvSpPr>
          <p:cNvPr id="3" name="Footer Placeholder 2">
            <a:extLst>
              <a:ext uri="{FF2B5EF4-FFF2-40B4-BE49-F238E27FC236}">
                <a16:creationId xmlns:a16="http://schemas.microsoft.com/office/drawing/2014/main" id="{7983BB67-ECE5-441F-9FE5-E42F5D15542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214B9C6-B78C-4063-ACFC-26110CB154A5}"/>
              </a:ext>
            </a:extLst>
          </p:cNvPr>
          <p:cNvSpPr>
            <a:spLocks noGrp="1"/>
          </p:cNvSpPr>
          <p:nvPr>
            <p:ph type="sldNum" sz="quarter" idx="12"/>
          </p:nvPr>
        </p:nvSpPr>
        <p:spPr/>
        <p:txBody>
          <a:bodyPr/>
          <a:lstStyle/>
          <a:p>
            <a:fld id="{27B8D8DE-BB82-4A2A-A6E9-EE9EBD016C46}" type="slidenum">
              <a:rPr lang="en-GB" smtClean="0"/>
              <a:t>‹#›</a:t>
            </a:fld>
            <a:endParaRPr lang="en-GB"/>
          </a:p>
        </p:txBody>
      </p:sp>
    </p:spTree>
    <p:extLst>
      <p:ext uri="{BB962C8B-B14F-4D97-AF65-F5344CB8AC3E}">
        <p14:creationId xmlns:p14="http://schemas.microsoft.com/office/powerpoint/2010/main" val="3522664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A943E-C680-46E6-B5D1-9A5F66446C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70ABC7A-5705-4A2F-B9DB-1F38ED7941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A2F347-65E8-4245-87D2-B7414D6B445E}"/>
              </a:ext>
            </a:extLst>
          </p:cNvPr>
          <p:cNvSpPr>
            <a:spLocks noGrp="1"/>
          </p:cNvSpPr>
          <p:nvPr>
            <p:ph type="dt" sz="half" idx="10"/>
          </p:nvPr>
        </p:nvSpPr>
        <p:spPr/>
        <p:txBody>
          <a:bodyPr/>
          <a:lstStyle/>
          <a:p>
            <a:fld id="{F0FE9CBC-416F-4942-AF64-525A904B32F6}" type="datetimeFigureOut">
              <a:rPr lang="en-GB" smtClean="0"/>
              <a:t>22/11/2018</a:t>
            </a:fld>
            <a:endParaRPr lang="en-GB"/>
          </a:p>
        </p:txBody>
      </p:sp>
      <p:sp>
        <p:nvSpPr>
          <p:cNvPr id="5" name="Footer Placeholder 4">
            <a:extLst>
              <a:ext uri="{FF2B5EF4-FFF2-40B4-BE49-F238E27FC236}">
                <a16:creationId xmlns:a16="http://schemas.microsoft.com/office/drawing/2014/main" id="{04DC754E-02C8-4A0B-9C82-052B0CFEB6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133F9E-E078-43C7-8878-F8715CD6715E}"/>
              </a:ext>
            </a:extLst>
          </p:cNvPr>
          <p:cNvSpPr>
            <a:spLocks noGrp="1"/>
          </p:cNvSpPr>
          <p:nvPr>
            <p:ph type="sldNum" sz="quarter" idx="12"/>
          </p:nvPr>
        </p:nvSpPr>
        <p:spPr/>
        <p:txBody>
          <a:bodyPr/>
          <a:lstStyle/>
          <a:p>
            <a:fld id="{27B8D8DE-BB82-4A2A-A6E9-EE9EBD016C46}" type="slidenum">
              <a:rPr lang="en-GB" smtClean="0"/>
              <a:t>‹#›</a:t>
            </a:fld>
            <a:endParaRPr lang="en-GB"/>
          </a:p>
        </p:txBody>
      </p:sp>
    </p:spTree>
    <p:extLst>
      <p:ext uri="{BB962C8B-B14F-4D97-AF65-F5344CB8AC3E}">
        <p14:creationId xmlns:p14="http://schemas.microsoft.com/office/powerpoint/2010/main" val="2246129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D8963-6DB3-4457-A5C4-14BA6A878B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0F38441-E9F1-4392-BBB7-4F202877D66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CCE159-31F3-4A93-B1FB-E6237B49E1D5}"/>
              </a:ext>
            </a:extLst>
          </p:cNvPr>
          <p:cNvSpPr>
            <a:spLocks noGrp="1"/>
          </p:cNvSpPr>
          <p:nvPr>
            <p:ph type="dt" sz="half" idx="10"/>
          </p:nvPr>
        </p:nvSpPr>
        <p:spPr/>
        <p:txBody>
          <a:bodyPr/>
          <a:lstStyle/>
          <a:p>
            <a:fld id="{F0FE9CBC-416F-4942-AF64-525A904B32F6}" type="datetimeFigureOut">
              <a:rPr lang="en-GB" smtClean="0"/>
              <a:t>22/11/2018</a:t>
            </a:fld>
            <a:endParaRPr lang="en-GB"/>
          </a:p>
        </p:txBody>
      </p:sp>
      <p:sp>
        <p:nvSpPr>
          <p:cNvPr id="5" name="Footer Placeholder 4">
            <a:extLst>
              <a:ext uri="{FF2B5EF4-FFF2-40B4-BE49-F238E27FC236}">
                <a16:creationId xmlns:a16="http://schemas.microsoft.com/office/drawing/2014/main" id="{BA8F408C-18B3-4F0C-9A03-8208EE793F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E600E3-1F4D-40DF-B704-E2CA675CAE99}"/>
              </a:ext>
            </a:extLst>
          </p:cNvPr>
          <p:cNvSpPr>
            <a:spLocks noGrp="1"/>
          </p:cNvSpPr>
          <p:nvPr>
            <p:ph type="sldNum" sz="quarter" idx="12"/>
          </p:nvPr>
        </p:nvSpPr>
        <p:spPr/>
        <p:txBody>
          <a:bodyPr/>
          <a:lstStyle/>
          <a:p>
            <a:fld id="{27B8D8DE-BB82-4A2A-A6E9-EE9EBD016C46}" type="slidenum">
              <a:rPr lang="en-GB" smtClean="0"/>
              <a:t>‹#›</a:t>
            </a:fld>
            <a:endParaRPr lang="en-GB"/>
          </a:p>
        </p:txBody>
      </p:sp>
    </p:spTree>
    <p:extLst>
      <p:ext uri="{BB962C8B-B14F-4D97-AF65-F5344CB8AC3E}">
        <p14:creationId xmlns:p14="http://schemas.microsoft.com/office/powerpoint/2010/main" val="9730169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2177B-4766-4DBA-AC2C-D330F55103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028EF84-8678-4DCA-9586-4C7EC67A81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7936969-F927-4A5F-B8CD-F4BF33E995AC}"/>
              </a:ext>
            </a:extLst>
          </p:cNvPr>
          <p:cNvSpPr>
            <a:spLocks noGrp="1"/>
          </p:cNvSpPr>
          <p:nvPr>
            <p:ph type="dt" sz="half" idx="10"/>
          </p:nvPr>
        </p:nvSpPr>
        <p:spPr/>
        <p:txBody>
          <a:bodyPr/>
          <a:lstStyle/>
          <a:p>
            <a:fld id="{F0FE9CBC-416F-4942-AF64-525A904B32F6}" type="datetimeFigureOut">
              <a:rPr lang="en-GB" smtClean="0"/>
              <a:t>22/11/2018</a:t>
            </a:fld>
            <a:endParaRPr lang="en-GB"/>
          </a:p>
        </p:txBody>
      </p:sp>
      <p:sp>
        <p:nvSpPr>
          <p:cNvPr id="5" name="Footer Placeholder 4">
            <a:extLst>
              <a:ext uri="{FF2B5EF4-FFF2-40B4-BE49-F238E27FC236}">
                <a16:creationId xmlns:a16="http://schemas.microsoft.com/office/drawing/2014/main" id="{B69BBE2A-82F6-4842-B813-CB4BE76B03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EF81B4-8ED4-421B-BA29-D7A662C8DFD9}"/>
              </a:ext>
            </a:extLst>
          </p:cNvPr>
          <p:cNvSpPr>
            <a:spLocks noGrp="1"/>
          </p:cNvSpPr>
          <p:nvPr>
            <p:ph type="sldNum" sz="quarter" idx="12"/>
          </p:nvPr>
        </p:nvSpPr>
        <p:spPr/>
        <p:txBody>
          <a:bodyPr/>
          <a:lstStyle/>
          <a:p>
            <a:fld id="{27B8D8DE-BB82-4A2A-A6E9-EE9EBD016C46}" type="slidenum">
              <a:rPr lang="en-GB" smtClean="0"/>
              <a:t>‹#›</a:t>
            </a:fld>
            <a:endParaRPr lang="en-GB"/>
          </a:p>
        </p:txBody>
      </p:sp>
    </p:spTree>
    <p:extLst>
      <p:ext uri="{BB962C8B-B14F-4D97-AF65-F5344CB8AC3E}">
        <p14:creationId xmlns:p14="http://schemas.microsoft.com/office/powerpoint/2010/main" val="21911753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2A781-A7B9-4C1F-B2BB-3A331CAA579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69A75B9-5A86-41CE-8FAB-37C150D1877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61A9161-1E49-4DC9-80B6-B81EFCAF4BF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0B3F8F3-9720-4459-B748-753D35A37D67}"/>
              </a:ext>
            </a:extLst>
          </p:cNvPr>
          <p:cNvSpPr>
            <a:spLocks noGrp="1"/>
          </p:cNvSpPr>
          <p:nvPr>
            <p:ph type="dt" sz="half" idx="10"/>
          </p:nvPr>
        </p:nvSpPr>
        <p:spPr/>
        <p:txBody>
          <a:bodyPr/>
          <a:lstStyle/>
          <a:p>
            <a:fld id="{F0FE9CBC-416F-4942-AF64-525A904B32F6}" type="datetimeFigureOut">
              <a:rPr lang="en-GB" smtClean="0"/>
              <a:t>22/11/2018</a:t>
            </a:fld>
            <a:endParaRPr lang="en-GB"/>
          </a:p>
        </p:txBody>
      </p:sp>
      <p:sp>
        <p:nvSpPr>
          <p:cNvPr id="6" name="Footer Placeholder 5">
            <a:extLst>
              <a:ext uri="{FF2B5EF4-FFF2-40B4-BE49-F238E27FC236}">
                <a16:creationId xmlns:a16="http://schemas.microsoft.com/office/drawing/2014/main" id="{64411A69-D0AF-419A-A3E5-94F03A34DE9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DF5C68C-E582-41ED-B80A-4B2A49153A26}"/>
              </a:ext>
            </a:extLst>
          </p:cNvPr>
          <p:cNvSpPr>
            <a:spLocks noGrp="1"/>
          </p:cNvSpPr>
          <p:nvPr>
            <p:ph type="sldNum" sz="quarter" idx="12"/>
          </p:nvPr>
        </p:nvSpPr>
        <p:spPr/>
        <p:txBody>
          <a:bodyPr/>
          <a:lstStyle/>
          <a:p>
            <a:fld id="{27B8D8DE-BB82-4A2A-A6E9-EE9EBD016C46}" type="slidenum">
              <a:rPr lang="en-GB" smtClean="0"/>
              <a:t>‹#›</a:t>
            </a:fld>
            <a:endParaRPr lang="en-GB"/>
          </a:p>
        </p:txBody>
      </p:sp>
    </p:spTree>
    <p:extLst>
      <p:ext uri="{BB962C8B-B14F-4D97-AF65-F5344CB8AC3E}">
        <p14:creationId xmlns:p14="http://schemas.microsoft.com/office/powerpoint/2010/main" val="707773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8D7E6-BB4C-4E82-B693-AF72C2262F6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76E2958-82E6-4D50-9CD7-D0C3CDF66C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A471ED1-7A53-4E25-8C21-A1678802CC0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2BBE95E-9866-4CAF-953F-3305865918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62F91AC-24FA-457C-8249-12082E6CB69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2F77343-7FA9-4EFC-ADF2-1516F2ED221E}"/>
              </a:ext>
            </a:extLst>
          </p:cNvPr>
          <p:cNvSpPr>
            <a:spLocks noGrp="1"/>
          </p:cNvSpPr>
          <p:nvPr>
            <p:ph type="dt" sz="half" idx="10"/>
          </p:nvPr>
        </p:nvSpPr>
        <p:spPr/>
        <p:txBody>
          <a:bodyPr/>
          <a:lstStyle/>
          <a:p>
            <a:fld id="{F0FE9CBC-416F-4942-AF64-525A904B32F6}" type="datetimeFigureOut">
              <a:rPr lang="en-GB" smtClean="0"/>
              <a:t>22/11/2018</a:t>
            </a:fld>
            <a:endParaRPr lang="en-GB"/>
          </a:p>
        </p:txBody>
      </p:sp>
      <p:sp>
        <p:nvSpPr>
          <p:cNvPr id="8" name="Footer Placeholder 7">
            <a:extLst>
              <a:ext uri="{FF2B5EF4-FFF2-40B4-BE49-F238E27FC236}">
                <a16:creationId xmlns:a16="http://schemas.microsoft.com/office/drawing/2014/main" id="{98CEE727-46CD-41BE-8E6E-07C1F0F9AE1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B360D80-AAA2-4FF3-8966-58FFB9992470}"/>
              </a:ext>
            </a:extLst>
          </p:cNvPr>
          <p:cNvSpPr>
            <a:spLocks noGrp="1"/>
          </p:cNvSpPr>
          <p:nvPr>
            <p:ph type="sldNum" sz="quarter" idx="12"/>
          </p:nvPr>
        </p:nvSpPr>
        <p:spPr/>
        <p:txBody>
          <a:bodyPr/>
          <a:lstStyle/>
          <a:p>
            <a:fld id="{27B8D8DE-BB82-4A2A-A6E9-EE9EBD016C46}" type="slidenum">
              <a:rPr lang="en-GB" smtClean="0"/>
              <a:t>‹#›</a:t>
            </a:fld>
            <a:endParaRPr lang="en-GB"/>
          </a:p>
        </p:txBody>
      </p:sp>
    </p:spTree>
    <p:extLst>
      <p:ext uri="{BB962C8B-B14F-4D97-AF65-F5344CB8AC3E}">
        <p14:creationId xmlns:p14="http://schemas.microsoft.com/office/powerpoint/2010/main" val="4259902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09DD2-1013-464F-9792-EFDED028550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6E3ED34-A6D9-426F-90E1-7D849787793F}"/>
              </a:ext>
            </a:extLst>
          </p:cNvPr>
          <p:cNvSpPr>
            <a:spLocks noGrp="1"/>
          </p:cNvSpPr>
          <p:nvPr>
            <p:ph type="dt" sz="half" idx="10"/>
          </p:nvPr>
        </p:nvSpPr>
        <p:spPr/>
        <p:txBody>
          <a:bodyPr/>
          <a:lstStyle/>
          <a:p>
            <a:fld id="{F0FE9CBC-416F-4942-AF64-525A904B32F6}" type="datetimeFigureOut">
              <a:rPr lang="en-GB" smtClean="0"/>
              <a:t>22/11/2018</a:t>
            </a:fld>
            <a:endParaRPr lang="en-GB"/>
          </a:p>
        </p:txBody>
      </p:sp>
      <p:sp>
        <p:nvSpPr>
          <p:cNvPr id="4" name="Footer Placeholder 3">
            <a:extLst>
              <a:ext uri="{FF2B5EF4-FFF2-40B4-BE49-F238E27FC236}">
                <a16:creationId xmlns:a16="http://schemas.microsoft.com/office/drawing/2014/main" id="{A11C0D0C-331E-48EE-B3F5-A4BF0BED2C1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9017DEB-5C29-49C9-9311-3E4619C9D93C}"/>
              </a:ext>
            </a:extLst>
          </p:cNvPr>
          <p:cNvSpPr>
            <a:spLocks noGrp="1"/>
          </p:cNvSpPr>
          <p:nvPr>
            <p:ph type="sldNum" sz="quarter" idx="12"/>
          </p:nvPr>
        </p:nvSpPr>
        <p:spPr/>
        <p:txBody>
          <a:bodyPr/>
          <a:lstStyle/>
          <a:p>
            <a:fld id="{27B8D8DE-BB82-4A2A-A6E9-EE9EBD016C46}" type="slidenum">
              <a:rPr lang="en-GB" smtClean="0"/>
              <a:t>‹#›</a:t>
            </a:fld>
            <a:endParaRPr lang="en-GB"/>
          </a:p>
        </p:txBody>
      </p:sp>
    </p:spTree>
    <p:extLst>
      <p:ext uri="{BB962C8B-B14F-4D97-AF65-F5344CB8AC3E}">
        <p14:creationId xmlns:p14="http://schemas.microsoft.com/office/powerpoint/2010/main" val="30341593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3BBE1D-94A5-4F21-85CC-BCB58D9F5CBC}"/>
              </a:ext>
            </a:extLst>
          </p:cNvPr>
          <p:cNvSpPr>
            <a:spLocks noGrp="1"/>
          </p:cNvSpPr>
          <p:nvPr>
            <p:ph type="dt" sz="half" idx="10"/>
          </p:nvPr>
        </p:nvSpPr>
        <p:spPr/>
        <p:txBody>
          <a:bodyPr/>
          <a:lstStyle/>
          <a:p>
            <a:fld id="{F0FE9CBC-416F-4942-AF64-525A904B32F6}" type="datetimeFigureOut">
              <a:rPr lang="en-GB" smtClean="0"/>
              <a:t>22/11/2018</a:t>
            </a:fld>
            <a:endParaRPr lang="en-GB"/>
          </a:p>
        </p:txBody>
      </p:sp>
      <p:sp>
        <p:nvSpPr>
          <p:cNvPr id="3" name="Footer Placeholder 2">
            <a:extLst>
              <a:ext uri="{FF2B5EF4-FFF2-40B4-BE49-F238E27FC236}">
                <a16:creationId xmlns:a16="http://schemas.microsoft.com/office/drawing/2014/main" id="{7983BB67-ECE5-441F-9FE5-E42F5D15542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214B9C6-B78C-4063-ACFC-26110CB154A5}"/>
              </a:ext>
            </a:extLst>
          </p:cNvPr>
          <p:cNvSpPr>
            <a:spLocks noGrp="1"/>
          </p:cNvSpPr>
          <p:nvPr>
            <p:ph type="sldNum" sz="quarter" idx="12"/>
          </p:nvPr>
        </p:nvSpPr>
        <p:spPr/>
        <p:txBody>
          <a:bodyPr/>
          <a:lstStyle/>
          <a:p>
            <a:fld id="{27B8D8DE-BB82-4A2A-A6E9-EE9EBD016C46}" type="slidenum">
              <a:rPr lang="en-GB" smtClean="0"/>
              <a:t>‹#›</a:t>
            </a:fld>
            <a:endParaRPr lang="en-GB"/>
          </a:p>
        </p:txBody>
      </p:sp>
    </p:spTree>
    <p:extLst>
      <p:ext uri="{BB962C8B-B14F-4D97-AF65-F5344CB8AC3E}">
        <p14:creationId xmlns:p14="http://schemas.microsoft.com/office/powerpoint/2010/main" val="3622109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73511-AF48-483C-87DC-D25D9846F9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952E2AE-4C97-4709-B736-98ACAA5757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D42601D-5671-4752-94F7-B332C83793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BB715C3-9085-4A21-83B6-B024CCBD5F3D}"/>
              </a:ext>
            </a:extLst>
          </p:cNvPr>
          <p:cNvSpPr>
            <a:spLocks noGrp="1"/>
          </p:cNvSpPr>
          <p:nvPr>
            <p:ph type="dt" sz="half" idx="10"/>
          </p:nvPr>
        </p:nvSpPr>
        <p:spPr/>
        <p:txBody>
          <a:bodyPr/>
          <a:lstStyle/>
          <a:p>
            <a:fld id="{F0FE9CBC-416F-4942-AF64-525A904B32F6}" type="datetimeFigureOut">
              <a:rPr lang="en-GB" smtClean="0"/>
              <a:t>22/11/2018</a:t>
            </a:fld>
            <a:endParaRPr lang="en-GB"/>
          </a:p>
        </p:txBody>
      </p:sp>
      <p:sp>
        <p:nvSpPr>
          <p:cNvPr id="6" name="Footer Placeholder 5">
            <a:extLst>
              <a:ext uri="{FF2B5EF4-FFF2-40B4-BE49-F238E27FC236}">
                <a16:creationId xmlns:a16="http://schemas.microsoft.com/office/drawing/2014/main" id="{B64283BC-AFF3-4EE4-9AD4-AD2774CB646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62FE7A2-6A78-440E-B0C7-4F1D8C09224B}"/>
              </a:ext>
            </a:extLst>
          </p:cNvPr>
          <p:cNvSpPr>
            <a:spLocks noGrp="1"/>
          </p:cNvSpPr>
          <p:nvPr>
            <p:ph type="sldNum" sz="quarter" idx="12"/>
          </p:nvPr>
        </p:nvSpPr>
        <p:spPr/>
        <p:txBody>
          <a:bodyPr/>
          <a:lstStyle/>
          <a:p>
            <a:fld id="{27B8D8DE-BB82-4A2A-A6E9-EE9EBD016C46}" type="slidenum">
              <a:rPr lang="en-GB" smtClean="0"/>
              <a:t>‹#›</a:t>
            </a:fld>
            <a:endParaRPr lang="en-GB"/>
          </a:p>
        </p:txBody>
      </p:sp>
    </p:spTree>
    <p:extLst>
      <p:ext uri="{BB962C8B-B14F-4D97-AF65-F5344CB8AC3E}">
        <p14:creationId xmlns:p14="http://schemas.microsoft.com/office/powerpoint/2010/main" val="582806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4D4A6-E28E-44DC-9726-A0E4DC727D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CF61399-B7D1-46A0-8B33-E23D68E7A6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F2B8C8E-4C99-4900-86B0-FC46AB9DDC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1301CAA-054A-4B8D-8EA4-095EC4951D2A}"/>
              </a:ext>
            </a:extLst>
          </p:cNvPr>
          <p:cNvSpPr>
            <a:spLocks noGrp="1"/>
          </p:cNvSpPr>
          <p:nvPr>
            <p:ph type="dt" sz="half" idx="10"/>
          </p:nvPr>
        </p:nvSpPr>
        <p:spPr/>
        <p:txBody>
          <a:bodyPr/>
          <a:lstStyle/>
          <a:p>
            <a:fld id="{F0FE9CBC-416F-4942-AF64-525A904B32F6}" type="datetimeFigureOut">
              <a:rPr lang="en-GB" smtClean="0"/>
              <a:t>22/11/2018</a:t>
            </a:fld>
            <a:endParaRPr lang="en-GB"/>
          </a:p>
        </p:txBody>
      </p:sp>
      <p:sp>
        <p:nvSpPr>
          <p:cNvPr id="6" name="Footer Placeholder 5">
            <a:extLst>
              <a:ext uri="{FF2B5EF4-FFF2-40B4-BE49-F238E27FC236}">
                <a16:creationId xmlns:a16="http://schemas.microsoft.com/office/drawing/2014/main" id="{F9B87FAC-5631-48DB-A4BC-1F7C99A0B0E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7DAD477-D7DF-4FD6-8E97-06D1EA7FC18C}"/>
              </a:ext>
            </a:extLst>
          </p:cNvPr>
          <p:cNvSpPr>
            <a:spLocks noGrp="1"/>
          </p:cNvSpPr>
          <p:nvPr>
            <p:ph type="sldNum" sz="quarter" idx="12"/>
          </p:nvPr>
        </p:nvSpPr>
        <p:spPr/>
        <p:txBody>
          <a:bodyPr/>
          <a:lstStyle/>
          <a:p>
            <a:fld id="{27B8D8DE-BB82-4A2A-A6E9-EE9EBD016C46}" type="slidenum">
              <a:rPr lang="en-GB" smtClean="0"/>
              <a:t>‹#›</a:t>
            </a:fld>
            <a:endParaRPr lang="en-GB"/>
          </a:p>
        </p:txBody>
      </p:sp>
    </p:spTree>
    <p:extLst>
      <p:ext uri="{BB962C8B-B14F-4D97-AF65-F5344CB8AC3E}">
        <p14:creationId xmlns:p14="http://schemas.microsoft.com/office/powerpoint/2010/main" val="1398548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and content ">
    <p:spTree>
      <p:nvGrpSpPr>
        <p:cNvPr id="1" name=""/>
        <p:cNvGrpSpPr/>
        <p:nvPr/>
      </p:nvGrpSpPr>
      <p:grpSpPr>
        <a:xfrm>
          <a:off x="0" y="0"/>
          <a:ext cx="0" cy="0"/>
          <a:chOff x="0" y="0"/>
          <a:chExt cx="0" cy="0"/>
        </a:xfrm>
      </p:grpSpPr>
      <p:sp>
        <p:nvSpPr>
          <p:cNvPr id="2" name="Title 1"/>
          <p:cNvSpPr>
            <a:spLocks noGrp="1"/>
          </p:cNvSpPr>
          <p:nvPr>
            <p:ph type="title"/>
          </p:nvPr>
        </p:nvSpPr>
        <p:spPr>
          <a:xfrm>
            <a:off x="227349" y="0"/>
            <a:ext cx="11125236" cy="1104900"/>
          </a:xfrm>
        </p:spPr>
        <p:txBody>
          <a:bodyPr/>
          <a:lstStyle/>
          <a:p>
            <a:r>
              <a:rPr lang="fr-FR"/>
              <a:t>Modifiez le style du titre</a:t>
            </a:r>
            <a:endParaRPr lang="en-GB" dirty="0"/>
          </a:p>
        </p:txBody>
      </p:sp>
      <p:sp>
        <p:nvSpPr>
          <p:cNvPr id="4" name="Text Placeholder 3"/>
          <p:cNvSpPr>
            <a:spLocks noGrp="1"/>
          </p:cNvSpPr>
          <p:nvPr>
            <p:ph type="body" sz="quarter" idx="10"/>
          </p:nvPr>
        </p:nvSpPr>
        <p:spPr>
          <a:xfrm>
            <a:off x="227348" y="1815351"/>
            <a:ext cx="11700000" cy="4466201"/>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Espace réservé du texte 4"/>
          <p:cNvSpPr>
            <a:spLocks noGrp="1"/>
          </p:cNvSpPr>
          <p:nvPr>
            <p:ph type="body" sz="quarter" idx="11" hasCustomPrompt="1"/>
          </p:nvPr>
        </p:nvSpPr>
        <p:spPr>
          <a:xfrm>
            <a:off x="227349" y="1148607"/>
            <a:ext cx="11700000" cy="504056"/>
          </a:xfrm>
          <a:prstGeom prst="rect">
            <a:avLst/>
          </a:prstGeom>
        </p:spPr>
        <p:txBody>
          <a:bodyPr/>
          <a:lstStyle>
            <a:lvl1pPr>
              <a:defRPr>
                <a:solidFill>
                  <a:schemeClr val="accent2"/>
                </a:solidFill>
              </a:defRPr>
            </a:lvl1pPr>
          </a:lstStyle>
          <a:p>
            <a:pPr lvl="0"/>
            <a:r>
              <a:rPr lang="en-US" dirty="0"/>
              <a:t>Click to edit Master subtitle styles</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D059E-F638-485E-8F7A-BF8D6C438D7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2727728-C03E-4E4C-98F0-FFBEB39EC13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BF62D2-336C-41AC-B1E6-5C3C547C62C3}"/>
              </a:ext>
            </a:extLst>
          </p:cNvPr>
          <p:cNvSpPr>
            <a:spLocks noGrp="1"/>
          </p:cNvSpPr>
          <p:nvPr>
            <p:ph type="dt" sz="half" idx="10"/>
          </p:nvPr>
        </p:nvSpPr>
        <p:spPr/>
        <p:txBody>
          <a:bodyPr/>
          <a:lstStyle/>
          <a:p>
            <a:fld id="{F0FE9CBC-416F-4942-AF64-525A904B32F6}" type="datetimeFigureOut">
              <a:rPr lang="en-GB" smtClean="0"/>
              <a:t>22/11/2018</a:t>
            </a:fld>
            <a:endParaRPr lang="en-GB"/>
          </a:p>
        </p:txBody>
      </p:sp>
      <p:sp>
        <p:nvSpPr>
          <p:cNvPr id="5" name="Footer Placeholder 4">
            <a:extLst>
              <a:ext uri="{FF2B5EF4-FFF2-40B4-BE49-F238E27FC236}">
                <a16:creationId xmlns:a16="http://schemas.microsoft.com/office/drawing/2014/main" id="{1BF98037-8C63-42C2-8C33-AC7B253FEA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1C1085-4DC3-491E-AD66-3A15E5B99E0B}"/>
              </a:ext>
            </a:extLst>
          </p:cNvPr>
          <p:cNvSpPr>
            <a:spLocks noGrp="1"/>
          </p:cNvSpPr>
          <p:nvPr>
            <p:ph type="sldNum" sz="quarter" idx="12"/>
          </p:nvPr>
        </p:nvSpPr>
        <p:spPr/>
        <p:txBody>
          <a:bodyPr/>
          <a:lstStyle/>
          <a:p>
            <a:fld id="{27B8D8DE-BB82-4A2A-A6E9-EE9EBD016C46}" type="slidenum">
              <a:rPr lang="en-GB" smtClean="0"/>
              <a:t>‹#›</a:t>
            </a:fld>
            <a:endParaRPr lang="en-GB"/>
          </a:p>
        </p:txBody>
      </p:sp>
    </p:spTree>
    <p:extLst>
      <p:ext uri="{BB962C8B-B14F-4D97-AF65-F5344CB8AC3E}">
        <p14:creationId xmlns:p14="http://schemas.microsoft.com/office/powerpoint/2010/main" val="286847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84A980-7BBC-4706-823C-C052210D999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F9EFFB-55D3-4504-8FFD-C0B8576F977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403648-B78C-4F28-BF19-65971ADC4F0A}"/>
              </a:ext>
            </a:extLst>
          </p:cNvPr>
          <p:cNvSpPr>
            <a:spLocks noGrp="1"/>
          </p:cNvSpPr>
          <p:nvPr>
            <p:ph type="dt" sz="half" idx="10"/>
          </p:nvPr>
        </p:nvSpPr>
        <p:spPr/>
        <p:txBody>
          <a:bodyPr/>
          <a:lstStyle/>
          <a:p>
            <a:fld id="{F0FE9CBC-416F-4942-AF64-525A904B32F6}" type="datetimeFigureOut">
              <a:rPr lang="en-GB" smtClean="0"/>
              <a:t>22/11/2018</a:t>
            </a:fld>
            <a:endParaRPr lang="en-GB"/>
          </a:p>
        </p:txBody>
      </p:sp>
      <p:sp>
        <p:nvSpPr>
          <p:cNvPr id="5" name="Footer Placeholder 4">
            <a:extLst>
              <a:ext uri="{FF2B5EF4-FFF2-40B4-BE49-F238E27FC236}">
                <a16:creationId xmlns:a16="http://schemas.microsoft.com/office/drawing/2014/main" id="{6C23BD8E-0F2C-4DFB-A524-608A94F606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A83305-DB80-43FA-A5F8-1A90F72FB1CA}"/>
              </a:ext>
            </a:extLst>
          </p:cNvPr>
          <p:cNvSpPr>
            <a:spLocks noGrp="1"/>
          </p:cNvSpPr>
          <p:nvPr>
            <p:ph type="sldNum" sz="quarter" idx="12"/>
          </p:nvPr>
        </p:nvSpPr>
        <p:spPr/>
        <p:txBody>
          <a:bodyPr/>
          <a:lstStyle/>
          <a:p>
            <a:fld id="{27B8D8DE-BB82-4A2A-A6E9-EE9EBD016C46}" type="slidenum">
              <a:rPr lang="en-GB" smtClean="0"/>
              <a:t>‹#›</a:t>
            </a:fld>
            <a:endParaRPr lang="en-GB"/>
          </a:p>
        </p:txBody>
      </p:sp>
    </p:spTree>
    <p:extLst>
      <p:ext uri="{BB962C8B-B14F-4D97-AF65-F5344CB8AC3E}">
        <p14:creationId xmlns:p14="http://schemas.microsoft.com/office/powerpoint/2010/main" val="4168499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E6E7E7"/>
        </a:solidFill>
        <a:effectLst/>
      </p:bgPr>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25953" name="think-cell Slide" r:id="rId4" imgW="270" imgH="270" progId="TCLayout.ActiveDocument.1">
                  <p:embed/>
                </p:oleObj>
              </mc:Choice>
              <mc:Fallback>
                <p:oleObj name="think-cell Slide" r:id="rId4" imgW="270" imgH="270" progId="TCLayout.ActiveDocument.1">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9" name="Freeform 7"/>
          <p:cNvSpPr>
            <a:spLocks/>
          </p:cNvSpPr>
          <p:nvPr userDrawn="1"/>
        </p:nvSpPr>
        <p:spPr bwMode="auto">
          <a:xfrm>
            <a:off x="5137150" y="0"/>
            <a:ext cx="7054850" cy="6854825"/>
          </a:xfrm>
          <a:custGeom>
            <a:avLst/>
            <a:gdLst/>
            <a:ahLst/>
            <a:cxnLst>
              <a:cxn ang="0">
                <a:pos x="4444" y="0"/>
              </a:cxn>
              <a:cxn ang="0">
                <a:pos x="4444" y="32"/>
              </a:cxn>
              <a:cxn ang="0">
                <a:pos x="4444" y="4292"/>
              </a:cxn>
              <a:cxn ang="0">
                <a:pos x="4440" y="4306"/>
              </a:cxn>
              <a:cxn ang="0">
                <a:pos x="4426" y="4314"/>
              </a:cxn>
              <a:cxn ang="0">
                <a:pos x="4326" y="4318"/>
              </a:cxn>
              <a:cxn ang="0">
                <a:pos x="4228" y="4310"/>
              </a:cxn>
              <a:cxn ang="0">
                <a:pos x="4076" y="4282"/>
              </a:cxn>
              <a:cxn ang="0">
                <a:pos x="3928" y="4240"/>
              </a:cxn>
              <a:cxn ang="0">
                <a:pos x="3740" y="4170"/>
              </a:cxn>
              <a:cxn ang="0">
                <a:pos x="3474" y="4042"/>
              </a:cxn>
              <a:cxn ang="0">
                <a:pos x="3216" y="3896"/>
              </a:cxn>
              <a:cxn ang="0">
                <a:pos x="3024" y="3772"/>
              </a:cxn>
              <a:cxn ang="0">
                <a:pos x="2704" y="3544"/>
              </a:cxn>
              <a:cxn ang="0">
                <a:pos x="2396" y="3300"/>
              </a:cxn>
              <a:cxn ang="0">
                <a:pos x="2180" y="3116"/>
              </a:cxn>
              <a:cxn ang="0">
                <a:pos x="2256" y="2964"/>
              </a:cxn>
              <a:cxn ang="0">
                <a:pos x="2286" y="2890"/>
              </a:cxn>
              <a:cxn ang="0">
                <a:pos x="2322" y="2774"/>
              </a:cxn>
              <a:cxn ang="0">
                <a:pos x="2338" y="2654"/>
              </a:cxn>
              <a:cxn ang="0">
                <a:pos x="2336" y="2562"/>
              </a:cxn>
              <a:cxn ang="0">
                <a:pos x="2306" y="2432"/>
              </a:cxn>
              <a:cxn ang="0">
                <a:pos x="2242" y="2310"/>
              </a:cxn>
              <a:cxn ang="0">
                <a:pos x="2188" y="2238"/>
              </a:cxn>
              <a:cxn ang="0">
                <a:pos x="2092" y="2144"/>
              </a:cxn>
              <a:cxn ang="0">
                <a:pos x="1986" y="2062"/>
              </a:cxn>
              <a:cxn ang="0">
                <a:pos x="1878" y="1990"/>
              </a:cxn>
              <a:cxn ang="0">
                <a:pos x="1712" y="1894"/>
              </a:cxn>
              <a:cxn ang="0">
                <a:pos x="1538" y="1808"/>
              </a:cxn>
              <a:cxn ang="0">
                <a:pos x="1156" y="1640"/>
              </a:cxn>
              <a:cxn ang="0">
                <a:pos x="710" y="1446"/>
              </a:cxn>
              <a:cxn ang="0">
                <a:pos x="524" y="1350"/>
              </a:cxn>
              <a:cxn ang="0">
                <a:pos x="354" y="1230"/>
              </a:cxn>
              <a:cxn ang="0">
                <a:pos x="262" y="1144"/>
              </a:cxn>
              <a:cxn ang="0">
                <a:pos x="158" y="1020"/>
              </a:cxn>
              <a:cxn ang="0">
                <a:pos x="80" y="884"/>
              </a:cxn>
              <a:cxn ang="0">
                <a:pos x="28" y="740"/>
              </a:cxn>
              <a:cxn ang="0">
                <a:pos x="2" y="584"/>
              </a:cxn>
              <a:cxn ang="0">
                <a:pos x="4" y="418"/>
              </a:cxn>
              <a:cxn ang="0">
                <a:pos x="18" y="314"/>
              </a:cxn>
              <a:cxn ang="0">
                <a:pos x="58" y="162"/>
              </a:cxn>
              <a:cxn ang="0">
                <a:pos x="118" y="16"/>
              </a:cxn>
              <a:cxn ang="0">
                <a:pos x="122" y="0"/>
              </a:cxn>
            </a:cxnLst>
            <a:rect l="0" t="0" r="r" b="b"/>
            <a:pathLst>
              <a:path w="4444" h="4318">
                <a:moveTo>
                  <a:pt x="122" y="0"/>
                </a:moveTo>
                <a:lnTo>
                  <a:pt x="122" y="0"/>
                </a:lnTo>
                <a:lnTo>
                  <a:pt x="4444" y="0"/>
                </a:lnTo>
                <a:lnTo>
                  <a:pt x="4444" y="0"/>
                </a:lnTo>
                <a:lnTo>
                  <a:pt x="4444" y="32"/>
                </a:lnTo>
                <a:lnTo>
                  <a:pt x="4444" y="32"/>
                </a:lnTo>
                <a:lnTo>
                  <a:pt x="4444" y="4272"/>
                </a:lnTo>
                <a:lnTo>
                  <a:pt x="4444" y="4272"/>
                </a:lnTo>
                <a:lnTo>
                  <a:pt x="4444" y="4292"/>
                </a:lnTo>
                <a:lnTo>
                  <a:pt x="4444" y="4292"/>
                </a:lnTo>
                <a:lnTo>
                  <a:pt x="4444" y="4300"/>
                </a:lnTo>
                <a:lnTo>
                  <a:pt x="4440" y="4306"/>
                </a:lnTo>
                <a:lnTo>
                  <a:pt x="4436" y="4310"/>
                </a:lnTo>
                <a:lnTo>
                  <a:pt x="4426" y="4314"/>
                </a:lnTo>
                <a:lnTo>
                  <a:pt x="4426" y="4314"/>
                </a:lnTo>
                <a:lnTo>
                  <a:pt x="4402" y="4316"/>
                </a:lnTo>
                <a:lnTo>
                  <a:pt x="4376" y="4318"/>
                </a:lnTo>
                <a:lnTo>
                  <a:pt x="4326" y="4318"/>
                </a:lnTo>
                <a:lnTo>
                  <a:pt x="4278" y="4316"/>
                </a:lnTo>
                <a:lnTo>
                  <a:pt x="4228" y="4310"/>
                </a:lnTo>
                <a:lnTo>
                  <a:pt x="4228" y="4310"/>
                </a:lnTo>
                <a:lnTo>
                  <a:pt x="4176" y="4302"/>
                </a:lnTo>
                <a:lnTo>
                  <a:pt x="4126" y="4294"/>
                </a:lnTo>
                <a:lnTo>
                  <a:pt x="4076" y="4282"/>
                </a:lnTo>
                <a:lnTo>
                  <a:pt x="4026" y="4270"/>
                </a:lnTo>
                <a:lnTo>
                  <a:pt x="3978" y="4256"/>
                </a:lnTo>
                <a:lnTo>
                  <a:pt x="3928" y="4240"/>
                </a:lnTo>
                <a:lnTo>
                  <a:pt x="3832" y="4206"/>
                </a:lnTo>
                <a:lnTo>
                  <a:pt x="3832" y="4206"/>
                </a:lnTo>
                <a:lnTo>
                  <a:pt x="3740" y="4170"/>
                </a:lnTo>
                <a:lnTo>
                  <a:pt x="3650" y="4130"/>
                </a:lnTo>
                <a:lnTo>
                  <a:pt x="3562" y="4088"/>
                </a:lnTo>
                <a:lnTo>
                  <a:pt x="3474" y="4042"/>
                </a:lnTo>
                <a:lnTo>
                  <a:pt x="3386" y="3996"/>
                </a:lnTo>
                <a:lnTo>
                  <a:pt x="3302" y="3946"/>
                </a:lnTo>
                <a:lnTo>
                  <a:pt x="3216" y="3896"/>
                </a:lnTo>
                <a:lnTo>
                  <a:pt x="3134" y="3844"/>
                </a:lnTo>
                <a:lnTo>
                  <a:pt x="3134" y="3844"/>
                </a:lnTo>
                <a:lnTo>
                  <a:pt x="3024" y="3772"/>
                </a:lnTo>
                <a:lnTo>
                  <a:pt x="2916" y="3698"/>
                </a:lnTo>
                <a:lnTo>
                  <a:pt x="2808" y="3622"/>
                </a:lnTo>
                <a:lnTo>
                  <a:pt x="2704" y="3544"/>
                </a:lnTo>
                <a:lnTo>
                  <a:pt x="2600" y="3464"/>
                </a:lnTo>
                <a:lnTo>
                  <a:pt x="2498" y="3382"/>
                </a:lnTo>
                <a:lnTo>
                  <a:pt x="2396" y="3300"/>
                </a:lnTo>
                <a:lnTo>
                  <a:pt x="2296" y="3214"/>
                </a:lnTo>
                <a:lnTo>
                  <a:pt x="2296" y="3214"/>
                </a:lnTo>
                <a:lnTo>
                  <a:pt x="2180" y="3116"/>
                </a:lnTo>
                <a:lnTo>
                  <a:pt x="2180" y="3116"/>
                </a:lnTo>
                <a:lnTo>
                  <a:pt x="2220" y="3040"/>
                </a:lnTo>
                <a:lnTo>
                  <a:pt x="2256" y="2964"/>
                </a:lnTo>
                <a:lnTo>
                  <a:pt x="2256" y="2964"/>
                </a:lnTo>
                <a:lnTo>
                  <a:pt x="2272" y="2928"/>
                </a:lnTo>
                <a:lnTo>
                  <a:pt x="2286" y="2890"/>
                </a:lnTo>
                <a:lnTo>
                  <a:pt x="2300" y="2852"/>
                </a:lnTo>
                <a:lnTo>
                  <a:pt x="2312" y="2814"/>
                </a:lnTo>
                <a:lnTo>
                  <a:pt x="2322" y="2774"/>
                </a:lnTo>
                <a:lnTo>
                  <a:pt x="2330" y="2736"/>
                </a:lnTo>
                <a:lnTo>
                  <a:pt x="2334" y="2696"/>
                </a:lnTo>
                <a:lnTo>
                  <a:pt x="2338" y="2654"/>
                </a:lnTo>
                <a:lnTo>
                  <a:pt x="2338" y="2654"/>
                </a:lnTo>
                <a:lnTo>
                  <a:pt x="2340" y="2608"/>
                </a:lnTo>
                <a:lnTo>
                  <a:pt x="2336" y="2562"/>
                </a:lnTo>
                <a:lnTo>
                  <a:pt x="2330" y="2518"/>
                </a:lnTo>
                <a:lnTo>
                  <a:pt x="2320" y="2474"/>
                </a:lnTo>
                <a:lnTo>
                  <a:pt x="2306" y="2432"/>
                </a:lnTo>
                <a:lnTo>
                  <a:pt x="2288" y="2390"/>
                </a:lnTo>
                <a:lnTo>
                  <a:pt x="2266" y="2350"/>
                </a:lnTo>
                <a:lnTo>
                  <a:pt x="2242" y="2310"/>
                </a:lnTo>
                <a:lnTo>
                  <a:pt x="2242" y="2310"/>
                </a:lnTo>
                <a:lnTo>
                  <a:pt x="2216" y="2274"/>
                </a:lnTo>
                <a:lnTo>
                  <a:pt x="2188" y="2238"/>
                </a:lnTo>
                <a:lnTo>
                  <a:pt x="2158" y="2206"/>
                </a:lnTo>
                <a:lnTo>
                  <a:pt x="2126" y="2174"/>
                </a:lnTo>
                <a:lnTo>
                  <a:pt x="2092" y="2144"/>
                </a:lnTo>
                <a:lnTo>
                  <a:pt x="2058" y="2116"/>
                </a:lnTo>
                <a:lnTo>
                  <a:pt x="2022" y="2088"/>
                </a:lnTo>
                <a:lnTo>
                  <a:pt x="1986" y="2062"/>
                </a:lnTo>
                <a:lnTo>
                  <a:pt x="1986" y="2062"/>
                </a:lnTo>
                <a:lnTo>
                  <a:pt x="1932" y="2024"/>
                </a:lnTo>
                <a:lnTo>
                  <a:pt x="1878" y="1990"/>
                </a:lnTo>
                <a:lnTo>
                  <a:pt x="1824" y="1956"/>
                </a:lnTo>
                <a:lnTo>
                  <a:pt x="1768" y="1924"/>
                </a:lnTo>
                <a:lnTo>
                  <a:pt x="1712" y="1894"/>
                </a:lnTo>
                <a:lnTo>
                  <a:pt x="1654" y="1864"/>
                </a:lnTo>
                <a:lnTo>
                  <a:pt x="1596" y="1836"/>
                </a:lnTo>
                <a:lnTo>
                  <a:pt x="1538" y="1808"/>
                </a:lnTo>
                <a:lnTo>
                  <a:pt x="1538" y="1808"/>
                </a:lnTo>
                <a:lnTo>
                  <a:pt x="1346" y="1724"/>
                </a:lnTo>
                <a:lnTo>
                  <a:pt x="1156" y="1640"/>
                </a:lnTo>
                <a:lnTo>
                  <a:pt x="774" y="1474"/>
                </a:lnTo>
                <a:lnTo>
                  <a:pt x="774" y="1474"/>
                </a:lnTo>
                <a:lnTo>
                  <a:pt x="710" y="1446"/>
                </a:lnTo>
                <a:lnTo>
                  <a:pt x="646" y="1416"/>
                </a:lnTo>
                <a:lnTo>
                  <a:pt x="584" y="1384"/>
                </a:lnTo>
                <a:lnTo>
                  <a:pt x="524" y="1350"/>
                </a:lnTo>
                <a:lnTo>
                  <a:pt x="466" y="1312"/>
                </a:lnTo>
                <a:lnTo>
                  <a:pt x="410" y="1272"/>
                </a:lnTo>
                <a:lnTo>
                  <a:pt x="354" y="1230"/>
                </a:lnTo>
                <a:lnTo>
                  <a:pt x="302" y="1184"/>
                </a:lnTo>
                <a:lnTo>
                  <a:pt x="302" y="1184"/>
                </a:lnTo>
                <a:lnTo>
                  <a:pt x="262" y="1144"/>
                </a:lnTo>
                <a:lnTo>
                  <a:pt x="224" y="1104"/>
                </a:lnTo>
                <a:lnTo>
                  <a:pt x="188" y="1062"/>
                </a:lnTo>
                <a:lnTo>
                  <a:pt x="158" y="1020"/>
                </a:lnTo>
                <a:lnTo>
                  <a:pt x="128" y="976"/>
                </a:lnTo>
                <a:lnTo>
                  <a:pt x="102" y="930"/>
                </a:lnTo>
                <a:lnTo>
                  <a:pt x="80" y="884"/>
                </a:lnTo>
                <a:lnTo>
                  <a:pt x="58" y="838"/>
                </a:lnTo>
                <a:lnTo>
                  <a:pt x="42" y="790"/>
                </a:lnTo>
                <a:lnTo>
                  <a:pt x="28" y="740"/>
                </a:lnTo>
                <a:lnTo>
                  <a:pt x="16" y="688"/>
                </a:lnTo>
                <a:lnTo>
                  <a:pt x="8" y="636"/>
                </a:lnTo>
                <a:lnTo>
                  <a:pt x="2" y="584"/>
                </a:lnTo>
                <a:lnTo>
                  <a:pt x="0" y="530"/>
                </a:lnTo>
                <a:lnTo>
                  <a:pt x="0" y="474"/>
                </a:lnTo>
                <a:lnTo>
                  <a:pt x="4" y="418"/>
                </a:lnTo>
                <a:lnTo>
                  <a:pt x="4" y="418"/>
                </a:lnTo>
                <a:lnTo>
                  <a:pt x="10" y="366"/>
                </a:lnTo>
                <a:lnTo>
                  <a:pt x="18" y="314"/>
                </a:lnTo>
                <a:lnTo>
                  <a:pt x="30" y="262"/>
                </a:lnTo>
                <a:lnTo>
                  <a:pt x="42" y="212"/>
                </a:lnTo>
                <a:lnTo>
                  <a:pt x="58" y="162"/>
                </a:lnTo>
                <a:lnTo>
                  <a:pt x="76" y="112"/>
                </a:lnTo>
                <a:lnTo>
                  <a:pt x="94" y="64"/>
                </a:lnTo>
                <a:lnTo>
                  <a:pt x="118" y="16"/>
                </a:lnTo>
                <a:lnTo>
                  <a:pt x="118" y="16"/>
                </a:lnTo>
                <a:lnTo>
                  <a:pt x="122" y="0"/>
                </a:lnTo>
                <a:lnTo>
                  <a:pt x="122" y="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Title 1"/>
          <p:cNvSpPr>
            <a:spLocks noGrp="1"/>
          </p:cNvSpPr>
          <p:nvPr>
            <p:ph type="ctrTitle" hasCustomPrompt="1"/>
          </p:nvPr>
        </p:nvSpPr>
        <p:spPr>
          <a:xfrm>
            <a:off x="407988" y="1358153"/>
            <a:ext cx="4774258" cy="14751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defRPr lang="en-US" sz="2600" b="0" dirty="0">
                <a:solidFill>
                  <a:schemeClr val="accent1"/>
                </a:solidFill>
              </a:defRPr>
            </a:lvl1pPr>
          </a:lstStyle>
          <a:p>
            <a:pPr marL="0" lvl="0"/>
            <a:r>
              <a:rPr lang="en-US" dirty="0"/>
              <a:t>Click to insert title</a:t>
            </a:r>
          </a:p>
        </p:txBody>
      </p:sp>
      <p:sp>
        <p:nvSpPr>
          <p:cNvPr id="12" name="Subtitle 2"/>
          <p:cNvSpPr>
            <a:spLocks noGrp="1"/>
          </p:cNvSpPr>
          <p:nvPr>
            <p:ph type="subTitle" idx="1" hasCustomPrompt="1"/>
          </p:nvPr>
        </p:nvSpPr>
        <p:spPr>
          <a:xfrm>
            <a:off x="407988" y="2976180"/>
            <a:ext cx="4774257" cy="1223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dirty="0">
                <a:solidFill>
                  <a:schemeClr val="accent1"/>
                </a:solidFill>
              </a:defRPr>
            </a:lvl1pPr>
          </a:lstStyle>
          <a:p>
            <a:pPr marL="0" lvl="0"/>
            <a:r>
              <a:rPr lang="en-US" dirty="0"/>
              <a:t>Click to insert presenter, location, and date</a:t>
            </a:r>
          </a:p>
        </p:txBody>
      </p:sp>
      <p:grpSp>
        <p:nvGrpSpPr>
          <p:cNvPr id="13" name="Group 14"/>
          <p:cNvGrpSpPr>
            <a:grpSpLocks noChangeAspect="1"/>
          </p:cNvGrpSpPr>
          <p:nvPr userDrawn="1"/>
        </p:nvGrpSpPr>
        <p:grpSpPr>
          <a:xfrm>
            <a:off x="416888" y="4537346"/>
            <a:ext cx="5040000" cy="1123654"/>
            <a:chOff x="728663" y="4465638"/>
            <a:chExt cx="5354637" cy="1193801"/>
          </a:xfrm>
        </p:grpSpPr>
        <p:sp>
          <p:nvSpPr>
            <p:cNvPr id="14" name="Freeform 11"/>
            <p:cNvSpPr>
              <a:spLocks/>
            </p:cNvSpPr>
            <p:nvPr userDrawn="1"/>
          </p:nvSpPr>
          <p:spPr bwMode="auto">
            <a:xfrm>
              <a:off x="5464175" y="4830763"/>
              <a:ext cx="619125" cy="503238"/>
            </a:xfrm>
            <a:custGeom>
              <a:avLst/>
              <a:gdLst/>
              <a:ahLst/>
              <a:cxnLst>
                <a:cxn ang="0">
                  <a:pos x="125" y="107"/>
                </a:cxn>
                <a:cxn ang="0">
                  <a:pos x="189" y="43"/>
                </a:cxn>
                <a:cxn ang="0">
                  <a:pos x="142" y="0"/>
                </a:cxn>
                <a:cxn ang="0">
                  <a:pos x="50" y="99"/>
                </a:cxn>
                <a:cxn ang="0">
                  <a:pos x="0" y="144"/>
                </a:cxn>
                <a:cxn ang="0">
                  <a:pos x="37" y="154"/>
                </a:cxn>
                <a:cxn ang="0">
                  <a:pos x="125" y="125"/>
                </a:cxn>
                <a:cxn ang="0">
                  <a:pos x="81" y="85"/>
                </a:cxn>
                <a:cxn ang="0">
                  <a:pos x="125" y="107"/>
                </a:cxn>
              </a:cxnLst>
              <a:rect l="0" t="0" r="r" b="b"/>
              <a:pathLst>
                <a:path w="189" h="154">
                  <a:moveTo>
                    <a:pt x="125" y="107"/>
                  </a:moveTo>
                  <a:cubicBezTo>
                    <a:pt x="161" y="107"/>
                    <a:pt x="188" y="78"/>
                    <a:pt x="189" y="43"/>
                  </a:cubicBezTo>
                  <a:cubicBezTo>
                    <a:pt x="186" y="28"/>
                    <a:pt x="181" y="0"/>
                    <a:pt x="142" y="0"/>
                  </a:cubicBezTo>
                  <a:cubicBezTo>
                    <a:pt x="99" y="0"/>
                    <a:pt x="84" y="60"/>
                    <a:pt x="50" y="99"/>
                  </a:cubicBezTo>
                  <a:cubicBezTo>
                    <a:pt x="47" y="121"/>
                    <a:pt x="26" y="140"/>
                    <a:pt x="0" y="144"/>
                  </a:cubicBezTo>
                  <a:cubicBezTo>
                    <a:pt x="6" y="150"/>
                    <a:pt x="20" y="154"/>
                    <a:pt x="37" y="154"/>
                  </a:cubicBezTo>
                  <a:cubicBezTo>
                    <a:pt x="68" y="154"/>
                    <a:pt x="106" y="145"/>
                    <a:pt x="125" y="125"/>
                  </a:cubicBezTo>
                  <a:cubicBezTo>
                    <a:pt x="99" y="126"/>
                    <a:pt x="82" y="109"/>
                    <a:pt x="81" y="85"/>
                  </a:cubicBezTo>
                  <a:cubicBezTo>
                    <a:pt x="93" y="101"/>
                    <a:pt x="108" y="107"/>
                    <a:pt x="125" y="107"/>
                  </a:cubicBezTo>
                </a:path>
              </a:pathLst>
            </a:custGeom>
            <a:solidFill>
              <a:srgbClr val="12ABD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2"/>
            <p:cNvSpPr>
              <a:spLocks noEditPoints="1"/>
            </p:cNvSpPr>
            <p:nvPr userDrawn="1"/>
          </p:nvSpPr>
          <p:spPr bwMode="auto">
            <a:xfrm>
              <a:off x="728663" y="4483101"/>
              <a:ext cx="4352925" cy="1176338"/>
            </a:xfrm>
            <a:custGeom>
              <a:avLst/>
              <a:gdLst/>
              <a:ahLst/>
              <a:cxnLst>
                <a:cxn ang="0">
                  <a:pos x="1281" y="86"/>
                </a:cxn>
                <a:cxn ang="0">
                  <a:pos x="1240" y="210"/>
                </a:cxn>
                <a:cxn ang="0">
                  <a:pos x="1122" y="182"/>
                </a:cxn>
                <a:cxn ang="0">
                  <a:pos x="1121" y="104"/>
                </a:cxn>
                <a:cxn ang="0">
                  <a:pos x="1061" y="211"/>
                </a:cxn>
                <a:cxn ang="0">
                  <a:pos x="1007" y="84"/>
                </a:cxn>
                <a:cxn ang="0">
                  <a:pos x="924" y="86"/>
                </a:cxn>
                <a:cxn ang="0">
                  <a:pos x="830" y="72"/>
                </a:cxn>
                <a:cxn ang="0">
                  <a:pos x="781" y="160"/>
                </a:cxn>
                <a:cxn ang="0">
                  <a:pos x="756" y="81"/>
                </a:cxn>
                <a:cxn ang="0">
                  <a:pos x="666" y="200"/>
                </a:cxn>
                <a:cxn ang="0">
                  <a:pos x="677" y="82"/>
                </a:cxn>
                <a:cxn ang="0">
                  <a:pos x="628" y="196"/>
                </a:cxn>
                <a:cxn ang="0">
                  <a:pos x="585" y="113"/>
                </a:cxn>
                <a:cxn ang="0">
                  <a:pos x="527" y="198"/>
                </a:cxn>
                <a:cxn ang="0">
                  <a:pos x="586" y="102"/>
                </a:cxn>
                <a:cxn ang="0">
                  <a:pos x="493" y="118"/>
                </a:cxn>
                <a:cxn ang="0">
                  <a:pos x="454" y="147"/>
                </a:cxn>
                <a:cxn ang="0">
                  <a:pos x="368" y="111"/>
                </a:cxn>
                <a:cxn ang="0">
                  <a:pos x="335" y="90"/>
                </a:cxn>
                <a:cxn ang="0">
                  <a:pos x="309" y="215"/>
                </a:cxn>
                <a:cxn ang="0">
                  <a:pos x="280" y="124"/>
                </a:cxn>
                <a:cxn ang="0">
                  <a:pos x="224" y="211"/>
                </a:cxn>
                <a:cxn ang="0">
                  <a:pos x="286" y="113"/>
                </a:cxn>
                <a:cxn ang="0">
                  <a:pos x="182" y="145"/>
                </a:cxn>
                <a:cxn ang="0">
                  <a:pos x="39" y="128"/>
                </a:cxn>
                <a:cxn ang="0">
                  <a:pos x="136" y="72"/>
                </a:cxn>
                <a:cxn ang="0">
                  <a:pos x="109" y="0"/>
                </a:cxn>
                <a:cxn ang="0">
                  <a:pos x="90" y="249"/>
                </a:cxn>
                <a:cxn ang="0">
                  <a:pos x="218" y="238"/>
                </a:cxn>
                <a:cxn ang="0">
                  <a:pos x="306" y="238"/>
                </a:cxn>
                <a:cxn ang="0">
                  <a:pos x="377" y="337"/>
                </a:cxn>
                <a:cxn ang="0">
                  <a:pos x="404" y="109"/>
                </a:cxn>
                <a:cxn ang="0">
                  <a:pos x="420" y="182"/>
                </a:cxn>
                <a:cxn ang="0">
                  <a:pos x="392" y="239"/>
                </a:cxn>
                <a:cxn ang="0">
                  <a:pos x="480" y="160"/>
                </a:cxn>
                <a:cxn ang="0">
                  <a:pos x="519" y="227"/>
                </a:cxn>
                <a:cxn ang="0">
                  <a:pos x="564" y="226"/>
                </a:cxn>
                <a:cxn ang="0">
                  <a:pos x="526" y="359"/>
                </a:cxn>
                <a:cxn ang="0">
                  <a:pos x="639" y="214"/>
                </a:cxn>
                <a:cxn ang="0">
                  <a:pos x="758" y="189"/>
                </a:cxn>
                <a:cxn ang="0">
                  <a:pos x="829" y="111"/>
                </a:cxn>
                <a:cxn ang="0">
                  <a:pos x="920" y="128"/>
                </a:cxn>
                <a:cxn ang="0">
                  <a:pos x="1010" y="176"/>
                </a:cxn>
                <a:cxn ang="0">
                  <a:pos x="1097" y="200"/>
                </a:cxn>
                <a:cxn ang="0">
                  <a:pos x="1174" y="112"/>
                </a:cxn>
                <a:cxn ang="0">
                  <a:pos x="1274" y="196"/>
                </a:cxn>
                <a:cxn ang="0">
                  <a:pos x="1328" y="227"/>
                </a:cxn>
                <a:cxn ang="0">
                  <a:pos x="528" y="335"/>
                </a:cxn>
                <a:cxn ang="0">
                  <a:pos x="564" y="248"/>
                </a:cxn>
                <a:cxn ang="0">
                  <a:pos x="674" y="105"/>
                </a:cxn>
                <a:cxn ang="0">
                  <a:pos x="655" y="181"/>
                </a:cxn>
              </a:cxnLst>
              <a:rect l="0" t="0" r="r" b="b"/>
              <a:pathLst>
                <a:path w="1328" h="359">
                  <a:moveTo>
                    <a:pt x="1295" y="118"/>
                  </a:moveTo>
                  <a:cubicBezTo>
                    <a:pt x="1295" y="99"/>
                    <a:pt x="1294" y="86"/>
                    <a:pt x="1281" y="86"/>
                  </a:cubicBezTo>
                  <a:cubicBezTo>
                    <a:pt x="1275" y="86"/>
                    <a:pt x="1273" y="87"/>
                    <a:pt x="1268" y="89"/>
                  </a:cubicBezTo>
                  <a:cubicBezTo>
                    <a:pt x="1272" y="153"/>
                    <a:pt x="1258" y="210"/>
                    <a:pt x="1240" y="210"/>
                  </a:cubicBezTo>
                  <a:cubicBezTo>
                    <a:pt x="1217" y="210"/>
                    <a:pt x="1228" y="72"/>
                    <a:pt x="1179" y="72"/>
                  </a:cubicBezTo>
                  <a:cubicBezTo>
                    <a:pt x="1133" y="72"/>
                    <a:pt x="1127" y="182"/>
                    <a:pt x="1122" y="182"/>
                  </a:cubicBezTo>
                  <a:cubicBezTo>
                    <a:pt x="1118" y="182"/>
                    <a:pt x="1118" y="153"/>
                    <a:pt x="1118" y="131"/>
                  </a:cubicBezTo>
                  <a:cubicBezTo>
                    <a:pt x="1120" y="120"/>
                    <a:pt x="1121" y="111"/>
                    <a:pt x="1121" y="104"/>
                  </a:cubicBezTo>
                  <a:cubicBezTo>
                    <a:pt x="1121" y="93"/>
                    <a:pt x="1117" y="76"/>
                    <a:pt x="1093" y="84"/>
                  </a:cubicBezTo>
                  <a:cubicBezTo>
                    <a:pt x="1094" y="163"/>
                    <a:pt x="1078" y="211"/>
                    <a:pt x="1061" y="211"/>
                  </a:cubicBezTo>
                  <a:cubicBezTo>
                    <a:pt x="1035" y="211"/>
                    <a:pt x="1034" y="139"/>
                    <a:pt x="1034" y="120"/>
                  </a:cubicBezTo>
                  <a:cubicBezTo>
                    <a:pt x="1034" y="101"/>
                    <a:pt x="1036" y="75"/>
                    <a:pt x="1007" y="84"/>
                  </a:cubicBezTo>
                  <a:cubicBezTo>
                    <a:pt x="1003" y="153"/>
                    <a:pt x="985" y="204"/>
                    <a:pt x="974" y="204"/>
                  </a:cubicBezTo>
                  <a:cubicBezTo>
                    <a:pt x="957" y="204"/>
                    <a:pt x="960" y="86"/>
                    <a:pt x="924" y="86"/>
                  </a:cubicBezTo>
                  <a:cubicBezTo>
                    <a:pt x="891" y="86"/>
                    <a:pt x="881" y="198"/>
                    <a:pt x="874" y="198"/>
                  </a:cubicBezTo>
                  <a:cubicBezTo>
                    <a:pt x="861" y="198"/>
                    <a:pt x="877" y="72"/>
                    <a:pt x="830" y="72"/>
                  </a:cubicBezTo>
                  <a:cubicBezTo>
                    <a:pt x="805" y="72"/>
                    <a:pt x="795" y="114"/>
                    <a:pt x="785" y="161"/>
                  </a:cubicBezTo>
                  <a:cubicBezTo>
                    <a:pt x="784" y="170"/>
                    <a:pt x="782" y="171"/>
                    <a:pt x="781" y="160"/>
                  </a:cubicBezTo>
                  <a:cubicBezTo>
                    <a:pt x="781" y="152"/>
                    <a:pt x="781" y="142"/>
                    <a:pt x="781" y="134"/>
                  </a:cubicBezTo>
                  <a:cubicBezTo>
                    <a:pt x="793" y="86"/>
                    <a:pt x="778" y="69"/>
                    <a:pt x="756" y="81"/>
                  </a:cubicBezTo>
                  <a:cubicBezTo>
                    <a:pt x="763" y="169"/>
                    <a:pt x="723" y="212"/>
                    <a:pt x="692" y="212"/>
                  </a:cubicBezTo>
                  <a:cubicBezTo>
                    <a:pt x="681" y="212"/>
                    <a:pt x="672" y="207"/>
                    <a:pt x="666" y="200"/>
                  </a:cubicBezTo>
                  <a:cubicBezTo>
                    <a:pt x="703" y="177"/>
                    <a:pt x="719" y="151"/>
                    <a:pt x="719" y="126"/>
                  </a:cubicBezTo>
                  <a:cubicBezTo>
                    <a:pt x="719" y="98"/>
                    <a:pt x="704" y="82"/>
                    <a:pt x="677" y="82"/>
                  </a:cubicBezTo>
                  <a:cubicBezTo>
                    <a:pt x="640" y="82"/>
                    <a:pt x="620" y="120"/>
                    <a:pt x="620" y="152"/>
                  </a:cubicBezTo>
                  <a:cubicBezTo>
                    <a:pt x="620" y="169"/>
                    <a:pt x="623" y="184"/>
                    <a:pt x="628" y="196"/>
                  </a:cubicBezTo>
                  <a:cubicBezTo>
                    <a:pt x="616" y="202"/>
                    <a:pt x="604" y="207"/>
                    <a:pt x="593" y="212"/>
                  </a:cubicBezTo>
                  <a:cubicBezTo>
                    <a:pt x="592" y="179"/>
                    <a:pt x="588" y="145"/>
                    <a:pt x="585" y="113"/>
                  </a:cubicBezTo>
                  <a:cubicBezTo>
                    <a:pt x="566" y="107"/>
                    <a:pt x="560" y="117"/>
                    <a:pt x="559" y="134"/>
                  </a:cubicBezTo>
                  <a:cubicBezTo>
                    <a:pt x="555" y="174"/>
                    <a:pt x="540" y="198"/>
                    <a:pt x="527" y="198"/>
                  </a:cubicBezTo>
                  <a:cubicBezTo>
                    <a:pt x="518" y="198"/>
                    <a:pt x="512" y="186"/>
                    <a:pt x="511" y="174"/>
                  </a:cubicBezTo>
                  <a:cubicBezTo>
                    <a:pt x="507" y="110"/>
                    <a:pt x="559" y="92"/>
                    <a:pt x="586" y="102"/>
                  </a:cubicBezTo>
                  <a:cubicBezTo>
                    <a:pt x="592" y="88"/>
                    <a:pt x="585" y="77"/>
                    <a:pt x="561" y="77"/>
                  </a:cubicBezTo>
                  <a:cubicBezTo>
                    <a:pt x="531" y="77"/>
                    <a:pt x="509" y="95"/>
                    <a:pt x="493" y="118"/>
                  </a:cubicBezTo>
                  <a:cubicBezTo>
                    <a:pt x="482" y="134"/>
                    <a:pt x="470" y="145"/>
                    <a:pt x="453" y="158"/>
                  </a:cubicBezTo>
                  <a:cubicBezTo>
                    <a:pt x="454" y="154"/>
                    <a:pt x="454" y="150"/>
                    <a:pt x="454" y="147"/>
                  </a:cubicBezTo>
                  <a:cubicBezTo>
                    <a:pt x="454" y="102"/>
                    <a:pt x="430" y="82"/>
                    <a:pt x="406" y="82"/>
                  </a:cubicBezTo>
                  <a:cubicBezTo>
                    <a:pt x="387" y="82"/>
                    <a:pt x="375" y="94"/>
                    <a:pt x="368" y="111"/>
                  </a:cubicBezTo>
                  <a:cubicBezTo>
                    <a:pt x="366" y="94"/>
                    <a:pt x="363" y="86"/>
                    <a:pt x="353" y="86"/>
                  </a:cubicBezTo>
                  <a:cubicBezTo>
                    <a:pt x="348" y="86"/>
                    <a:pt x="342" y="87"/>
                    <a:pt x="335" y="90"/>
                  </a:cubicBezTo>
                  <a:cubicBezTo>
                    <a:pt x="338" y="100"/>
                    <a:pt x="340" y="122"/>
                    <a:pt x="340" y="137"/>
                  </a:cubicBezTo>
                  <a:cubicBezTo>
                    <a:pt x="340" y="191"/>
                    <a:pt x="324" y="215"/>
                    <a:pt x="309" y="215"/>
                  </a:cubicBezTo>
                  <a:cubicBezTo>
                    <a:pt x="292" y="215"/>
                    <a:pt x="290" y="151"/>
                    <a:pt x="288" y="126"/>
                  </a:cubicBezTo>
                  <a:cubicBezTo>
                    <a:pt x="286" y="125"/>
                    <a:pt x="284" y="124"/>
                    <a:pt x="280" y="124"/>
                  </a:cubicBezTo>
                  <a:cubicBezTo>
                    <a:pt x="264" y="124"/>
                    <a:pt x="262" y="145"/>
                    <a:pt x="259" y="164"/>
                  </a:cubicBezTo>
                  <a:cubicBezTo>
                    <a:pt x="254" y="185"/>
                    <a:pt x="242" y="211"/>
                    <a:pt x="224" y="211"/>
                  </a:cubicBezTo>
                  <a:cubicBezTo>
                    <a:pt x="214" y="211"/>
                    <a:pt x="207" y="201"/>
                    <a:pt x="206" y="182"/>
                  </a:cubicBezTo>
                  <a:cubicBezTo>
                    <a:pt x="204" y="144"/>
                    <a:pt x="236" y="99"/>
                    <a:pt x="286" y="113"/>
                  </a:cubicBezTo>
                  <a:cubicBezTo>
                    <a:pt x="292" y="98"/>
                    <a:pt x="282" y="86"/>
                    <a:pt x="261" y="86"/>
                  </a:cubicBezTo>
                  <a:cubicBezTo>
                    <a:pt x="225" y="86"/>
                    <a:pt x="195" y="113"/>
                    <a:pt x="182" y="145"/>
                  </a:cubicBezTo>
                  <a:cubicBezTo>
                    <a:pt x="169" y="175"/>
                    <a:pt x="145" y="218"/>
                    <a:pt x="98" y="218"/>
                  </a:cubicBezTo>
                  <a:cubicBezTo>
                    <a:pt x="65" y="218"/>
                    <a:pt x="39" y="189"/>
                    <a:pt x="39" y="128"/>
                  </a:cubicBezTo>
                  <a:cubicBezTo>
                    <a:pt x="39" y="75"/>
                    <a:pt x="72" y="25"/>
                    <a:pt x="108" y="25"/>
                  </a:cubicBezTo>
                  <a:cubicBezTo>
                    <a:pt x="132" y="25"/>
                    <a:pt x="138" y="50"/>
                    <a:pt x="136" y="72"/>
                  </a:cubicBezTo>
                  <a:cubicBezTo>
                    <a:pt x="149" y="83"/>
                    <a:pt x="170" y="73"/>
                    <a:pt x="170" y="47"/>
                  </a:cubicBezTo>
                  <a:cubicBezTo>
                    <a:pt x="170" y="30"/>
                    <a:pt x="156" y="0"/>
                    <a:pt x="109" y="0"/>
                  </a:cubicBezTo>
                  <a:cubicBezTo>
                    <a:pt x="51" y="0"/>
                    <a:pt x="0" y="57"/>
                    <a:pt x="0" y="132"/>
                  </a:cubicBezTo>
                  <a:cubicBezTo>
                    <a:pt x="0" y="206"/>
                    <a:pt x="38" y="249"/>
                    <a:pt x="90" y="249"/>
                  </a:cubicBezTo>
                  <a:cubicBezTo>
                    <a:pt x="123" y="249"/>
                    <a:pt x="154" y="230"/>
                    <a:pt x="176" y="195"/>
                  </a:cubicBezTo>
                  <a:cubicBezTo>
                    <a:pt x="181" y="226"/>
                    <a:pt x="202" y="238"/>
                    <a:pt x="218" y="238"/>
                  </a:cubicBezTo>
                  <a:cubicBezTo>
                    <a:pt x="243" y="238"/>
                    <a:pt x="260" y="222"/>
                    <a:pt x="269" y="200"/>
                  </a:cubicBezTo>
                  <a:cubicBezTo>
                    <a:pt x="274" y="222"/>
                    <a:pt x="286" y="238"/>
                    <a:pt x="306" y="238"/>
                  </a:cubicBezTo>
                  <a:cubicBezTo>
                    <a:pt x="320" y="238"/>
                    <a:pt x="330" y="231"/>
                    <a:pt x="339" y="220"/>
                  </a:cubicBezTo>
                  <a:cubicBezTo>
                    <a:pt x="335" y="297"/>
                    <a:pt x="331" y="346"/>
                    <a:pt x="377" y="337"/>
                  </a:cubicBezTo>
                  <a:cubicBezTo>
                    <a:pt x="370" y="315"/>
                    <a:pt x="368" y="275"/>
                    <a:pt x="368" y="239"/>
                  </a:cubicBezTo>
                  <a:cubicBezTo>
                    <a:pt x="368" y="141"/>
                    <a:pt x="384" y="109"/>
                    <a:pt x="404" y="109"/>
                  </a:cubicBezTo>
                  <a:cubicBezTo>
                    <a:pt x="419" y="109"/>
                    <a:pt x="423" y="128"/>
                    <a:pt x="423" y="148"/>
                  </a:cubicBezTo>
                  <a:cubicBezTo>
                    <a:pt x="423" y="158"/>
                    <a:pt x="422" y="170"/>
                    <a:pt x="420" y="182"/>
                  </a:cubicBezTo>
                  <a:cubicBezTo>
                    <a:pt x="395" y="197"/>
                    <a:pt x="375" y="210"/>
                    <a:pt x="375" y="225"/>
                  </a:cubicBezTo>
                  <a:cubicBezTo>
                    <a:pt x="375" y="238"/>
                    <a:pt x="384" y="239"/>
                    <a:pt x="392" y="239"/>
                  </a:cubicBezTo>
                  <a:cubicBezTo>
                    <a:pt x="411" y="239"/>
                    <a:pt x="434" y="220"/>
                    <a:pt x="447" y="185"/>
                  </a:cubicBezTo>
                  <a:cubicBezTo>
                    <a:pt x="458" y="178"/>
                    <a:pt x="469" y="170"/>
                    <a:pt x="480" y="160"/>
                  </a:cubicBezTo>
                  <a:cubicBezTo>
                    <a:pt x="480" y="164"/>
                    <a:pt x="479" y="167"/>
                    <a:pt x="479" y="171"/>
                  </a:cubicBezTo>
                  <a:cubicBezTo>
                    <a:pt x="479" y="206"/>
                    <a:pt x="495" y="227"/>
                    <a:pt x="519" y="227"/>
                  </a:cubicBezTo>
                  <a:cubicBezTo>
                    <a:pt x="538" y="227"/>
                    <a:pt x="553" y="214"/>
                    <a:pt x="563" y="193"/>
                  </a:cubicBezTo>
                  <a:cubicBezTo>
                    <a:pt x="564" y="205"/>
                    <a:pt x="564" y="216"/>
                    <a:pt x="564" y="226"/>
                  </a:cubicBezTo>
                  <a:cubicBezTo>
                    <a:pt x="525" y="244"/>
                    <a:pt x="482" y="262"/>
                    <a:pt x="482" y="313"/>
                  </a:cubicBezTo>
                  <a:cubicBezTo>
                    <a:pt x="482" y="339"/>
                    <a:pt x="501" y="359"/>
                    <a:pt x="526" y="359"/>
                  </a:cubicBezTo>
                  <a:cubicBezTo>
                    <a:pt x="580" y="359"/>
                    <a:pt x="593" y="302"/>
                    <a:pt x="593" y="235"/>
                  </a:cubicBezTo>
                  <a:cubicBezTo>
                    <a:pt x="611" y="227"/>
                    <a:pt x="624" y="222"/>
                    <a:pt x="639" y="214"/>
                  </a:cubicBezTo>
                  <a:cubicBezTo>
                    <a:pt x="652" y="230"/>
                    <a:pt x="670" y="238"/>
                    <a:pt x="686" y="238"/>
                  </a:cubicBezTo>
                  <a:cubicBezTo>
                    <a:pt x="717" y="238"/>
                    <a:pt x="740" y="222"/>
                    <a:pt x="758" y="189"/>
                  </a:cubicBezTo>
                  <a:cubicBezTo>
                    <a:pt x="762" y="214"/>
                    <a:pt x="768" y="238"/>
                    <a:pt x="781" y="238"/>
                  </a:cubicBezTo>
                  <a:cubicBezTo>
                    <a:pt x="806" y="238"/>
                    <a:pt x="811" y="111"/>
                    <a:pt x="829" y="111"/>
                  </a:cubicBezTo>
                  <a:cubicBezTo>
                    <a:pt x="843" y="111"/>
                    <a:pt x="831" y="249"/>
                    <a:pt x="868" y="249"/>
                  </a:cubicBezTo>
                  <a:cubicBezTo>
                    <a:pt x="899" y="249"/>
                    <a:pt x="905" y="128"/>
                    <a:pt x="920" y="128"/>
                  </a:cubicBezTo>
                  <a:cubicBezTo>
                    <a:pt x="931" y="128"/>
                    <a:pt x="932" y="238"/>
                    <a:pt x="966" y="238"/>
                  </a:cubicBezTo>
                  <a:cubicBezTo>
                    <a:pt x="983" y="238"/>
                    <a:pt x="1001" y="218"/>
                    <a:pt x="1010" y="176"/>
                  </a:cubicBezTo>
                  <a:cubicBezTo>
                    <a:pt x="1014" y="204"/>
                    <a:pt x="1028" y="238"/>
                    <a:pt x="1056" y="238"/>
                  </a:cubicBezTo>
                  <a:cubicBezTo>
                    <a:pt x="1072" y="238"/>
                    <a:pt x="1086" y="222"/>
                    <a:pt x="1097" y="200"/>
                  </a:cubicBezTo>
                  <a:cubicBezTo>
                    <a:pt x="1100" y="223"/>
                    <a:pt x="1106" y="238"/>
                    <a:pt x="1118" y="238"/>
                  </a:cubicBezTo>
                  <a:cubicBezTo>
                    <a:pt x="1150" y="238"/>
                    <a:pt x="1149" y="112"/>
                    <a:pt x="1174" y="112"/>
                  </a:cubicBezTo>
                  <a:cubicBezTo>
                    <a:pt x="1194" y="112"/>
                    <a:pt x="1188" y="238"/>
                    <a:pt x="1235" y="238"/>
                  </a:cubicBezTo>
                  <a:cubicBezTo>
                    <a:pt x="1257" y="238"/>
                    <a:pt x="1268" y="220"/>
                    <a:pt x="1274" y="196"/>
                  </a:cubicBezTo>
                  <a:cubicBezTo>
                    <a:pt x="1283" y="231"/>
                    <a:pt x="1297" y="238"/>
                    <a:pt x="1308" y="238"/>
                  </a:cubicBezTo>
                  <a:cubicBezTo>
                    <a:pt x="1315" y="238"/>
                    <a:pt x="1321" y="236"/>
                    <a:pt x="1328" y="227"/>
                  </a:cubicBezTo>
                  <a:cubicBezTo>
                    <a:pt x="1292" y="212"/>
                    <a:pt x="1295" y="155"/>
                    <a:pt x="1295" y="118"/>
                  </a:cubicBezTo>
                  <a:moveTo>
                    <a:pt x="528" y="335"/>
                  </a:moveTo>
                  <a:cubicBezTo>
                    <a:pt x="517" y="335"/>
                    <a:pt x="511" y="325"/>
                    <a:pt x="511" y="313"/>
                  </a:cubicBezTo>
                  <a:cubicBezTo>
                    <a:pt x="511" y="280"/>
                    <a:pt x="535" y="263"/>
                    <a:pt x="564" y="248"/>
                  </a:cubicBezTo>
                  <a:cubicBezTo>
                    <a:pt x="563" y="319"/>
                    <a:pt x="546" y="335"/>
                    <a:pt x="528" y="335"/>
                  </a:cubicBezTo>
                  <a:moveTo>
                    <a:pt x="674" y="105"/>
                  </a:moveTo>
                  <a:cubicBezTo>
                    <a:pt x="685" y="105"/>
                    <a:pt x="692" y="115"/>
                    <a:pt x="691" y="129"/>
                  </a:cubicBezTo>
                  <a:cubicBezTo>
                    <a:pt x="689" y="146"/>
                    <a:pt x="677" y="166"/>
                    <a:pt x="655" y="181"/>
                  </a:cubicBezTo>
                  <a:cubicBezTo>
                    <a:pt x="644" y="149"/>
                    <a:pt x="653" y="105"/>
                    <a:pt x="674" y="105"/>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3"/>
            <p:cNvSpPr>
              <a:spLocks/>
            </p:cNvSpPr>
            <p:nvPr userDrawn="1"/>
          </p:nvSpPr>
          <p:spPr bwMode="auto">
            <a:xfrm>
              <a:off x="4013200" y="4541838"/>
              <a:ext cx="120650" cy="127000"/>
            </a:xfrm>
            <a:custGeom>
              <a:avLst/>
              <a:gdLst/>
              <a:ahLst/>
              <a:cxnLst>
                <a:cxn ang="0">
                  <a:pos x="19" y="39"/>
                </a:cxn>
                <a:cxn ang="0">
                  <a:pos x="37" y="19"/>
                </a:cxn>
                <a:cxn ang="0">
                  <a:pos x="19" y="0"/>
                </a:cxn>
                <a:cxn ang="0">
                  <a:pos x="0" y="20"/>
                </a:cxn>
                <a:cxn ang="0">
                  <a:pos x="19" y="39"/>
                </a:cxn>
              </a:cxnLst>
              <a:rect l="0" t="0" r="r" b="b"/>
              <a:pathLst>
                <a:path w="37" h="39">
                  <a:moveTo>
                    <a:pt x="19" y="39"/>
                  </a:moveTo>
                  <a:cubicBezTo>
                    <a:pt x="30" y="38"/>
                    <a:pt x="37" y="29"/>
                    <a:pt x="37" y="19"/>
                  </a:cubicBezTo>
                  <a:cubicBezTo>
                    <a:pt x="37" y="8"/>
                    <a:pt x="30" y="0"/>
                    <a:pt x="19" y="0"/>
                  </a:cubicBezTo>
                  <a:cubicBezTo>
                    <a:pt x="9" y="1"/>
                    <a:pt x="0" y="9"/>
                    <a:pt x="0" y="20"/>
                  </a:cubicBezTo>
                  <a:cubicBezTo>
                    <a:pt x="0" y="31"/>
                    <a:pt x="9" y="39"/>
                    <a:pt x="19" y="39"/>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4"/>
            <p:cNvSpPr>
              <a:spLocks/>
            </p:cNvSpPr>
            <p:nvPr userDrawn="1"/>
          </p:nvSpPr>
          <p:spPr bwMode="auto">
            <a:xfrm>
              <a:off x="4870450" y="4564063"/>
              <a:ext cx="112713" cy="125413"/>
            </a:xfrm>
            <a:custGeom>
              <a:avLst/>
              <a:gdLst/>
              <a:ahLst/>
              <a:cxnLst>
                <a:cxn ang="0">
                  <a:pos x="17" y="37"/>
                </a:cxn>
                <a:cxn ang="0">
                  <a:pos x="34" y="18"/>
                </a:cxn>
                <a:cxn ang="0">
                  <a:pos x="17" y="0"/>
                </a:cxn>
                <a:cxn ang="0">
                  <a:pos x="0" y="19"/>
                </a:cxn>
                <a:cxn ang="0">
                  <a:pos x="17" y="37"/>
                </a:cxn>
              </a:cxnLst>
              <a:rect l="0" t="0" r="r" b="b"/>
              <a:pathLst>
                <a:path w="34" h="38">
                  <a:moveTo>
                    <a:pt x="17" y="37"/>
                  </a:moveTo>
                  <a:cubicBezTo>
                    <a:pt x="26" y="37"/>
                    <a:pt x="34" y="28"/>
                    <a:pt x="34" y="18"/>
                  </a:cubicBezTo>
                  <a:cubicBezTo>
                    <a:pt x="34" y="8"/>
                    <a:pt x="26" y="0"/>
                    <a:pt x="17" y="0"/>
                  </a:cubicBezTo>
                  <a:cubicBezTo>
                    <a:pt x="7" y="1"/>
                    <a:pt x="0" y="9"/>
                    <a:pt x="0" y="19"/>
                  </a:cubicBezTo>
                  <a:cubicBezTo>
                    <a:pt x="0" y="30"/>
                    <a:pt x="7" y="38"/>
                    <a:pt x="17" y="37"/>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5"/>
            <p:cNvSpPr>
              <a:spLocks/>
            </p:cNvSpPr>
            <p:nvPr userDrawn="1"/>
          </p:nvSpPr>
          <p:spPr bwMode="auto">
            <a:xfrm>
              <a:off x="5143500" y="4465638"/>
              <a:ext cx="939800" cy="796925"/>
            </a:xfrm>
            <a:custGeom>
              <a:avLst/>
              <a:gdLst/>
              <a:ahLst/>
              <a:cxnLst>
                <a:cxn ang="0">
                  <a:pos x="286" y="152"/>
                </a:cxn>
                <a:cxn ang="0">
                  <a:pos x="237" y="50"/>
                </a:cxn>
                <a:cxn ang="0">
                  <a:pos x="160" y="3"/>
                </a:cxn>
                <a:cxn ang="0">
                  <a:pos x="153" y="0"/>
                </a:cxn>
                <a:cxn ang="0">
                  <a:pos x="153" y="0"/>
                </a:cxn>
                <a:cxn ang="0">
                  <a:pos x="0" y="158"/>
                </a:cxn>
                <a:cxn ang="0">
                  <a:pos x="53" y="236"/>
                </a:cxn>
                <a:cxn ang="0">
                  <a:pos x="107" y="237"/>
                </a:cxn>
                <a:cxn ang="0">
                  <a:pos x="148" y="210"/>
                </a:cxn>
                <a:cxn ang="0">
                  <a:pos x="240" y="111"/>
                </a:cxn>
                <a:cxn ang="0">
                  <a:pos x="287" y="154"/>
                </a:cxn>
                <a:cxn ang="0">
                  <a:pos x="286" y="152"/>
                </a:cxn>
              </a:cxnLst>
              <a:rect l="0" t="0" r="r" b="b"/>
              <a:pathLst>
                <a:path w="287" h="243">
                  <a:moveTo>
                    <a:pt x="286" y="152"/>
                  </a:moveTo>
                  <a:cubicBezTo>
                    <a:pt x="286" y="111"/>
                    <a:pt x="267" y="77"/>
                    <a:pt x="237" y="50"/>
                  </a:cubicBezTo>
                  <a:cubicBezTo>
                    <a:pt x="215" y="30"/>
                    <a:pt x="188" y="14"/>
                    <a:pt x="160" y="3"/>
                  </a:cubicBezTo>
                  <a:cubicBezTo>
                    <a:pt x="158" y="2"/>
                    <a:pt x="156" y="1"/>
                    <a:pt x="153" y="0"/>
                  </a:cubicBezTo>
                  <a:cubicBezTo>
                    <a:pt x="153" y="0"/>
                    <a:pt x="153" y="0"/>
                    <a:pt x="153" y="0"/>
                  </a:cubicBezTo>
                  <a:cubicBezTo>
                    <a:pt x="119" y="41"/>
                    <a:pt x="0" y="72"/>
                    <a:pt x="0" y="158"/>
                  </a:cubicBezTo>
                  <a:cubicBezTo>
                    <a:pt x="0" y="192"/>
                    <a:pt x="21" y="223"/>
                    <a:pt x="53" y="236"/>
                  </a:cubicBezTo>
                  <a:cubicBezTo>
                    <a:pt x="71" y="243"/>
                    <a:pt x="89" y="243"/>
                    <a:pt x="107" y="237"/>
                  </a:cubicBezTo>
                  <a:cubicBezTo>
                    <a:pt x="123" y="232"/>
                    <a:pt x="137" y="222"/>
                    <a:pt x="148" y="210"/>
                  </a:cubicBezTo>
                  <a:cubicBezTo>
                    <a:pt x="182" y="171"/>
                    <a:pt x="197" y="111"/>
                    <a:pt x="240" y="111"/>
                  </a:cubicBezTo>
                  <a:cubicBezTo>
                    <a:pt x="279" y="111"/>
                    <a:pt x="284" y="139"/>
                    <a:pt x="287" y="154"/>
                  </a:cubicBezTo>
                  <a:cubicBezTo>
                    <a:pt x="287" y="154"/>
                    <a:pt x="287" y="153"/>
                    <a:pt x="286" y="152"/>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919349655"/>
      </p:ext>
    </p:extLst>
  </p:cSld>
  <p:clrMapOvr>
    <a:masterClrMapping/>
  </p:clrMapOvr>
  <p:extLst mod="1">
    <p:ext uri="{DCECCB84-F9BA-43D5-87BE-67443E8EF086}">
      <p15:sldGuideLst xmlns:p15="http://schemas.microsoft.com/office/powerpoint/2012/main">
        <p15:guide id="1" orient="horz" pos="3339" userDrawn="1">
          <p15:clr>
            <a:srgbClr val="FBAE40"/>
          </p15:clr>
        </p15:guide>
        <p15:guide id="2" pos="257"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29027" name="think-cell Slide" r:id="rId4" imgW="270" imgH="270" progId="TCLayout.ActiveDocument.1">
                  <p:embed/>
                </p:oleObj>
              </mc:Choice>
              <mc:Fallback>
                <p:oleObj name="think-cell Slide" r:id="rId4" imgW="270" imgH="270" progId="TCLayout.ActiveDocument.1">
                  <p:embed/>
                  <p:pic>
                    <p:nvPicPr>
                      <p:cNvPr id="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389" name="Freeform 5"/>
          <p:cNvSpPr>
            <a:spLocks/>
          </p:cNvSpPr>
          <p:nvPr userDrawn="1"/>
        </p:nvSpPr>
        <p:spPr bwMode="auto">
          <a:xfrm>
            <a:off x="1009650" y="0"/>
            <a:ext cx="11182350" cy="6858000"/>
          </a:xfrm>
          <a:custGeom>
            <a:avLst/>
            <a:gdLst/>
            <a:ahLst/>
            <a:cxnLst>
              <a:cxn ang="0">
                <a:pos x="0" y="0"/>
              </a:cxn>
              <a:cxn ang="0">
                <a:pos x="7044" y="0"/>
              </a:cxn>
              <a:cxn ang="0">
                <a:pos x="7044" y="4320"/>
              </a:cxn>
              <a:cxn ang="0">
                <a:pos x="7040" y="4320"/>
              </a:cxn>
              <a:cxn ang="0">
                <a:pos x="4170" y="4320"/>
              </a:cxn>
              <a:cxn ang="0">
                <a:pos x="4150" y="4318"/>
              </a:cxn>
              <a:cxn ang="0">
                <a:pos x="4132" y="4308"/>
              </a:cxn>
              <a:cxn ang="0">
                <a:pos x="3522" y="3806"/>
              </a:cxn>
              <a:cxn ang="0">
                <a:pos x="3468" y="3760"/>
              </a:cxn>
              <a:cxn ang="0">
                <a:pos x="3416" y="3714"/>
              </a:cxn>
              <a:cxn ang="0">
                <a:pos x="3492" y="3568"/>
              </a:cxn>
              <a:cxn ang="0">
                <a:pos x="3522" y="3504"/>
              </a:cxn>
              <a:cxn ang="0">
                <a:pos x="3578" y="3378"/>
              </a:cxn>
              <a:cxn ang="0">
                <a:pos x="3622" y="3248"/>
              </a:cxn>
              <a:cxn ang="0">
                <a:pos x="3652" y="3116"/>
              </a:cxn>
              <a:cxn ang="0">
                <a:pos x="3664" y="3046"/>
              </a:cxn>
              <a:cxn ang="0">
                <a:pos x="3670" y="2964"/>
              </a:cxn>
              <a:cxn ang="0">
                <a:pos x="3670" y="2884"/>
              </a:cxn>
              <a:cxn ang="0">
                <a:pos x="3662" y="2802"/>
              </a:cxn>
              <a:cxn ang="0">
                <a:pos x="3648" y="2722"/>
              </a:cxn>
              <a:cxn ang="0">
                <a:pos x="3632" y="2666"/>
              </a:cxn>
              <a:cxn ang="0">
                <a:pos x="3590" y="2560"/>
              </a:cxn>
              <a:cxn ang="0">
                <a:pos x="3536" y="2460"/>
              </a:cxn>
              <a:cxn ang="0">
                <a:pos x="3470" y="2366"/>
              </a:cxn>
              <a:cxn ang="0">
                <a:pos x="3434" y="2322"/>
              </a:cxn>
              <a:cxn ang="0">
                <a:pos x="3338" y="2220"/>
              </a:cxn>
              <a:cxn ang="0">
                <a:pos x="3236" y="2130"/>
              </a:cxn>
              <a:cxn ang="0">
                <a:pos x="3126" y="2046"/>
              </a:cxn>
              <a:cxn ang="0">
                <a:pos x="3012" y="1966"/>
              </a:cxn>
              <a:cxn ang="0">
                <a:pos x="2932" y="1916"/>
              </a:cxn>
              <a:cxn ang="0">
                <a:pos x="2766" y="1818"/>
              </a:cxn>
              <a:cxn ang="0">
                <a:pos x="2598" y="1728"/>
              </a:cxn>
              <a:cxn ang="0">
                <a:pos x="2340" y="1602"/>
              </a:cxn>
              <a:cxn ang="0">
                <a:pos x="2198" y="1536"/>
              </a:cxn>
              <a:cxn ang="0">
                <a:pos x="1772" y="1348"/>
              </a:cxn>
              <a:cxn ang="0">
                <a:pos x="1200" y="1106"/>
              </a:cxn>
              <a:cxn ang="0">
                <a:pos x="1118" y="1070"/>
              </a:cxn>
              <a:cxn ang="0">
                <a:pos x="954" y="994"/>
              </a:cxn>
              <a:cxn ang="0">
                <a:pos x="798" y="908"/>
              </a:cxn>
              <a:cxn ang="0">
                <a:pos x="646" y="814"/>
              </a:cxn>
              <a:cxn ang="0">
                <a:pos x="572" y="760"/>
              </a:cxn>
              <a:cxn ang="0">
                <a:pos x="448" y="658"/>
              </a:cxn>
              <a:cxn ang="0">
                <a:pos x="332" y="548"/>
              </a:cxn>
              <a:cxn ang="0">
                <a:pos x="228" y="426"/>
              </a:cxn>
              <a:cxn ang="0">
                <a:pos x="136" y="292"/>
              </a:cxn>
              <a:cxn ang="0">
                <a:pos x="94" y="222"/>
              </a:cxn>
              <a:cxn ang="0">
                <a:pos x="58" y="150"/>
              </a:cxn>
              <a:cxn ang="0">
                <a:pos x="28" y="76"/>
              </a:cxn>
              <a:cxn ang="0">
                <a:pos x="0" y="0"/>
              </a:cxn>
            </a:cxnLst>
            <a:rect l="0" t="0" r="r" b="b"/>
            <a:pathLst>
              <a:path w="7044" h="4320">
                <a:moveTo>
                  <a:pt x="0" y="0"/>
                </a:moveTo>
                <a:lnTo>
                  <a:pt x="0" y="0"/>
                </a:lnTo>
                <a:lnTo>
                  <a:pt x="7044" y="0"/>
                </a:lnTo>
                <a:lnTo>
                  <a:pt x="7044" y="0"/>
                </a:lnTo>
                <a:lnTo>
                  <a:pt x="7044" y="4320"/>
                </a:lnTo>
                <a:lnTo>
                  <a:pt x="7044" y="4320"/>
                </a:lnTo>
                <a:lnTo>
                  <a:pt x="7040" y="4320"/>
                </a:lnTo>
                <a:lnTo>
                  <a:pt x="7040" y="4320"/>
                </a:lnTo>
                <a:lnTo>
                  <a:pt x="4170" y="4320"/>
                </a:lnTo>
                <a:lnTo>
                  <a:pt x="4170" y="4320"/>
                </a:lnTo>
                <a:lnTo>
                  <a:pt x="4160" y="4320"/>
                </a:lnTo>
                <a:lnTo>
                  <a:pt x="4150" y="4318"/>
                </a:lnTo>
                <a:lnTo>
                  <a:pt x="4140" y="4314"/>
                </a:lnTo>
                <a:lnTo>
                  <a:pt x="4132" y="4308"/>
                </a:lnTo>
                <a:lnTo>
                  <a:pt x="4132" y="4308"/>
                </a:lnTo>
                <a:lnTo>
                  <a:pt x="3522" y="3806"/>
                </a:lnTo>
                <a:lnTo>
                  <a:pt x="3522" y="3806"/>
                </a:lnTo>
                <a:lnTo>
                  <a:pt x="3468" y="3760"/>
                </a:lnTo>
                <a:lnTo>
                  <a:pt x="3416" y="3714"/>
                </a:lnTo>
                <a:lnTo>
                  <a:pt x="3416" y="3714"/>
                </a:lnTo>
                <a:lnTo>
                  <a:pt x="3454" y="3640"/>
                </a:lnTo>
                <a:lnTo>
                  <a:pt x="3492" y="3568"/>
                </a:lnTo>
                <a:lnTo>
                  <a:pt x="3492" y="3568"/>
                </a:lnTo>
                <a:lnTo>
                  <a:pt x="3522" y="3504"/>
                </a:lnTo>
                <a:lnTo>
                  <a:pt x="3552" y="3442"/>
                </a:lnTo>
                <a:lnTo>
                  <a:pt x="3578" y="3378"/>
                </a:lnTo>
                <a:lnTo>
                  <a:pt x="3600" y="3314"/>
                </a:lnTo>
                <a:lnTo>
                  <a:pt x="3622" y="3248"/>
                </a:lnTo>
                <a:lnTo>
                  <a:pt x="3638" y="3182"/>
                </a:lnTo>
                <a:lnTo>
                  <a:pt x="3652" y="3116"/>
                </a:lnTo>
                <a:lnTo>
                  <a:pt x="3664" y="3046"/>
                </a:lnTo>
                <a:lnTo>
                  <a:pt x="3664" y="3046"/>
                </a:lnTo>
                <a:lnTo>
                  <a:pt x="3668" y="3006"/>
                </a:lnTo>
                <a:lnTo>
                  <a:pt x="3670" y="2964"/>
                </a:lnTo>
                <a:lnTo>
                  <a:pt x="3670" y="2924"/>
                </a:lnTo>
                <a:lnTo>
                  <a:pt x="3670" y="2884"/>
                </a:lnTo>
                <a:lnTo>
                  <a:pt x="3666" y="2844"/>
                </a:lnTo>
                <a:lnTo>
                  <a:pt x="3662" y="2802"/>
                </a:lnTo>
                <a:lnTo>
                  <a:pt x="3656" y="2762"/>
                </a:lnTo>
                <a:lnTo>
                  <a:pt x="3648" y="2722"/>
                </a:lnTo>
                <a:lnTo>
                  <a:pt x="3648" y="2722"/>
                </a:lnTo>
                <a:lnTo>
                  <a:pt x="3632" y="2666"/>
                </a:lnTo>
                <a:lnTo>
                  <a:pt x="3612" y="2612"/>
                </a:lnTo>
                <a:lnTo>
                  <a:pt x="3590" y="2560"/>
                </a:lnTo>
                <a:lnTo>
                  <a:pt x="3564" y="2508"/>
                </a:lnTo>
                <a:lnTo>
                  <a:pt x="3536" y="2460"/>
                </a:lnTo>
                <a:lnTo>
                  <a:pt x="3504" y="2412"/>
                </a:lnTo>
                <a:lnTo>
                  <a:pt x="3470" y="2366"/>
                </a:lnTo>
                <a:lnTo>
                  <a:pt x="3434" y="2322"/>
                </a:lnTo>
                <a:lnTo>
                  <a:pt x="3434" y="2322"/>
                </a:lnTo>
                <a:lnTo>
                  <a:pt x="3388" y="2270"/>
                </a:lnTo>
                <a:lnTo>
                  <a:pt x="3338" y="2220"/>
                </a:lnTo>
                <a:lnTo>
                  <a:pt x="3288" y="2174"/>
                </a:lnTo>
                <a:lnTo>
                  <a:pt x="3236" y="2130"/>
                </a:lnTo>
                <a:lnTo>
                  <a:pt x="3182" y="2086"/>
                </a:lnTo>
                <a:lnTo>
                  <a:pt x="3126" y="2046"/>
                </a:lnTo>
                <a:lnTo>
                  <a:pt x="3070" y="2006"/>
                </a:lnTo>
                <a:lnTo>
                  <a:pt x="3012" y="1966"/>
                </a:lnTo>
                <a:lnTo>
                  <a:pt x="3012" y="1966"/>
                </a:lnTo>
                <a:lnTo>
                  <a:pt x="2932" y="1916"/>
                </a:lnTo>
                <a:lnTo>
                  <a:pt x="2850" y="1866"/>
                </a:lnTo>
                <a:lnTo>
                  <a:pt x="2766" y="1818"/>
                </a:lnTo>
                <a:lnTo>
                  <a:pt x="2682" y="1772"/>
                </a:lnTo>
                <a:lnTo>
                  <a:pt x="2598" y="1728"/>
                </a:lnTo>
                <a:lnTo>
                  <a:pt x="2512" y="1686"/>
                </a:lnTo>
                <a:lnTo>
                  <a:pt x="2340" y="1602"/>
                </a:lnTo>
                <a:lnTo>
                  <a:pt x="2340" y="1602"/>
                </a:lnTo>
                <a:lnTo>
                  <a:pt x="2198" y="1536"/>
                </a:lnTo>
                <a:lnTo>
                  <a:pt x="2056" y="1472"/>
                </a:lnTo>
                <a:lnTo>
                  <a:pt x="1772" y="1348"/>
                </a:lnTo>
                <a:lnTo>
                  <a:pt x="1486" y="1226"/>
                </a:lnTo>
                <a:lnTo>
                  <a:pt x="1200" y="1106"/>
                </a:lnTo>
                <a:lnTo>
                  <a:pt x="1200" y="1106"/>
                </a:lnTo>
                <a:lnTo>
                  <a:pt x="1118" y="1070"/>
                </a:lnTo>
                <a:lnTo>
                  <a:pt x="1036" y="1034"/>
                </a:lnTo>
                <a:lnTo>
                  <a:pt x="954" y="994"/>
                </a:lnTo>
                <a:lnTo>
                  <a:pt x="876" y="952"/>
                </a:lnTo>
                <a:lnTo>
                  <a:pt x="798" y="908"/>
                </a:lnTo>
                <a:lnTo>
                  <a:pt x="720" y="862"/>
                </a:lnTo>
                <a:lnTo>
                  <a:pt x="646" y="814"/>
                </a:lnTo>
                <a:lnTo>
                  <a:pt x="572" y="760"/>
                </a:lnTo>
                <a:lnTo>
                  <a:pt x="572" y="760"/>
                </a:lnTo>
                <a:lnTo>
                  <a:pt x="508" y="710"/>
                </a:lnTo>
                <a:lnTo>
                  <a:pt x="448" y="658"/>
                </a:lnTo>
                <a:lnTo>
                  <a:pt x="388" y="604"/>
                </a:lnTo>
                <a:lnTo>
                  <a:pt x="332" y="548"/>
                </a:lnTo>
                <a:lnTo>
                  <a:pt x="278" y="488"/>
                </a:lnTo>
                <a:lnTo>
                  <a:pt x="228" y="426"/>
                </a:lnTo>
                <a:lnTo>
                  <a:pt x="180" y="360"/>
                </a:lnTo>
                <a:lnTo>
                  <a:pt x="136" y="292"/>
                </a:lnTo>
                <a:lnTo>
                  <a:pt x="136" y="292"/>
                </a:lnTo>
                <a:lnTo>
                  <a:pt x="94" y="222"/>
                </a:lnTo>
                <a:lnTo>
                  <a:pt x="76" y="186"/>
                </a:lnTo>
                <a:lnTo>
                  <a:pt x="58" y="150"/>
                </a:lnTo>
                <a:lnTo>
                  <a:pt x="42" y="114"/>
                </a:lnTo>
                <a:lnTo>
                  <a:pt x="28" y="76"/>
                </a:lnTo>
                <a:lnTo>
                  <a:pt x="14" y="38"/>
                </a:lnTo>
                <a:lnTo>
                  <a:pt x="0" y="0"/>
                </a:lnTo>
                <a:lnTo>
                  <a:pt x="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nvGrpSpPr>
          <p:cNvPr id="15" name="Group 14"/>
          <p:cNvGrpSpPr>
            <a:grpSpLocks noChangeAspect="1"/>
          </p:cNvGrpSpPr>
          <p:nvPr userDrawn="1"/>
        </p:nvGrpSpPr>
        <p:grpSpPr>
          <a:xfrm>
            <a:off x="416888" y="4537346"/>
            <a:ext cx="5040000" cy="1123654"/>
            <a:chOff x="728663" y="4465638"/>
            <a:chExt cx="5354637" cy="1193801"/>
          </a:xfrm>
        </p:grpSpPr>
        <p:sp>
          <p:nvSpPr>
            <p:cNvPr id="16" name="Freeform 11"/>
            <p:cNvSpPr>
              <a:spLocks/>
            </p:cNvSpPr>
            <p:nvPr userDrawn="1"/>
          </p:nvSpPr>
          <p:spPr bwMode="auto">
            <a:xfrm>
              <a:off x="5464175" y="4830763"/>
              <a:ext cx="619125" cy="503238"/>
            </a:xfrm>
            <a:custGeom>
              <a:avLst/>
              <a:gdLst/>
              <a:ahLst/>
              <a:cxnLst>
                <a:cxn ang="0">
                  <a:pos x="125" y="107"/>
                </a:cxn>
                <a:cxn ang="0">
                  <a:pos x="189" y="43"/>
                </a:cxn>
                <a:cxn ang="0">
                  <a:pos x="142" y="0"/>
                </a:cxn>
                <a:cxn ang="0">
                  <a:pos x="50" y="99"/>
                </a:cxn>
                <a:cxn ang="0">
                  <a:pos x="0" y="144"/>
                </a:cxn>
                <a:cxn ang="0">
                  <a:pos x="37" y="154"/>
                </a:cxn>
                <a:cxn ang="0">
                  <a:pos x="125" y="125"/>
                </a:cxn>
                <a:cxn ang="0">
                  <a:pos x="81" y="85"/>
                </a:cxn>
                <a:cxn ang="0">
                  <a:pos x="125" y="107"/>
                </a:cxn>
              </a:cxnLst>
              <a:rect l="0" t="0" r="r" b="b"/>
              <a:pathLst>
                <a:path w="189" h="154">
                  <a:moveTo>
                    <a:pt x="125" y="107"/>
                  </a:moveTo>
                  <a:cubicBezTo>
                    <a:pt x="161" y="107"/>
                    <a:pt x="188" y="78"/>
                    <a:pt x="189" y="43"/>
                  </a:cubicBezTo>
                  <a:cubicBezTo>
                    <a:pt x="186" y="28"/>
                    <a:pt x="181" y="0"/>
                    <a:pt x="142" y="0"/>
                  </a:cubicBezTo>
                  <a:cubicBezTo>
                    <a:pt x="99" y="0"/>
                    <a:pt x="84" y="60"/>
                    <a:pt x="50" y="99"/>
                  </a:cubicBezTo>
                  <a:cubicBezTo>
                    <a:pt x="47" y="121"/>
                    <a:pt x="26" y="140"/>
                    <a:pt x="0" y="144"/>
                  </a:cubicBezTo>
                  <a:cubicBezTo>
                    <a:pt x="6" y="150"/>
                    <a:pt x="20" y="154"/>
                    <a:pt x="37" y="154"/>
                  </a:cubicBezTo>
                  <a:cubicBezTo>
                    <a:pt x="68" y="154"/>
                    <a:pt x="106" y="145"/>
                    <a:pt x="125" y="125"/>
                  </a:cubicBezTo>
                  <a:cubicBezTo>
                    <a:pt x="99" y="126"/>
                    <a:pt x="82" y="109"/>
                    <a:pt x="81" y="85"/>
                  </a:cubicBezTo>
                  <a:cubicBezTo>
                    <a:pt x="93" y="101"/>
                    <a:pt x="108" y="107"/>
                    <a:pt x="125" y="107"/>
                  </a:cubicBezTo>
                </a:path>
              </a:pathLst>
            </a:custGeom>
            <a:solidFill>
              <a:srgbClr val="12ABD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2"/>
            <p:cNvSpPr>
              <a:spLocks noEditPoints="1"/>
            </p:cNvSpPr>
            <p:nvPr userDrawn="1"/>
          </p:nvSpPr>
          <p:spPr bwMode="auto">
            <a:xfrm>
              <a:off x="728663" y="4483101"/>
              <a:ext cx="4352925" cy="1176338"/>
            </a:xfrm>
            <a:custGeom>
              <a:avLst/>
              <a:gdLst/>
              <a:ahLst/>
              <a:cxnLst>
                <a:cxn ang="0">
                  <a:pos x="1281" y="86"/>
                </a:cxn>
                <a:cxn ang="0">
                  <a:pos x="1240" y="210"/>
                </a:cxn>
                <a:cxn ang="0">
                  <a:pos x="1122" y="182"/>
                </a:cxn>
                <a:cxn ang="0">
                  <a:pos x="1121" y="104"/>
                </a:cxn>
                <a:cxn ang="0">
                  <a:pos x="1061" y="211"/>
                </a:cxn>
                <a:cxn ang="0">
                  <a:pos x="1007" y="84"/>
                </a:cxn>
                <a:cxn ang="0">
                  <a:pos x="924" y="86"/>
                </a:cxn>
                <a:cxn ang="0">
                  <a:pos x="830" y="72"/>
                </a:cxn>
                <a:cxn ang="0">
                  <a:pos x="781" y="160"/>
                </a:cxn>
                <a:cxn ang="0">
                  <a:pos x="756" y="81"/>
                </a:cxn>
                <a:cxn ang="0">
                  <a:pos x="666" y="200"/>
                </a:cxn>
                <a:cxn ang="0">
                  <a:pos x="677" y="82"/>
                </a:cxn>
                <a:cxn ang="0">
                  <a:pos x="628" y="196"/>
                </a:cxn>
                <a:cxn ang="0">
                  <a:pos x="585" y="113"/>
                </a:cxn>
                <a:cxn ang="0">
                  <a:pos x="527" y="198"/>
                </a:cxn>
                <a:cxn ang="0">
                  <a:pos x="586" y="102"/>
                </a:cxn>
                <a:cxn ang="0">
                  <a:pos x="493" y="118"/>
                </a:cxn>
                <a:cxn ang="0">
                  <a:pos x="454" y="147"/>
                </a:cxn>
                <a:cxn ang="0">
                  <a:pos x="368" y="111"/>
                </a:cxn>
                <a:cxn ang="0">
                  <a:pos x="335" y="90"/>
                </a:cxn>
                <a:cxn ang="0">
                  <a:pos x="309" y="215"/>
                </a:cxn>
                <a:cxn ang="0">
                  <a:pos x="280" y="124"/>
                </a:cxn>
                <a:cxn ang="0">
                  <a:pos x="224" y="211"/>
                </a:cxn>
                <a:cxn ang="0">
                  <a:pos x="286" y="113"/>
                </a:cxn>
                <a:cxn ang="0">
                  <a:pos x="182" y="145"/>
                </a:cxn>
                <a:cxn ang="0">
                  <a:pos x="39" y="128"/>
                </a:cxn>
                <a:cxn ang="0">
                  <a:pos x="136" y="72"/>
                </a:cxn>
                <a:cxn ang="0">
                  <a:pos x="109" y="0"/>
                </a:cxn>
                <a:cxn ang="0">
                  <a:pos x="90" y="249"/>
                </a:cxn>
                <a:cxn ang="0">
                  <a:pos x="218" y="238"/>
                </a:cxn>
                <a:cxn ang="0">
                  <a:pos x="306" y="238"/>
                </a:cxn>
                <a:cxn ang="0">
                  <a:pos x="377" y="337"/>
                </a:cxn>
                <a:cxn ang="0">
                  <a:pos x="404" y="109"/>
                </a:cxn>
                <a:cxn ang="0">
                  <a:pos x="420" y="182"/>
                </a:cxn>
                <a:cxn ang="0">
                  <a:pos x="392" y="239"/>
                </a:cxn>
                <a:cxn ang="0">
                  <a:pos x="480" y="160"/>
                </a:cxn>
                <a:cxn ang="0">
                  <a:pos x="519" y="227"/>
                </a:cxn>
                <a:cxn ang="0">
                  <a:pos x="564" y="226"/>
                </a:cxn>
                <a:cxn ang="0">
                  <a:pos x="526" y="359"/>
                </a:cxn>
                <a:cxn ang="0">
                  <a:pos x="639" y="214"/>
                </a:cxn>
                <a:cxn ang="0">
                  <a:pos x="758" y="189"/>
                </a:cxn>
                <a:cxn ang="0">
                  <a:pos x="829" y="111"/>
                </a:cxn>
                <a:cxn ang="0">
                  <a:pos x="920" y="128"/>
                </a:cxn>
                <a:cxn ang="0">
                  <a:pos x="1010" y="176"/>
                </a:cxn>
                <a:cxn ang="0">
                  <a:pos x="1097" y="200"/>
                </a:cxn>
                <a:cxn ang="0">
                  <a:pos x="1174" y="112"/>
                </a:cxn>
                <a:cxn ang="0">
                  <a:pos x="1274" y="196"/>
                </a:cxn>
                <a:cxn ang="0">
                  <a:pos x="1328" y="227"/>
                </a:cxn>
                <a:cxn ang="0">
                  <a:pos x="528" y="335"/>
                </a:cxn>
                <a:cxn ang="0">
                  <a:pos x="564" y="248"/>
                </a:cxn>
                <a:cxn ang="0">
                  <a:pos x="674" y="105"/>
                </a:cxn>
                <a:cxn ang="0">
                  <a:pos x="655" y="181"/>
                </a:cxn>
              </a:cxnLst>
              <a:rect l="0" t="0" r="r" b="b"/>
              <a:pathLst>
                <a:path w="1328" h="359">
                  <a:moveTo>
                    <a:pt x="1295" y="118"/>
                  </a:moveTo>
                  <a:cubicBezTo>
                    <a:pt x="1295" y="99"/>
                    <a:pt x="1294" y="86"/>
                    <a:pt x="1281" y="86"/>
                  </a:cubicBezTo>
                  <a:cubicBezTo>
                    <a:pt x="1275" y="86"/>
                    <a:pt x="1273" y="87"/>
                    <a:pt x="1268" y="89"/>
                  </a:cubicBezTo>
                  <a:cubicBezTo>
                    <a:pt x="1272" y="153"/>
                    <a:pt x="1258" y="210"/>
                    <a:pt x="1240" y="210"/>
                  </a:cubicBezTo>
                  <a:cubicBezTo>
                    <a:pt x="1217" y="210"/>
                    <a:pt x="1228" y="72"/>
                    <a:pt x="1179" y="72"/>
                  </a:cubicBezTo>
                  <a:cubicBezTo>
                    <a:pt x="1133" y="72"/>
                    <a:pt x="1127" y="182"/>
                    <a:pt x="1122" y="182"/>
                  </a:cubicBezTo>
                  <a:cubicBezTo>
                    <a:pt x="1118" y="182"/>
                    <a:pt x="1118" y="153"/>
                    <a:pt x="1118" y="131"/>
                  </a:cubicBezTo>
                  <a:cubicBezTo>
                    <a:pt x="1120" y="120"/>
                    <a:pt x="1121" y="111"/>
                    <a:pt x="1121" y="104"/>
                  </a:cubicBezTo>
                  <a:cubicBezTo>
                    <a:pt x="1121" y="93"/>
                    <a:pt x="1117" y="76"/>
                    <a:pt x="1093" y="84"/>
                  </a:cubicBezTo>
                  <a:cubicBezTo>
                    <a:pt x="1094" y="163"/>
                    <a:pt x="1078" y="211"/>
                    <a:pt x="1061" y="211"/>
                  </a:cubicBezTo>
                  <a:cubicBezTo>
                    <a:pt x="1035" y="211"/>
                    <a:pt x="1034" y="139"/>
                    <a:pt x="1034" y="120"/>
                  </a:cubicBezTo>
                  <a:cubicBezTo>
                    <a:pt x="1034" y="101"/>
                    <a:pt x="1036" y="75"/>
                    <a:pt x="1007" y="84"/>
                  </a:cubicBezTo>
                  <a:cubicBezTo>
                    <a:pt x="1003" y="153"/>
                    <a:pt x="985" y="204"/>
                    <a:pt x="974" y="204"/>
                  </a:cubicBezTo>
                  <a:cubicBezTo>
                    <a:pt x="957" y="204"/>
                    <a:pt x="960" y="86"/>
                    <a:pt x="924" y="86"/>
                  </a:cubicBezTo>
                  <a:cubicBezTo>
                    <a:pt x="891" y="86"/>
                    <a:pt x="881" y="198"/>
                    <a:pt x="874" y="198"/>
                  </a:cubicBezTo>
                  <a:cubicBezTo>
                    <a:pt x="861" y="198"/>
                    <a:pt x="877" y="72"/>
                    <a:pt x="830" y="72"/>
                  </a:cubicBezTo>
                  <a:cubicBezTo>
                    <a:pt x="805" y="72"/>
                    <a:pt x="795" y="114"/>
                    <a:pt x="785" y="161"/>
                  </a:cubicBezTo>
                  <a:cubicBezTo>
                    <a:pt x="784" y="170"/>
                    <a:pt x="782" y="171"/>
                    <a:pt x="781" y="160"/>
                  </a:cubicBezTo>
                  <a:cubicBezTo>
                    <a:pt x="781" y="152"/>
                    <a:pt x="781" y="142"/>
                    <a:pt x="781" y="134"/>
                  </a:cubicBezTo>
                  <a:cubicBezTo>
                    <a:pt x="793" y="86"/>
                    <a:pt x="778" y="69"/>
                    <a:pt x="756" y="81"/>
                  </a:cubicBezTo>
                  <a:cubicBezTo>
                    <a:pt x="763" y="169"/>
                    <a:pt x="723" y="212"/>
                    <a:pt x="692" y="212"/>
                  </a:cubicBezTo>
                  <a:cubicBezTo>
                    <a:pt x="681" y="212"/>
                    <a:pt x="672" y="207"/>
                    <a:pt x="666" y="200"/>
                  </a:cubicBezTo>
                  <a:cubicBezTo>
                    <a:pt x="703" y="177"/>
                    <a:pt x="719" y="151"/>
                    <a:pt x="719" y="126"/>
                  </a:cubicBezTo>
                  <a:cubicBezTo>
                    <a:pt x="719" y="98"/>
                    <a:pt x="704" y="82"/>
                    <a:pt x="677" y="82"/>
                  </a:cubicBezTo>
                  <a:cubicBezTo>
                    <a:pt x="640" y="82"/>
                    <a:pt x="620" y="120"/>
                    <a:pt x="620" y="152"/>
                  </a:cubicBezTo>
                  <a:cubicBezTo>
                    <a:pt x="620" y="169"/>
                    <a:pt x="623" y="184"/>
                    <a:pt x="628" y="196"/>
                  </a:cubicBezTo>
                  <a:cubicBezTo>
                    <a:pt x="616" y="202"/>
                    <a:pt x="604" y="207"/>
                    <a:pt x="593" y="212"/>
                  </a:cubicBezTo>
                  <a:cubicBezTo>
                    <a:pt x="592" y="179"/>
                    <a:pt x="588" y="145"/>
                    <a:pt x="585" y="113"/>
                  </a:cubicBezTo>
                  <a:cubicBezTo>
                    <a:pt x="566" y="107"/>
                    <a:pt x="560" y="117"/>
                    <a:pt x="559" y="134"/>
                  </a:cubicBezTo>
                  <a:cubicBezTo>
                    <a:pt x="555" y="174"/>
                    <a:pt x="540" y="198"/>
                    <a:pt x="527" y="198"/>
                  </a:cubicBezTo>
                  <a:cubicBezTo>
                    <a:pt x="518" y="198"/>
                    <a:pt x="512" y="186"/>
                    <a:pt x="511" y="174"/>
                  </a:cubicBezTo>
                  <a:cubicBezTo>
                    <a:pt x="507" y="110"/>
                    <a:pt x="559" y="92"/>
                    <a:pt x="586" y="102"/>
                  </a:cubicBezTo>
                  <a:cubicBezTo>
                    <a:pt x="592" y="88"/>
                    <a:pt x="585" y="77"/>
                    <a:pt x="561" y="77"/>
                  </a:cubicBezTo>
                  <a:cubicBezTo>
                    <a:pt x="531" y="77"/>
                    <a:pt x="509" y="95"/>
                    <a:pt x="493" y="118"/>
                  </a:cubicBezTo>
                  <a:cubicBezTo>
                    <a:pt x="482" y="134"/>
                    <a:pt x="470" y="145"/>
                    <a:pt x="453" y="158"/>
                  </a:cubicBezTo>
                  <a:cubicBezTo>
                    <a:pt x="454" y="154"/>
                    <a:pt x="454" y="150"/>
                    <a:pt x="454" y="147"/>
                  </a:cubicBezTo>
                  <a:cubicBezTo>
                    <a:pt x="454" y="102"/>
                    <a:pt x="430" y="82"/>
                    <a:pt x="406" y="82"/>
                  </a:cubicBezTo>
                  <a:cubicBezTo>
                    <a:pt x="387" y="82"/>
                    <a:pt x="375" y="94"/>
                    <a:pt x="368" y="111"/>
                  </a:cubicBezTo>
                  <a:cubicBezTo>
                    <a:pt x="366" y="94"/>
                    <a:pt x="363" y="86"/>
                    <a:pt x="353" y="86"/>
                  </a:cubicBezTo>
                  <a:cubicBezTo>
                    <a:pt x="348" y="86"/>
                    <a:pt x="342" y="87"/>
                    <a:pt x="335" y="90"/>
                  </a:cubicBezTo>
                  <a:cubicBezTo>
                    <a:pt x="338" y="100"/>
                    <a:pt x="340" y="122"/>
                    <a:pt x="340" y="137"/>
                  </a:cubicBezTo>
                  <a:cubicBezTo>
                    <a:pt x="340" y="191"/>
                    <a:pt x="324" y="215"/>
                    <a:pt x="309" y="215"/>
                  </a:cubicBezTo>
                  <a:cubicBezTo>
                    <a:pt x="292" y="215"/>
                    <a:pt x="290" y="151"/>
                    <a:pt x="288" y="126"/>
                  </a:cubicBezTo>
                  <a:cubicBezTo>
                    <a:pt x="286" y="125"/>
                    <a:pt x="284" y="124"/>
                    <a:pt x="280" y="124"/>
                  </a:cubicBezTo>
                  <a:cubicBezTo>
                    <a:pt x="264" y="124"/>
                    <a:pt x="262" y="145"/>
                    <a:pt x="259" y="164"/>
                  </a:cubicBezTo>
                  <a:cubicBezTo>
                    <a:pt x="254" y="185"/>
                    <a:pt x="242" y="211"/>
                    <a:pt x="224" y="211"/>
                  </a:cubicBezTo>
                  <a:cubicBezTo>
                    <a:pt x="214" y="211"/>
                    <a:pt x="207" y="201"/>
                    <a:pt x="206" y="182"/>
                  </a:cubicBezTo>
                  <a:cubicBezTo>
                    <a:pt x="204" y="144"/>
                    <a:pt x="236" y="99"/>
                    <a:pt x="286" y="113"/>
                  </a:cubicBezTo>
                  <a:cubicBezTo>
                    <a:pt x="292" y="98"/>
                    <a:pt x="282" y="86"/>
                    <a:pt x="261" y="86"/>
                  </a:cubicBezTo>
                  <a:cubicBezTo>
                    <a:pt x="225" y="86"/>
                    <a:pt x="195" y="113"/>
                    <a:pt x="182" y="145"/>
                  </a:cubicBezTo>
                  <a:cubicBezTo>
                    <a:pt x="169" y="175"/>
                    <a:pt x="145" y="218"/>
                    <a:pt x="98" y="218"/>
                  </a:cubicBezTo>
                  <a:cubicBezTo>
                    <a:pt x="65" y="218"/>
                    <a:pt x="39" y="189"/>
                    <a:pt x="39" y="128"/>
                  </a:cubicBezTo>
                  <a:cubicBezTo>
                    <a:pt x="39" y="75"/>
                    <a:pt x="72" y="25"/>
                    <a:pt x="108" y="25"/>
                  </a:cubicBezTo>
                  <a:cubicBezTo>
                    <a:pt x="132" y="25"/>
                    <a:pt x="138" y="50"/>
                    <a:pt x="136" y="72"/>
                  </a:cubicBezTo>
                  <a:cubicBezTo>
                    <a:pt x="149" y="83"/>
                    <a:pt x="170" y="73"/>
                    <a:pt x="170" y="47"/>
                  </a:cubicBezTo>
                  <a:cubicBezTo>
                    <a:pt x="170" y="30"/>
                    <a:pt x="156" y="0"/>
                    <a:pt x="109" y="0"/>
                  </a:cubicBezTo>
                  <a:cubicBezTo>
                    <a:pt x="51" y="0"/>
                    <a:pt x="0" y="57"/>
                    <a:pt x="0" y="132"/>
                  </a:cubicBezTo>
                  <a:cubicBezTo>
                    <a:pt x="0" y="206"/>
                    <a:pt x="38" y="249"/>
                    <a:pt x="90" y="249"/>
                  </a:cubicBezTo>
                  <a:cubicBezTo>
                    <a:pt x="123" y="249"/>
                    <a:pt x="154" y="230"/>
                    <a:pt x="176" y="195"/>
                  </a:cubicBezTo>
                  <a:cubicBezTo>
                    <a:pt x="181" y="226"/>
                    <a:pt x="202" y="238"/>
                    <a:pt x="218" y="238"/>
                  </a:cubicBezTo>
                  <a:cubicBezTo>
                    <a:pt x="243" y="238"/>
                    <a:pt x="260" y="222"/>
                    <a:pt x="269" y="200"/>
                  </a:cubicBezTo>
                  <a:cubicBezTo>
                    <a:pt x="274" y="222"/>
                    <a:pt x="286" y="238"/>
                    <a:pt x="306" y="238"/>
                  </a:cubicBezTo>
                  <a:cubicBezTo>
                    <a:pt x="320" y="238"/>
                    <a:pt x="330" y="231"/>
                    <a:pt x="339" y="220"/>
                  </a:cubicBezTo>
                  <a:cubicBezTo>
                    <a:pt x="335" y="297"/>
                    <a:pt x="331" y="346"/>
                    <a:pt x="377" y="337"/>
                  </a:cubicBezTo>
                  <a:cubicBezTo>
                    <a:pt x="370" y="315"/>
                    <a:pt x="368" y="275"/>
                    <a:pt x="368" y="239"/>
                  </a:cubicBezTo>
                  <a:cubicBezTo>
                    <a:pt x="368" y="141"/>
                    <a:pt x="384" y="109"/>
                    <a:pt x="404" y="109"/>
                  </a:cubicBezTo>
                  <a:cubicBezTo>
                    <a:pt x="419" y="109"/>
                    <a:pt x="423" y="128"/>
                    <a:pt x="423" y="148"/>
                  </a:cubicBezTo>
                  <a:cubicBezTo>
                    <a:pt x="423" y="158"/>
                    <a:pt x="422" y="170"/>
                    <a:pt x="420" y="182"/>
                  </a:cubicBezTo>
                  <a:cubicBezTo>
                    <a:pt x="395" y="197"/>
                    <a:pt x="375" y="210"/>
                    <a:pt x="375" y="225"/>
                  </a:cubicBezTo>
                  <a:cubicBezTo>
                    <a:pt x="375" y="238"/>
                    <a:pt x="384" y="239"/>
                    <a:pt x="392" y="239"/>
                  </a:cubicBezTo>
                  <a:cubicBezTo>
                    <a:pt x="411" y="239"/>
                    <a:pt x="434" y="220"/>
                    <a:pt x="447" y="185"/>
                  </a:cubicBezTo>
                  <a:cubicBezTo>
                    <a:pt x="458" y="178"/>
                    <a:pt x="469" y="170"/>
                    <a:pt x="480" y="160"/>
                  </a:cubicBezTo>
                  <a:cubicBezTo>
                    <a:pt x="480" y="164"/>
                    <a:pt x="479" y="167"/>
                    <a:pt x="479" y="171"/>
                  </a:cubicBezTo>
                  <a:cubicBezTo>
                    <a:pt x="479" y="206"/>
                    <a:pt x="495" y="227"/>
                    <a:pt x="519" y="227"/>
                  </a:cubicBezTo>
                  <a:cubicBezTo>
                    <a:pt x="538" y="227"/>
                    <a:pt x="553" y="214"/>
                    <a:pt x="563" y="193"/>
                  </a:cubicBezTo>
                  <a:cubicBezTo>
                    <a:pt x="564" y="205"/>
                    <a:pt x="564" y="216"/>
                    <a:pt x="564" y="226"/>
                  </a:cubicBezTo>
                  <a:cubicBezTo>
                    <a:pt x="525" y="244"/>
                    <a:pt x="482" y="262"/>
                    <a:pt x="482" y="313"/>
                  </a:cubicBezTo>
                  <a:cubicBezTo>
                    <a:pt x="482" y="339"/>
                    <a:pt x="501" y="359"/>
                    <a:pt x="526" y="359"/>
                  </a:cubicBezTo>
                  <a:cubicBezTo>
                    <a:pt x="580" y="359"/>
                    <a:pt x="593" y="302"/>
                    <a:pt x="593" y="235"/>
                  </a:cubicBezTo>
                  <a:cubicBezTo>
                    <a:pt x="611" y="227"/>
                    <a:pt x="624" y="222"/>
                    <a:pt x="639" y="214"/>
                  </a:cubicBezTo>
                  <a:cubicBezTo>
                    <a:pt x="652" y="230"/>
                    <a:pt x="670" y="238"/>
                    <a:pt x="686" y="238"/>
                  </a:cubicBezTo>
                  <a:cubicBezTo>
                    <a:pt x="717" y="238"/>
                    <a:pt x="740" y="222"/>
                    <a:pt x="758" y="189"/>
                  </a:cubicBezTo>
                  <a:cubicBezTo>
                    <a:pt x="762" y="214"/>
                    <a:pt x="768" y="238"/>
                    <a:pt x="781" y="238"/>
                  </a:cubicBezTo>
                  <a:cubicBezTo>
                    <a:pt x="806" y="238"/>
                    <a:pt x="811" y="111"/>
                    <a:pt x="829" y="111"/>
                  </a:cubicBezTo>
                  <a:cubicBezTo>
                    <a:pt x="843" y="111"/>
                    <a:pt x="831" y="249"/>
                    <a:pt x="868" y="249"/>
                  </a:cubicBezTo>
                  <a:cubicBezTo>
                    <a:pt x="899" y="249"/>
                    <a:pt x="905" y="128"/>
                    <a:pt x="920" y="128"/>
                  </a:cubicBezTo>
                  <a:cubicBezTo>
                    <a:pt x="931" y="128"/>
                    <a:pt x="932" y="238"/>
                    <a:pt x="966" y="238"/>
                  </a:cubicBezTo>
                  <a:cubicBezTo>
                    <a:pt x="983" y="238"/>
                    <a:pt x="1001" y="218"/>
                    <a:pt x="1010" y="176"/>
                  </a:cubicBezTo>
                  <a:cubicBezTo>
                    <a:pt x="1014" y="204"/>
                    <a:pt x="1028" y="238"/>
                    <a:pt x="1056" y="238"/>
                  </a:cubicBezTo>
                  <a:cubicBezTo>
                    <a:pt x="1072" y="238"/>
                    <a:pt x="1086" y="222"/>
                    <a:pt x="1097" y="200"/>
                  </a:cubicBezTo>
                  <a:cubicBezTo>
                    <a:pt x="1100" y="223"/>
                    <a:pt x="1106" y="238"/>
                    <a:pt x="1118" y="238"/>
                  </a:cubicBezTo>
                  <a:cubicBezTo>
                    <a:pt x="1150" y="238"/>
                    <a:pt x="1149" y="112"/>
                    <a:pt x="1174" y="112"/>
                  </a:cubicBezTo>
                  <a:cubicBezTo>
                    <a:pt x="1194" y="112"/>
                    <a:pt x="1188" y="238"/>
                    <a:pt x="1235" y="238"/>
                  </a:cubicBezTo>
                  <a:cubicBezTo>
                    <a:pt x="1257" y="238"/>
                    <a:pt x="1268" y="220"/>
                    <a:pt x="1274" y="196"/>
                  </a:cubicBezTo>
                  <a:cubicBezTo>
                    <a:pt x="1283" y="231"/>
                    <a:pt x="1297" y="238"/>
                    <a:pt x="1308" y="238"/>
                  </a:cubicBezTo>
                  <a:cubicBezTo>
                    <a:pt x="1315" y="238"/>
                    <a:pt x="1321" y="236"/>
                    <a:pt x="1328" y="227"/>
                  </a:cubicBezTo>
                  <a:cubicBezTo>
                    <a:pt x="1292" y="212"/>
                    <a:pt x="1295" y="155"/>
                    <a:pt x="1295" y="118"/>
                  </a:cubicBezTo>
                  <a:moveTo>
                    <a:pt x="528" y="335"/>
                  </a:moveTo>
                  <a:cubicBezTo>
                    <a:pt x="517" y="335"/>
                    <a:pt x="511" y="325"/>
                    <a:pt x="511" y="313"/>
                  </a:cubicBezTo>
                  <a:cubicBezTo>
                    <a:pt x="511" y="280"/>
                    <a:pt x="535" y="263"/>
                    <a:pt x="564" y="248"/>
                  </a:cubicBezTo>
                  <a:cubicBezTo>
                    <a:pt x="563" y="319"/>
                    <a:pt x="546" y="335"/>
                    <a:pt x="528" y="335"/>
                  </a:cubicBezTo>
                  <a:moveTo>
                    <a:pt x="674" y="105"/>
                  </a:moveTo>
                  <a:cubicBezTo>
                    <a:pt x="685" y="105"/>
                    <a:pt x="692" y="115"/>
                    <a:pt x="691" y="129"/>
                  </a:cubicBezTo>
                  <a:cubicBezTo>
                    <a:pt x="689" y="146"/>
                    <a:pt x="677" y="166"/>
                    <a:pt x="655" y="181"/>
                  </a:cubicBezTo>
                  <a:cubicBezTo>
                    <a:pt x="644" y="149"/>
                    <a:pt x="653" y="105"/>
                    <a:pt x="674" y="105"/>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3"/>
            <p:cNvSpPr>
              <a:spLocks/>
            </p:cNvSpPr>
            <p:nvPr userDrawn="1"/>
          </p:nvSpPr>
          <p:spPr bwMode="auto">
            <a:xfrm>
              <a:off x="4013200" y="4541838"/>
              <a:ext cx="120650" cy="127000"/>
            </a:xfrm>
            <a:custGeom>
              <a:avLst/>
              <a:gdLst/>
              <a:ahLst/>
              <a:cxnLst>
                <a:cxn ang="0">
                  <a:pos x="19" y="39"/>
                </a:cxn>
                <a:cxn ang="0">
                  <a:pos x="37" y="19"/>
                </a:cxn>
                <a:cxn ang="0">
                  <a:pos x="19" y="0"/>
                </a:cxn>
                <a:cxn ang="0">
                  <a:pos x="0" y="20"/>
                </a:cxn>
                <a:cxn ang="0">
                  <a:pos x="19" y="39"/>
                </a:cxn>
              </a:cxnLst>
              <a:rect l="0" t="0" r="r" b="b"/>
              <a:pathLst>
                <a:path w="37" h="39">
                  <a:moveTo>
                    <a:pt x="19" y="39"/>
                  </a:moveTo>
                  <a:cubicBezTo>
                    <a:pt x="30" y="38"/>
                    <a:pt x="37" y="29"/>
                    <a:pt x="37" y="19"/>
                  </a:cubicBezTo>
                  <a:cubicBezTo>
                    <a:pt x="37" y="8"/>
                    <a:pt x="30" y="0"/>
                    <a:pt x="19" y="0"/>
                  </a:cubicBezTo>
                  <a:cubicBezTo>
                    <a:pt x="9" y="1"/>
                    <a:pt x="0" y="9"/>
                    <a:pt x="0" y="20"/>
                  </a:cubicBezTo>
                  <a:cubicBezTo>
                    <a:pt x="0" y="31"/>
                    <a:pt x="9" y="39"/>
                    <a:pt x="19" y="39"/>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4"/>
            <p:cNvSpPr>
              <a:spLocks/>
            </p:cNvSpPr>
            <p:nvPr userDrawn="1"/>
          </p:nvSpPr>
          <p:spPr bwMode="auto">
            <a:xfrm>
              <a:off x="4870450" y="4564063"/>
              <a:ext cx="112713" cy="125413"/>
            </a:xfrm>
            <a:custGeom>
              <a:avLst/>
              <a:gdLst/>
              <a:ahLst/>
              <a:cxnLst>
                <a:cxn ang="0">
                  <a:pos x="17" y="37"/>
                </a:cxn>
                <a:cxn ang="0">
                  <a:pos x="34" y="18"/>
                </a:cxn>
                <a:cxn ang="0">
                  <a:pos x="17" y="0"/>
                </a:cxn>
                <a:cxn ang="0">
                  <a:pos x="0" y="19"/>
                </a:cxn>
                <a:cxn ang="0">
                  <a:pos x="17" y="37"/>
                </a:cxn>
              </a:cxnLst>
              <a:rect l="0" t="0" r="r" b="b"/>
              <a:pathLst>
                <a:path w="34" h="38">
                  <a:moveTo>
                    <a:pt x="17" y="37"/>
                  </a:moveTo>
                  <a:cubicBezTo>
                    <a:pt x="26" y="37"/>
                    <a:pt x="34" y="28"/>
                    <a:pt x="34" y="18"/>
                  </a:cubicBezTo>
                  <a:cubicBezTo>
                    <a:pt x="34" y="8"/>
                    <a:pt x="26" y="0"/>
                    <a:pt x="17" y="0"/>
                  </a:cubicBezTo>
                  <a:cubicBezTo>
                    <a:pt x="7" y="1"/>
                    <a:pt x="0" y="9"/>
                    <a:pt x="0" y="19"/>
                  </a:cubicBezTo>
                  <a:cubicBezTo>
                    <a:pt x="0" y="30"/>
                    <a:pt x="7" y="38"/>
                    <a:pt x="17" y="37"/>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5"/>
            <p:cNvSpPr>
              <a:spLocks/>
            </p:cNvSpPr>
            <p:nvPr userDrawn="1"/>
          </p:nvSpPr>
          <p:spPr bwMode="auto">
            <a:xfrm>
              <a:off x="5143500" y="4465638"/>
              <a:ext cx="939800" cy="796925"/>
            </a:xfrm>
            <a:custGeom>
              <a:avLst/>
              <a:gdLst/>
              <a:ahLst/>
              <a:cxnLst>
                <a:cxn ang="0">
                  <a:pos x="286" y="152"/>
                </a:cxn>
                <a:cxn ang="0">
                  <a:pos x="237" y="50"/>
                </a:cxn>
                <a:cxn ang="0">
                  <a:pos x="160" y="3"/>
                </a:cxn>
                <a:cxn ang="0">
                  <a:pos x="153" y="0"/>
                </a:cxn>
                <a:cxn ang="0">
                  <a:pos x="153" y="0"/>
                </a:cxn>
                <a:cxn ang="0">
                  <a:pos x="0" y="158"/>
                </a:cxn>
                <a:cxn ang="0">
                  <a:pos x="53" y="236"/>
                </a:cxn>
                <a:cxn ang="0">
                  <a:pos x="107" y="237"/>
                </a:cxn>
                <a:cxn ang="0">
                  <a:pos x="148" y="210"/>
                </a:cxn>
                <a:cxn ang="0">
                  <a:pos x="240" y="111"/>
                </a:cxn>
                <a:cxn ang="0">
                  <a:pos x="287" y="154"/>
                </a:cxn>
                <a:cxn ang="0">
                  <a:pos x="286" y="152"/>
                </a:cxn>
              </a:cxnLst>
              <a:rect l="0" t="0" r="r" b="b"/>
              <a:pathLst>
                <a:path w="287" h="243">
                  <a:moveTo>
                    <a:pt x="286" y="152"/>
                  </a:moveTo>
                  <a:cubicBezTo>
                    <a:pt x="286" y="111"/>
                    <a:pt x="267" y="77"/>
                    <a:pt x="237" y="50"/>
                  </a:cubicBezTo>
                  <a:cubicBezTo>
                    <a:pt x="215" y="30"/>
                    <a:pt x="188" y="14"/>
                    <a:pt x="160" y="3"/>
                  </a:cubicBezTo>
                  <a:cubicBezTo>
                    <a:pt x="158" y="2"/>
                    <a:pt x="156" y="1"/>
                    <a:pt x="153" y="0"/>
                  </a:cubicBezTo>
                  <a:cubicBezTo>
                    <a:pt x="153" y="0"/>
                    <a:pt x="153" y="0"/>
                    <a:pt x="153" y="0"/>
                  </a:cubicBezTo>
                  <a:cubicBezTo>
                    <a:pt x="119" y="41"/>
                    <a:pt x="0" y="72"/>
                    <a:pt x="0" y="158"/>
                  </a:cubicBezTo>
                  <a:cubicBezTo>
                    <a:pt x="0" y="192"/>
                    <a:pt x="21" y="223"/>
                    <a:pt x="53" y="236"/>
                  </a:cubicBezTo>
                  <a:cubicBezTo>
                    <a:pt x="71" y="243"/>
                    <a:pt x="89" y="243"/>
                    <a:pt x="107" y="237"/>
                  </a:cubicBezTo>
                  <a:cubicBezTo>
                    <a:pt x="123" y="232"/>
                    <a:pt x="137" y="222"/>
                    <a:pt x="148" y="210"/>
                  </a:cubicBezTo>
                  <a:cubicBezTo>
                    <a:pt x="182" y="171"/>
                    <a:pt x="197" y="111"/>
                    <a:pt x="240" y="111"/>
                  </a:cubicBezTo>
                  <a:cubicBezTo>
                    <a:pt x="279" y="111"/>
                    <a:pt x="284" y="139"/>
                    <a:pt x="287" y="154"/>
                  </a:cubicBezTo>
                  <a:cubicBezTo>
                    <a:pt x="287" y="154"/>
                    <a:pt x="287" y="153"/>
                    <a:pt x="286" y="152"/>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22" name="Subtitle 2"/>
          <p:cNvSpPr>
            <a:spLocks noGrp="1"/>
          </p:cNvSpPr>
          <p:nvPr>
            <p:ph type="subTitle" idx="1" hasCustomPrompt="1"/>
          </p:nvPr>
        </p:nvSpPr>
        <p:spPr>
          <a:xfrm>
            <a:off x="5665976" y="1690688"/>
            <a:ext cx="6234859" cy="11260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l" defTabSz="914400" rtl="0" eaLnBrk="1" fontAlgn="auto" latinLnBrk="0" hangingPunct="1">
              <a:lnSpc>
                <a:spcPts val="1800"/>
              </a:lnSpc>
              <a:spcBef>
                <a:spcPts val="0"/>
              </a:spcBef>
              <a:spcAft>
                <a:spcPts val="0"/>
              </a:spcAft>
              <a:buClrTx/>
              <a:buSzTx/>
              <a:buFont typeface="Arial" panose="020B0604020202020204" pitchFamily="34" charset="0"/>
              <a:buNone/>
              <a:tabLst/>
              <a:defRPr lang="en-US" sz="1600" dirty="0">
                <a:solidFill>
                  <a:schemeClr val="bg1"/>
                </a:solidFill>
              </a:defRPr>
            </a:lvl1pPr>
          </a:lstStyle>
          <a:p>
            <a:pPr marL="0" lvl="0"/>
            <a:r>
              <a:rPr lang="en-US" dirty="0"/>
              <a:t>Click to insert presenter, location, and date</a:t>
            </a:r>
          </a:p>
        </p:txBody>
      </p:sp>
      <p:sp>
        <p:nvSpPr>
          <p:cNvPr id="2" name="Titre 1"/>
          <p:cNvSpPr>
            <a:spLocks noGrp="1"/>
          </p:cNvSpPr>
          <p:nvPr>
            <p:ph type="title" hasCustomPrompt="1"/>
          </p:nvPr>
        </p:nvSpPr>
        <p:spPr>
          <a:xfrm>
            <a:off x="5655320" y="622300"/>
            <a:ext cx="6260455" cy="1068388"/>
          </a:xfrm>
          <a:prstGeom prst="rect">
            <a:avLst/>
          </a:prstGeom>
        </p:spPr>
        <p:txBody>
          <a:bodyPr lIns="0" anchor="b"/>
          <a:lstStyle>
            <a:lvl1pPr>
              <a:defRPr sz="2600">
                <a:solidFill>
                  <a:schemeClr val="bg1"/>
                </a:solidFill>
              </a:defRPr>
            </a:lvl1pPr>
          </a:lstStyle>
          <a:p>
            <a:r>
              <a:rPr lang="en-US" dirty="0"/>
              <a:t>Click to insert title</a:t>
            </a:r>
          </a:p>
        </p:txBody>
      </p:sp>
    </p:spTree>
    <p:extLst>
      <p:ext uri="{BB962C8B-B14F-4D97-AF65-F5344CB8AC3E}">
        <p14:creationId xmlns:p14="http://schemas.microsoft.com/office/powerpoint/2010/main" val="2291765487"/>
      </p:ext>
    </p:extLst>
  </p:cSld>
  <p:clrMapOvr>
    <a:masterClrMapping/>
  </p:clrMapOvr>
  <p:extLst mod="1">
    <p:ext uri="{DCECCB84-F9BA-43D5-87BE-67443E8EF086}">
      <p15:sldGuideLst xmlns:p15="http://schemas.microsoft.com/office/powerpoint/2012/main">
        <p15:guide id="1" orient="horz" pos="3339" userDrawn="1">
          <p15:clr>
            <a:srgbClr val="FBAE40"/>
          </p15:clr>
        </p15:guide>
        <p15:guide id="2" pos="257"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rgbClr val="E6E7E7"/>
        </a:solidFill>
        <a:effectLst/>
      </p:bgPr>
    </p:bg>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26977" name="think-cell Slide" r:id="rId4" imgW="270" imgH="270" progId="TCLayout.ActiveDocument.1">
                  <p:embed/>
                </p:oleObj>
              </mc:Choice>
              <mc:Fallback>
                <p:oleObj name="think-cell Slide" r:id="rId4" imgW="270" imgH="270" progId="TCLayout.ActiveDocument.1">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6" name="Freeform 6"/>
          <p:cNvSpPr>
            <a:spLocks/>
          </p:cNvSpPr>
          <p:nvPr userDrawn="1"/>
        </p:nvSpPr>
        <p:spPr bwMode="auto">
          <a:xfrm>
            <a:off x="3771900" y="1847851"/>
            <a:ext cx="8420100" cy="5010150"/>
          </a:xfrm>
          <a:custGeom>
            <a:avLst/>
            <a:gdLst/>
            <a:ahLst/>
            <a:cxnLst>
              <a:cxn ang="0">
                <a:pos x="5302" y="3130"/>
              </a:cxn>
              <a:cxn ang="0">
                <a:pos x="5302" y="994"/>
              </a:cxn>
              <a:cxn ang="0">
                <a:pos x="5302" y="982"/>
              </a:cxn>
              <a:cxn ang="0">
                <a:pos x="5302" y="966"/>
              </a:cxn>
              <a:cxn ang="0">
                <a:pos x="5298" y="962"/>
              </a:cxn>
              <a:cxn ang="0">
                <a:pos x="5284" y="968"/>
              </a:cxn>
              <a:cxn ang="0">
                <a:pos x="5234" y="992"/>
              </a:cxn>
              <a:cxn ang="0">
                <a:pos x="5132" y="1030"/>
              </a:cxn>
              <a:cxn ang="0">
                <a:pos x="5080" y="1044"/>
              </a:cxn>
              <a:cxn ang="0">
                <a:pos x="4944" y="1076"/>
              </a:cxn>
              <a:cxn ang="0">
                <a:pos x="4806" y="1094"/>
              </a:cxn>
              <a:cxn ang="0">
                <a:pos x="4668" y="1104"/>
              </a:cxn>
              <a:cxn ang="0">
                <a:pos x="4528" y="1102"/>
              </a:cxn>
              <a:cxn ang="0">
                <a:pos x="4436" y="1098"/>
              </a:cxn>
              <a:cxn ang="0">
                <a:pos x="4254" y="1080"/>
              </a:cxn>
              <a:cxn ang="0">
                <a:pos x="4074" y="1054"/>
              </a:cxn>
              <a:cxn ang="0">
                <a:pos x="3894" y="1018"/>
              </a:cxn>
              <a:cxn ang="0">
                <a:pos x="3806" y="996"/>
              </a:cxn>
              <a:cxn ang="0">
                <a:pos x="3518" y="918"/>
              </a:cxn>
              <a:cxn ang="0">
                <a:pos x="3236" y="828"/>
              </a:cxn>
              <a:cxn ang="0">
                <a:pos x="2956" y="724"/>
              </a:cxn>
              <a:cxn ang="0">
                <a:pos x="2680" y="612"/>
              </a:cxn>
              <a:cxn ang="0">
                <a:pos x="2522" y="544"/>
              </a:cxn>
              <a:cxn ang="0">
                <a:pos x="2210" y="402"/>
              </a:cxn>
              <a:cxn ang="0">
                <a:pos x="1902" y="250"/>
              </a:cxn>
              <a:cxn ang="0">
                <a:pos x="1596" y="92"/>
              </a:cxn>
              <a:cxn ang="0">
                <a:pos x="1446" y="10"/>
              </a:cxn>
              <a:cxn ang="0">
                <a:pos x="1434" y="4"/>
              </a:cxn>
              <a:cxn ang="0">
                <a:pos x="1432" y="0"/>
              </a:cxn>
              <a:cxn ang="0">
                <a:pos x="1424" y="0"/>
              </a:cxn>
              <a:cxn ang="0">
                <a:pos x="1286" y="88"/>
              </a:cxn>
              <a:cxn ang="0">
                <a:pos x="1132" y="194"/>
              </a:cxn>
              <a:cxn ang="0">
                <a:pos x="982" y="304"/>
              </a:cxn>
              <a:cxn ang="0">
                <a:pos x="838" y="422"/>
              </a:cxn>
              <a:cxn ang="0">
                <a:pos x="702" y="548"/>
              </a:cxn>
              <a:cxn ang="0">
                <a:pos x="660" y="592"/>
              </a:cxn>
              <a:cxn ang="0">
                <a:pos x="578" y="678"/>
              </a:cxn>
              <a:cxn ang="0">
                <a:pos x="500" y="768"/>
              </a:cxn>
              <a:cxn ang="0">
                <a:pos x="428" y="862"/>
              </a:cxn>
              <a:cxn ang="0">
                <a:pos x="360" y="958"/>
              </a:cxn>
              <a:cxn ang="0">
                <a:pos x="296" y="1058"/>
              </a:cxn>
              <a:cxn ang="0">
                <a:pos x="240" y="1162"/>
              </a:cxn>
              <a:cxn ang="0">
                <a:pos x="188" y="1270"/>
              </a:cxn>
              <a:cxn ang="0">
                <a:pos x="164" y="1326"/>
              </a:cxn>
              <a:cxn ang="0">
                <a:pos x="114" y="1460"/>
              </a:cxn>
              <a:cxn ang="0">
                <a:pos x="72" y="1596"/>
              </a:cxn>
              <a:cxn ang="0">
                <a:pos x="42" y="1736"/>
              </a:cxn>
              <a:cxn ang="0">
                <a:pos x="18" y="1876"/>
              </a:cxn>
              <a:cxn ang="0">
                <a:pos x="10" y="1958"/>
              </a:cxn>
              <a:cxn ang="0">
                <a:pos x="4" y="2038"/>
              </a:cxn>
              <a:cxn ang="0">
                <a:pos x="2" y="2052"/>
              </a:cxn>
              <a:cxn ang="0">
                <a:pos x="0" y="2054"/>
              </a:cxn>
              <a:cxn ang="0">
                <a:pos x="0" y="2312"/>
              </a:cxn>
              <a:cxn ang="0">
                <a:pos x="6" y="2330"/>
              </a:cxn>
              <a:cxn ang="0">
                <a:pos x="6" y="2350"/>
              </a:cxn>
              <a:cxn ang="0">
                <a:pos x="26" y="2552"/>
              </a:cxn>
              <a:cxn ang="0">
                <a:pos x="56" y="2752"/>
              </a:cxn>
              <a:cxn ang="0">
                <a:pos x="100" y="2950"/>
              </a:cxn>
              <a:cxn ang="0">
                <a:pos x="150" y="3148"/>
              </a:cxn>
              <a:cxn ang="0">
                <a:pos x="154" y="3156"/>
              </a:cxn>
              <a:cxn ang="0">
                <a:pos x="5304" y="3156"/>
              </a:cxn>
              <a:cxn ang="0">
                <a:pos x="5302" y="3130"/>
              </a:cxn>
            </a:cxnLst>
            <a:rect l="0" t="0" r="r" b="b"/>
            <a:pathLst>
              <a:path w="5304" h="3156">
                <a:moveTo>
                  <a:pt x="5302" y="3130"/>
                </a:moveTo>
                <a:lnTo>
                  <a:pt x="5302" y="3130"/>
                </a:lnTo>
                <a:lnTo>
                  <a:pt x="5302" y="994"/>
                </a:lnTo>
                <a:lnTo>
                  <a:pt x="5302" y="994"/>
                </a:lnTo>
                <a:lnTo>
                  <a:pt x="5302" y="982"/>
                </a:lnTo>
                <a:lnTo>
                  <a:pt x="5302" y="982"/>
                </a:lnTo>
                <a:lnTo>
                  <a:pt x="5302" y="968"/>
                </a:lnTo>
                <a:lnTo>
                  <a:pt x="5302" y="966"/>
                </a:lnTo>
                <a:lnTo>
                  <a:pt x="5300" y="964"/>
                </a:lnTo>
                <a:lnTo>
                  <a:pt x="5298" y="962"/>
                </a:lnTo>
                <a:lnTo>
                  <a:pt x="5294" y="964"/>
                </a:lnTo>
                <a:lnTo>
                  <a:pt x="5284" y="968"/>
                </a:lnTo>
                <a:lnTo>
                  <a:pt x="5284" y="968"/>
                </a:lnTo>
                <a:lnTo>
                  <a:pt x="5234" y="992"/>
                </a:lnTo>
                <a:lnTo>
                  <a:pt x="5184" y="1012"/>
                </a:lnTo>
                <a:lnTo>
                  <a:pt x="5132" y="1030"/>
                </a:lnTo>
                <a:lnTo>
                  <a:pt x="5080" y="1044"/>
                </a:lnTo>
                <a:lnTo>
                  <a:pt x="5080" y="1044"/>
                </a:lnTo>
                <a:lnTo>
                  <a:pt x="5012" y="1062"/>
                </a:lnTo>
                <a:lnTo>
                  <a:pt x="4944" y="1076"/>
                </a:lnTo>
                <a:lnTo>
                  <a:pt x="4876" y="1086"/>
                </a:lnTo>
                <a:lnTo>
                  <a:pt x="4806" y="1094"/>
                </a:lnTo>
                <a:lnTo>
                  <a:pt x="4736" y="1100"/>
                </a:lnTo>
                <a:lnTo>
                  <a:pt x="4668" y="1104"/>
                </a:lnTo>
                <a:lnTo>
                  <a:pt x="4598" y="1104"/>
                </a:lnTo>
                <a:lnTo>
                  <a:pt x="4528" y="1102"/>
                </a:lnTo>
                <a:lnTo>
                  <a:pt x="4528" y="1102"/>
                </a:lnTo>
                <a:lnTo>
                  <a:pt x="4436" y="1098"/>
                </a:lnTo>
                <a:lnTo>
                  <a:pt x="4344" y="1090"/>
                </a:lnTo>
                <a:lnTo>
                  <a:pt x="4254" y="1080"/>
                </a:lnTo>
                <a:lnTo>
                  <a:pt x="4164" y="1068"/>
                </a:lnTo>
                <a:lnTo>
                  <a:pt x="4074" y="1054"/>
                </a:lnTo>
                <a:lnTo>
                  <a:pt x="3984" y="1036"/>
                </a:lnTo>
                <a:lnTo>
                  <a:pt x="3894" y="1018"/>
                </a:lnTo>
                <a:lnTo>
                  <a:pt x="3806" y="996"/>
                </a:lnTo>
                <a:lnTo>
                  <a:pt x="3806" y="996"/>
                </a:lnTo>
                <a:lnTo>
                  <a:pt x="3660" y="960"/>
                </a:lnTo>
                <a:lnTo>
                  <a:pt x="3518" y="918"/>
                </a:lnTo>
                <a:lnTo>
                  <a:pt x="3376" y="874"/>
                </a:lnTo>
                <a:lnTo>
                  <a:pt x="3236" y="828"/>
                </a:lnTo>
                <a:lnTo>
                  <a:pt x="3096" y="778"/>
                </a:lnTo>
                <a:lnTo>
                  <a:pt x="2956" y="724"/>
                </a:lnTo>
                <a:lnTo>
                  <a:pt x="2818" y="670"/>
                </a:lnTo>
                <a:lnTo>
                  <a:pt x="2680" y="612"/>
                </a:lnTo>
                <a:lnTo>
                  <a:pt x="2680" y="612"/>
                </a:lnTo>
                <a:lnTo>
                  <a:pt x="2522" y="544"/>
                </a:lnTo>
                <a:lnTo>
                  <a:pt x="2366" y="474"/>
                </a:lnTo>
                <a:lnTo>
                  <a:pt x="2210" y="402"/>
                </a:lnTo>
                <a:lnTo>
                  <a:pt x="2056" y="326"/>
                </a:lnTo>
                <a:lnTo>
                  <a:pt x="1902" y="250"/>
                </a:lnTo>
                <a:lnTo>
                  <a:pt x="1748" y="172"/>
                </a:lnTo>
                <a:lnTo>
                  <a:pt x="1596" y="92"/>
                </a:lnTo>
                <a:lnTo>
                  <a:pt x="1446" y="10"/>
                </a:lnTo>
                <a:lnTo>
                  <a:pt x="1446" y="10"/>
                </a:lnTo>
                <a:lnTo>
                  <a:pt x="1438" y="6"/>
                </a:lnTo>
                <a:lnTo>
                  <a:pt x="1434" y="4"/>
                </a:lnTo>
                <a:lnTo>
                  <a:pt x="1432" y="0"/>
                </a:lnTo>
                <a:lnTo>
                  <a:pt x="1432" y="0"/>
                </a:lnTo>
                <a:lnTo>
                  <a:pt x="1424" y="0"/>
                </a:lnTo>
                <a:lnTo>
                  <a:pt x="1424" y="0"/>
                </a:lnTo>
                <a:lnTo>
                  <a:pt x="1286" y="88"/>
                </a:lnTo>
                <a:lnTo>
                  <a:pt x="1286" y="88"/>
                </a:lnTo>
                <a:lnTo>
                  <a:pt x="1208" y="140"/>
                </a:lnTo>
                <a:lnTo>
                  <a:pt x="1132" y="194"/>
                </a:lnTo>
                <a:lnTo>
                  <a:pt x="1056" y="248"/>
                </a:lnTo>
                <a:lnTo>
                  <a:pt x="982" y="304"/>
                </a:lnTo>
                <a:lnTo>
                  <a:pt x="910" y="362"/>
                </a:lnTo>
                <a:lnTo>
                  <a:pt x="838" y="422"/>
                </a:lnTo>
                <a:lnTo>
                  <a:pt x="770" y="484"/>
                </a:lnTo>
                <a:lnTo>
                  <a:pt x="702" y="548"/>
                </a:lnTo>
                <a:lnTo>
                  <a:pt x="702" y="548"/>
                </a:lnTo>
                <a:lnTo>
                  <a:pt x="660" y="592"/>
                </a:lnTo>
                <a:lnTo>
                  <a:pt x="618" y="634"/>
                </a:lnTo>
                <a:lnTo>
                  <a:pt x="578" y="678"/>
                </a:lnTo>
                <a:lnTo>
                  <a:pt x="538" y="724"/>
                </a:lnTo>
                <a:lnTo>
                  <a:pt x="500" y="768"/>
                </a:lnTo>
                <a:lnTo>
                  <a:pt x="464" y="814"/>
                </a:lnTo>
                <a:lnTo>
                  <a:pt x="428" y="862"/>
                </a:lnTo>
                <a:lnTo>
                  <a:pt x="392" y="910"/>
                </a:lnTo>
                <a:lnTo>
                  <a:pt x="360" y="958"/>
                </a:lnTo>
                <a:lnTo>
                  <a:pt x="328" y="1008"/>
                </a:lnTo>
                <a:lnTo>
                  <a:pt x="296" y="1058"/>
                </a:lnTo>
                <a:lnTo>
                  <a:pt x="268" y="1110"/>
                </a:lnTo>
                <a:lnTo>
                  <a:pt x="240" y="1162"/>
                </a:lnTo>
                <a:lnTo>
                  <a:pt x="212" y="1216"/>
                </a:lnTo>
                <a:lnTo>
                  <a:pt x="188" y="1270"/>
                </a:lnTo>
                <a:lnTo>
                  <a:pt x="164" y="1326"/>
                </a:lnTo>
                <a:lnTo>
                  <a:pt x="164" y="1326"/>
                </a:lnTo>
                <a:lnTo>
                  <a:pt x="136" y="1392"/>
                </a:lnTo>
                <a:lnTo>
                  <a:pt x="114" y="1460"/>
                </a:lnTo>
                <a:lnTo>
                  <a:pt x="92" y="1528"/>
                </a:lnTo>
                <a:lnTo>
                  <a:pt x="72" y="1596"/>
                </a:lnTo>
                <a:lnTo>
                  <a:pt x="56" y="1666"/>
                </a:lnTo>
                <a:lnTo>
                  <a:pt x="42" y="1736"/>
                </a:lnTo>
                <a:lnTo>
                  <a:pt x="28" y="1806"/>
                </a:lnTo>
                <a:lnTo>
                  <a:pt x="18" y="1876"/>
                </a:lnTo>
                <a:lnTo>
                  <a:pt x="18" y="1876"/>
                </a:lnTo>
                <a:lnTo>
                  <a:pt x="10" y="1958"/>
                </a:lnTo>
                <a:lnTo>
                  <a:pt x="4" y="2038"/>
                </a:lnTo>
                <a:lnTo>
                  <a:pt x="4" y="2038"/>
                </a:lnTo>
                <a:lnTo>
                  <a:pt x="4" y="2048"/>
                </a:lnTo>
                <a:lnTo>
                  <a:pt x="2" y="2052"/>
                </a:lnTo>
                <a:lnTo>
                  <a:pt x="0" y="2054"/>
                </a:lnTo>
                <a:lnTo>
                  <a:pt x="0" y="2054"/>
                </a:lnTo>
                <a:lnTo>
                  <a:pt x="0" y="2312"/>
                </a:lnTo>
                <a:lnTo>
                  <a:pt x="0" y="2312"/>
                </a:lnTo>
                <a:lnTo>
                  <a:pt x="4" y="2320"/>
                </a:lnTo>
                <a:lnTo>
                  <a:pt x="6" y="2330"/>
                </a:lnTo>
                <a:lnTo>
                  <a:pt x="6" y="2350"/>
                </a:lnTo>
                <a:lnTo>
                  <a:pt x="6" y="2350"/>
                </a:lnTo>
                <a:lnTo>
                  <a:pt x="14" y="2452"/>
                </a:lnTo>
                <a:lnTo>
                  <a:pt x="26" y="2552"/>
                </a:lnTo>
                <a:lnTo>
                  <a:pt x="40" y="2652"/>
                </a:lnTo>
                <a:lnTo>
                  <a:pt x="56" y="2752"/>
                </a:lnTo>
                <a:lnTo>
                  <a:pt x="76" y="2852"/>
                </a:lnTo>
                <a:lnTo>
                  <a:pt x="100" y="2950"/>
                </a:lnTo>
                <a:lnTo>
                  <a:pt x="124" y="3050"/>
                </a:lnTo>
                <a:lnTo>
                  <a:pt x="150" y="3148"/>
                </a:lnTo>
                <a:lnTo>
                  <a:pt x="150" y="3148"/>
                </a:lnTo>
                <a:lnTo>
                  <a:pt x="154" y="3156"/>
                </a:lnTo>
                <a:lnTo>
                  <a:pt x="154" y="3156"/>
                </a:lnTo>
                <a:lnTo>
                  <a:pt x="5304" y="3156"/>
                </a:lnTo>
                <a:lnTo>
                  <a:pt x="5304" y="3156"/>
                </a:lnTo>
                <a:lnTo>
                  <a:pt x="5302" y="3130"/>
                </a:lnTo>
                <a:lnTo>
                  <a:pt x="5302" y="313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 name="Title 1"/>
          <p:cNvSpPr>
            <a:spLocks noGrp="1"/>
          </p:cNvSpPr>
          <p:nvPr>
            <p:ph type="ctrTitle" hasCustomPrompt="1"/>
          </p:nvPr>
        </p:nvSpPr>
        <p:spPr>
          <a:xfrm>
            <a:off x="5016499" y="3644152"/>
            <a:ext cx="6899275" cy="14498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lgn="l">
              <a:lnSpc>
                <a:spcPts val="3000"/>
              </a:lnSpc>
              <a:defRPr lang="en-US" sz="2600" b="0" dirty="0">
                <a:solidFill>
                  <a:schemeClr val="bg1"/>
                </a:solidFill>
              </a:defRPr>
            </a:lvl1pPr>
          </a:lstStyle>
          <a:p>
            <a:pPr marL="0" lvl="0"/>
            <a:r>
              <a:rPr lang="en-US" dirty="0"/>
              <a:t>Click to insert title</a:t>
            </a:r>
          </a:p>
        </p:txBody>
      </p:sp>
      <p:sp>
        <p:nvSpPr>
          <p:cNvPr id="8" name="Subtitle 2"/>
          <p:cNvSpPr>
            <a:spLocks noGrp="1"/>
          </p:cNvSpPr>
          <p:nvPr>
            <p:ph type="subTitle" idx="1" hasCustomPrompt="1"/>
          </p:nvPr>
        </p:nvSpPr>
        <p:spPr>
          <a:xfrm>
            <a:off x="5016499" y="5236923"/>
            <a:ext cx="6899275" cy="1223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l" defTabSz="914400" rtl="0" eaLnBrk="1" fontAlgn="auto" latinLnBrk="0" hangingPunct="1">
              <a:lnSpc>
                <a:spcPts val="1800"/>
              </a:lnSpc>
              <a:spcBef>
                <a:spcPts val="0"/>
              </a:spcBef>
              <a:spcAft>
                <a:spcPts val="0"/>
              </a:spcAft>
              <a:buClrTx/>
              <a:buSzTx/>
              <a:buFont typeface="Arial" panose="020B0604020202020204" pitchFamily="34" charset="0"/>
              <a:buNone/>
              <a:tabLst/>
              <a:defRPr lang="en-US" sz="1600" dirty="0">
                <a:solidFill>
                  <a:schemeClr val="bg1"/>
                </a:solidFill>
              </a:defRPr>
            </a:lvl1pPr>
          </a:lstStyle>
          <a:p>
            <a:pPr marL="0" lvl="0"/>
            <a:r>
              <a:rPr lang="en-US" dirty="0"/>
              <a:t>Click to insert presenter, location, and date</a:t>
            </a:r>
          </a:p>
        </p:txBody>
      </p:sp>
      <p:grpSp>
        <p:nvGrpSpPr>
          <p:cNvPr id="22" name="Group 14"/>
          <p:cNvGrpSpPr>
            <a:grpSpLocks noChangeAspect="1"/>
          </p:cNvGrpSpPr>
          <p:nvPr userDrawn="1"/>
        </p:nvGrpSpPr>
        <p:grpSpPr>
          <a:xfrm>
            <a:off x="407988" y="695702"/>
            <a:ext cx="5040000" cy="1123653"/>
            <a:chOff x="728663" y="4465638"/>
            <a:chExt cx="5354637" cy="1193800"/>
          </a:xfrm>
        </p:grpSpPr>
        <p:sp>
          <p:nvSpPr>
            <p:cNvPr id="23" name="Freeform 11"/>
            <p:cNvSpPr>
              <a:spLocks/>
            </p:cNvSpPr>
            <p:nvPr userDrawn="1"/>
          </p:nvSpPr>
          <p:spPr bwMode="auto">
            <a:xfrm>
              <a:off x="5464175" y="4830763"/>
              <a:ext cx="619125" cy="503238"/>
            </a:xfrm>
            <a:custGeom>
              <a:avLst/>
              <a:gdLst/>
              <a:ahLst/>
              <a:cxnLst>
                <a:cxn ang="0">
                  <a:pos x="125" y="107"/>
                </a:cxn>
                <a:cxn ang="0">
                  <a:pos x="189" y="43"/>
                </a:cxn>
                <a:cxn ang="0">
                  <a:pos x="142" y="0"/>
                </a:cxn>
                <a:cxn ang="0">
                  <a:pos x="50" y="99"/>
                </a:cxn>
                <a:cxn ang="0">
                  <a:pos x="0" y="144"/>
                </a:cxn>
                <a:cxn ang="0">
                  <a:pos x="37" y="154"/>
                </a:cxn>
                <a:cxn ang="0">
                  <a:pos x="125" y="125"/>
                </a:cxn>
                <a:cxn ang="0">
                  <a:pos x="81" y="85"/>
                </a:cxn>
                <a:cxn ang="0">
                  <a:pos x="125" y="107"/>
                </a:cxn>
              </a:cxnLst>
              <a:rect l="0" t="0" r="r" b="b"/>
              <a:pathLst>
                <a:path w="189" h="154">
                  <a:moveTo>
                    <a:pt x="125" y="107"/>
                  </a:moveTo>
                  <a:cubicBezTo>
                    <a:pt x="161" y="107"/>
                    <a:pt x="188" y="78"/>
                    <a:pt x="189" y="43"/>
                  </a:cubicBezTo>
                  <a:cubicBezTo>
                    <a:pt x="186" y="28"/>
                    <a:pt x="181" y="0"/>
                    <a:pt x="142" y="0"/>
                  </a:cubicBezTo>
                  <a:cubicBezTo>
                    <a:pt x="99" y="0"/>
                    <a:pt x="84" y="60"/>
                    <a:pt x="50" y="99"/>
                  </a:cubicBezTo>
                  <a:cubicBezTo>
                    <a:pt x="47" y="121"/>
                    <a:pt x="26" y="140"/>
                    <a:pt x="0" y="144"/>
                  </a:cubicBezTo>
                  <a:cubicBezTo>
                    <a:pt x="6" y="150"/>
                    <a:pt x="20" y="154"/>
                    <a:pt x="37" y="154"/>
                  </a:cubicBezTo>
                  <a:cubicBezTo>
                    <a:pt x="68" y="154"/>
                    <a:pt x="106" y="145"/>
                    <a:pt x="125" y="125"/>
                  </a:cubicBezTo>
                  <a:cubicBezTo>
                    <a:pt x="99" y="126"/>
                    <a:pt x="82" y="109"/>
                    <a:pt x="81" y="85"/>
                  </a:cubicBezTo>
                  <a:cubicBezTo>
                    <a:pt x="93" y="101"/>
                    <a:pt x="108" y="107"/>
                    <a:pt x="125" y="107"/>
                  </a:cubicBezTo>
                </a:path>
              </a:pathLst>
            </a:custGeom>
            <a:solidFill>
              <a:srgbClr val="12ABD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12"/>
            <p:cNvSpPr>
              <a:spLocks noEditPoints="1"/>
            </p:cNvSpPr>
            <p:nvPr userDrawn="1"/>
          </p:nvSpPr>
          <p:spPr bwMode="auto">
            <a:xfrm>
              <a:off x="728663" y="4483100"/>
              <a:ext cx="4352925" cy="1176338"/>
            </a:xfrm>
            <a:custGeom>
              <a:avLst/>
              <a:gdLst/>
              <a:ahLst/>
              <a:cxnLst>
                <a:cxn ang="0">
                  <a:pos x="1281" y="86"/>
                </a:cxn>
                <a:cxn ang="0">
                  <a:pos x="1240" y="210"/>
                </a:cxn>
                <a:cxn ang="0">
                  <a:pos x="1122" y="182"/>
                </a:cxn>
                <a:cxn ang="0">
                  <a:pos x="1121" y="104"/>
                </a:cxn>
                <a:cxn ang="0">
                  <a:pos x="1061" y="211"/>
                </a:cxn>
                <a:cxn ang="0">
                  <a:pos x="1007" y="84"/>
                </a:cxn>
                <a:cxn ang="0">
                  <a:pos x="924" y="86"/>
                </a:cxn>
                <a:cxn ang="0">
                  <a:pos x="830" y="72"/>
                </a:cxn>
                <a:cxn ang="0">
                  <a:pos x="781" y="160"/>
                </a:cxn>
                <a:cxn ang="0">
                  <a:pos x="756" y="81"/>
                </a:cxn>
                <a:cxn ang="0">
                  <a:pos x="666" y="200"/>
                </a:cxn>
                <a:cxn ang="0">
                  <a:pos x="677" y="82"/>
                </a:cxn>
                <a:cxn ang="0">
                  <a:pos x="628" y="196"/>
                </a:cxn>
                <a:cxn ang="0">
                  <a:pos x="585" y="113"/>
                </a:cxn>
                <a:cxn ang="0">
                  <a:pos x="527" y="198"/>
                </a:cxn>
                <a:cxn ang="0">
                  <a:pos x="586" y="102"/>
                </a:cxn>
                <a:cxn ang="0">
                  <a:pos x="493" y="118"/>
                </a:cxn>
                <a:cxn ang="0">
                  <a:pos x="454" y="147"/>
                </a:cxn>
                <a:cxn ang="0">
                  <a:pos x="368" y="111"/>
                </a:cxn>
                <a:cxn ang="0">
                  <a:pos x="335" y="90"/>
                </a:cxn>
                <a:cxn ang="0">
                  <a:pos x="309" y="215"/>
                </a:cxn>
                <a:cxn ang="0">
                  <a:pos x="280" y="124"/>
                </a:cxn>
                <a:cxn ang="0">
                  <a:pos x="224" y="211"/>
                </a:cxn>
                <a:cxn ang="0">
                  <a:pos x="286" y="113"/>
                </a:cxn>
                <a:cxn ang="0">
                  <a:pos x="182" y="145"/>
                </a:cxn>
                <a:cxn ang="0">
                  <a:pos x="39" y="128"/>
                </a:cxn>
                <a:cxn ang="0">
                  <a:pos x="136" y="72"/>
                </a:cxn>
                <a:cxn ang="0">
                  <a:pos x="109" y="0"/>
                </a:cxn>
                <a:cxn ang="0">
                  <a:pos x="90" y="249"/>
                </a:cxn>
                <a:cxn ang="0">
                  <a:pos x="218" y="238"/>
                </a:cxn>
                <a:cxn ang="0">
                  <a:pos x="306" y="238"/>
                </a:cxn>
                <a:cxn ang="0">
                  <a:pos x="377" y="337"/>
                </a:cxn>
                <a:cxn ang="0">
                  <a:pos x="404" y="109"/>
                </a:cxn>
                <a:cxn ang="0">
                  <a:pos x="420" y="182"/>
                </a:cxn>
                <a:cxn ang="0">
                  <a:pos x="392" y="239"/>
                </a:cxn>
                <a:cxn ang="0">
                  <a:pos x="480" y="160"/>
                </a:cxn>
                <a:cxn ang="0">
                  <a:pos x="519" y="227"/>
                </a:cxn>
                <a:cxn ang="0">
                  <a:pos x="564" y="226"/>
                </a:cxn>
                <a:cxn ang="0">
                  <a:pos x="526" y="359"/>
                </a:cxn>
                <a:cxn ang="0">
                  <a:pos x="639" y="214"/>
                </a:cxn>
                <a:cxn ang="0">
                  <a:pos x="758" y="189"/>
                </a:cxn>
                <a:cxn ang="0">
                  <a:pos x="829" y="111"/>
                </a:cxn>
                <a:cxn ang="0">
                  <a:pos x="920" y="128"/>
                </a:cxn>
                <a:cxn ang="0">
                  <a:pos x="1010" y="176"/>
                </a:cxn>
                <a:cxn ang="0">
                  <a:pos x="1097" y="200"/>
                </a:cxn>
                <a:cxn ang="0">
                  <a:pos x="1174" y="112"/>
                </a:cxn>
                <a:cxn ang="0">
                  <a:pos x="1274" y="196"/>
                </a:cxn>
                <a:cxn ang="0">
                  <a:pos x="1328" y="227"/>
                </a:cxn>
                <a:cxn ang="0">
                  <a:pos x="528" y="335"/>
                </a:cxn>
                <a:cxn ang="0">
                  <a:pos x="564" y="248"/>
                </a:cxn>
                <a:cxn ang="0">
                  <a:pos x="674" y="105"/>
                </a:cxn>
                <a:cxn ang="0">
                  <a:pos x="655" y="181"/>
                </a:cxn>
              </a:cxnLst>
              <a:rect l="0" t="0" r="r" b="b"/>
              <a:pathLst>
                <a:path w="1328" h="359">
                  <a:moveTo>
                    <a:pt x="1295" y="118"/>
                  </a:moveTo>
                  <a:cubicBezTo>
                    <a:pt x="1295" y="99"/>
                    <a:pt x="1294" y="86"/>
                    <a:pt x="1281" y="86"/>
                  </a:cubicBezTo>
                  <a:cubicBezTo>
                    <a:pt x="1275" y="86"/>
                    <a:pt x="1273" y="87"/>
                    <a:pt x="1268" y="89"/>
                  </a:cubicBezTo>
                  <a:cubicBezTo>
                    <a:pt x="1272" y="153"/>
                    <a:pt x="1258" y="210"/>
                    <a:pt x="1240" y="210"/>
                  </a:cubicBezTo>
                  <a:cubicBezTo>
                    <a:pt x="1217" y="210"/>
                    <a:pt x="1228" y="72"/>
                    <a:pt x="1179" y="72"/>
                  </a:cubicBezTo>
                  <a:cubicBezTo>
                    <a:pt x="1133" y="72"/>
                    <a:pt x="1127" y="182"/>
                    <a:pt x="1122" y="182"/>
                  </a:cubicBezTo>
                  <a:cubicBezTo>
                    <a:pt x="1118" y="182"/>
                    <a:pt x="1118" y="153"/>
                    <a:pt x="1118" y="131"/>
                  </a:cubicBezTo>
                  <a:cubicBezTo>
                    <a:pt x="1120" y="120"/>
                    <a:pt x="1121" y="111"/>
                    <a:pt x="1121" y="104"/>
                  </a:cubicBezTo>
                  <a:cubicBezTo>
                    <a:pt x="1121" y="93"/>
                    <a:pt x="1117" y="76"/>
                    <a:pt x="1093" y="84"/>
                  </a:cubicBezTo>
                  <a:cubicBezTo>
                    <a:pt x="1094" y="163"/>
                    <a:pt x="1078" y="211"/>
                    <a:pt x="1061" y="211"/>
                  </a:cubicBezTo>
                  <a:cubicBezTo>
                    <a:pt x="1035" y="211"/>
                    <a:pt x="1034" y="139"/>
                    <a:pt x="1034" y="120"/>
                  </a:cubicBezTo>
                  <a:cubicBezTo>
                    <a:pt x="1034" y="101"/>
                    <a:pt x="1036" y="75"/>
                    <a:pt x="1007" y="84"/>
                  </a:cubicBezTo>
                  <a:cubicBezTo>
                    <a:pt x="1003" y="153"/>
                    <a:pt x="985" y="204"/>
                    <a:pt x="974" y="204"/>
                  </a:cubicBezTo>
                  <a:cubicBezTo>
                    <a:pt x="957" y="204"/>
                    <a:pt x="960" y="86"/>
                    <a:pt x="924" y="86"/>
                  </a:cubicBezTo>
                  <a:cubicBezTo>
                    <a:pt x="891" y="86"/>
                    <a:pt x="881" y="198"/>
                    <a:pt x="874" y="198"/>
                  </a:cubicBezTo>
                  <a:cubicBezTo>
                    <a:pt x="861" y="198"/>
                    <a:pt x="877" y="72"/>
                    <a:pt x="830" y="72"/>
                  </a:cubicBezTo>
                  <a:cubicBezTo>
                    <a:pt x="805" y="72"/>
                    <a:pt x="795" y="114"/>
                    <a:pt x="785" y="161"/>
                  </a:cubicBezTo>
                  <a:cubicBezTo>
                    <a:pt x="784" y="170"/>
                    <a:pt x="782" y="171"/>
                    <a:pt x="781" y="160"/>
                  </a:cubicBezTo>
                  <a:cubicBezTo>
                    <a:pt x="781" y="152"/>
                    <a:pt x="781" y="142"/>
                    <a:pt x="781" y="134"/>
                  </a:cubicBezTo>
                  <a:cubicBezTo>
                    <a:pt x="793" y="86"/>
                    <a:pt x="778" y="69"/>
                    <a:pt x="756" y="81"/>
                  </a:cubicBezTo>
                  <a:cubicBezTo>
                    <a:pt x="763" y="169"/>
                    <a:pt x="723" y="212"/>
                    <a:pt x="692" y="212"/>
                  </a:cubicBezTo>
                  <a:cubicBezTo>
                    <a:pt x="681" y="212"/>
                    <a:pt x="672" y="207"/>
                    <a:pt x="666" y="200"/>
                  </a:cubicBezTo>
                  <a:cubicBezTo>
                    <a:pt x="703" y="177"/>
                    <a:pt x="719" y="151"/>
                    <a:pt x="719" y="126"/>
                  </a:cubicBezTo>
                  <a:cubicBezTo>
                    <a:pt x="719" y="98"/>
                    <a:pt x="704" y="82"/>
                    <a:pt x="677" y="82"/>
                  </a:cubicBezTo>
                  <a:cubicBezTo>
                    <a:pt x="640" y="82"/>
                    <a:pt x="620" y="120"/>
                    <a:pt x="620" y="152"/>
                  </a:cubicBezTo>
                  <a:cubicBezTo>
                    <a:pt x="620" y="169"/>
                    <a:pt x="623" y="184"/>
                    <a:pt x="628" y="196"/>
                  </a:cubicBezTo>
                  <a:cubicBezTo>
                    <a:pt x="616" y="202"/>
                    <a:pt x="604" y="207"/>
                    <a:pt x="593" y="212"/>
                  </a:cubicBezTo>
                  <a:cubicBezTo>
                    <a:pt x="592" y="179"/>
                    <a:pt x="588" y="145"/>
                    <a:pt x="585" y="113"/>
                  </a:cubicBezTo>
                  <a:cubicBezTo>
                    <a:pt x="566" y="107"/>
                    <a:pt x="560" y="117"/>
                    <a:pt x="559" y="134"/>
                  </a:cubicBezTo>
                  <a:cubicBezTo>
                    <a:pt x="555" y="174"/>
                    <a:pt x="540" y="198"/>
                    <a:pt x="527" y="198"/>
                  </a:cubicBezTo>
                  <a:cubicBezTo>
                    <a:pt x="518" y="198"/>
                    <a:pt x="512" y="186"/>
                    <a:pt x="511" y="174"/>
                  </a:cubicBezTo>
                  <a:cubicBezTo>
                    <a:pt x="507" y="110"/>
                    <a:pt x="559" y="92"/>
                    <a:pt x="586" y="102"/>
                  </a:cubicBezTo>
                  <a:cubicBezTo>
                    <a:pt x="592" y="88"/>
                    <a:pt x="585" y="77"/>
                    <a:pt x="561" y="77"/>
                  </a:cubicBezTo>
                  <a:cubicBezTo>
                    <a:pt x="531" y="77"/>
                    <a:pt x="509" y="95"/>
                    <a:pt x="493" y="118"/>
                  </a:cubicBezTo>
                  <a:cubicBezTo>
                    <a:pt x="482" y="134"/>
                    <a:pt x="470" y="145"/>
                    <a:pt x="453" y="158"/>
                  </a:cubicBezTo>
                  <a:cubicBezTo>
                    <a:pt x="454" y="154"/>
                    <a:pt x="454" y="150"/>
                    <a:pt x="454" y="147"/>
                  </a:cubicBezTo>
                  <a:cubicBezTo>
                    <a:pt x="454" y="102"/>
                    <a:pt x="430" y="82"/>
                    <a:pt x="406" y="82"/>
                  </a:cubicBezTo>
                  <a:cubicBezTo>
                    <a:pt x="387" y="82"/>
                    <a:pt x="375" y="94"/>
                    <a:pt x="368" y="111"/>
                  </a:cubicBezTo>
                  <a:cubicBezTo>
                    <a:pt x="366" y="94"/>
                    <a:pt x="363" y="86"/>
                    <a:pt x="353" y="86"/>
                  </a:cubicBezTo>
                  <a:cubicBezTo>
                    <a:pt x="348" y="86"/>
                    <a:pt x="342" y="87"/>
                    <a:pt x="335" y="90"/>
                  </a:cubicBezTo>
                  <a:cubicBezTo>
                    <a:pt x="338" y="100"/>
                    <a:pt x="340" y="122"/>
                    <a:pt x="340" y="137"/>
                  </a:cubicBezTo>
                  <a:cubicBezTo>
                    <a:pt x="340" y="191"/>
                    <a:pt x="324" y="215"/>
                    <a:pt x="309" y="215"/>
                  </a:cubicBezTo>
                  <a:cubicBezTo>
                    <a:pt x="292" y="215"/>
                    <a:pt x="290" y="151"/>
                    <a:pt x="288" y="126"/>
                  </a:cubicBezTo>
                  <a:cubicBezTo>
                    <a:pt x="286" y="125"/>
                    <a:pt x="284" y="124"/>
                    <a:pt x="280" y="124"/>
                  </a:cubicBezTo>
                  <a:cubicBezTo>
                    <a:pt x="264" y="124"/>
                    <a:pt x="262" y="145"/>
                    <a:pt x="259" y="164"/>
                  </a:cubicBezTo>
                  <a:cubicBezTo>
                    <a:pt x="254" y="185"/>
                    <a:pt x="242" y="211"/>
                    <a:pt x="224" y="211"/>
                  </a:cubicBezTo>
                  <a:cubicBezTo>
                    <a:pt x="214" y="211"/>
                    <a:pt x="207" y="201"/>
                    <a:pt x="206" y="182"/>
                  </a:cubicBezTo>
                  <a:cubicBezTo>
                    <a:pt x="204" y="144"/>
                    <a:pt x="236" y="99"/>
                    <a:pt x="286" y="113"/>
                  </a:cubicBezTo>
                  <a:cubicBezTo>
                    <a:pt x="292" y="98"/>
                    <a:pt x="282" y="86"/>
                    <a:pt x="261" y="86"/>
                  </a:cubicBezTo>
                  <a:cubicBezTo>
                    <a:pt x="225" y="86"/>
                    <a:pt x="195" y="113"/>
                    <a:pt x="182" y="145"/>
                  </a:cubicBezTo>
                  <a:cubicBezTo>
                    <a:pt x="169" y="175"/>
                    <a:pt x="145" y="218"/>
                    <a:pt x="98" y="218"/>
                  </a:cubicBezTo>
                  <a:cubicBezTo>
                    <a:pt x="65" y="218"/>
                    <a:pt x="39" y="189"/>
                    <a:pt x="39" y="128"/>
                  </a:cubicBezTo>
                  <a:cubicBezTo>
                    <a:pt x="39" y="75"/>
                    <a:pt x="72" y="25"/>
                    <a:pt x="108" y="25"/>
                  </a:cubicBezTo>
                  <a:cubicBezTo>
                    <a:pt x="132" y="25"/>
                    <a:pt x="138" y="50"/>
                    <a:pt x="136" y="72"/>
                  </a:cubicBezTo>
                  <a:cubicBezTo>
                    <a:pt x="149" y="83"/>
                    <a:pt x="170" y="73"/>
                    <a:pt x="170" y="47"/>
                  </a:cubicBezTo>
                  <a:cubicBezTo>
                    <a:pt x="170" y="30"/>
                    <a:pt x="156" y="0"/>
                    <a:pt x="109" y="0"/>
                  </a:cubicBezTo>
                  <a:cubicBezTo>
                    <a:pt x="51" y="0"/>
                    <a:pt x="0" y="57"/>
                    <a:pt x="0" y="132"/>
                  </a:cubicBezTo>
                  <a:cubicBezTo>
                    <a:pt x="0" y="206"/>
                    <a:pt x="38" y="249"/>
                    <a:pt x="90" y="249"/>
                  </a:cubicBezTo>
                  <a:cubicBezTo>
                    <a:pt x="123" y="249"/>
                    <a:pt x="154" y="230"/>
                    <a:pt x="176" y="195"/>
                  </a:cubicBezTo>
                  <a:cubicBezTo>
                    <a:pt x="181" y="226"/>
                    <a:pt x="202" y="238"/>
                    <a:pt x="218" y="238"/>
                  </a:cubicBezTo>
                  <a:cubicBezTo>
                    <a:pt x="243" y="238"/>
                    <a:pt x="260" y="222"/>
                    <a:pt x="269" y="200"/>
                  </a:cubicBezTo>
                  <a:cubicBezTo>
                    <a:pt x="274" y="222"/>
                    <a:pt x="286" y="238"/>
                    <a:pt x="306" y="238"/>
                  </a:cubicBezTo>
                  <a:cubicBezTo>
                    <a:pt x="320" y="238"/>
                    <a:pt x="330" y="231"/>
                    <a:pt x="339" y="220"/>
                  </a:cubicBezTo>
                  <a:cubicBezTo>
                    <a:pt x="335" y="297"/>
                    <a:pt x="331" y="346"/>
                    <a:pt x="377" y="337"/>
                  </a:cubicBezTo>
                  <a:cubicBezTo>
                    <a:pt x="370" y="315"/>
                    <a:pt x="368" y="275"/>
                    <a:pt x="368" y="239"/>
                  </a:cubicBezTo>
                  <a:cubicBezTo>
                    <a:pt x="368" y="141"/>
                    <a:pt x="384" y="109"/>
                    <a:pt x="404" y="109"/>
                  </a:cubicBezTo>
                  <a:cubicBezTo>
                    <a:pt x="419" y="109"/>
                    <a:pt x="423" y="128"/>
                    <a:pt x="423" y="148"/>
                  </a:cubicBezTo>
                  <a:cubicBezTo>
                    <a:pt x="423" y="158"/>
                    <a:pt x="422" y="170"/>
                    <a:pt x="420" y="182"/>
                  </a:cubicBezTo>
                  <a:cubicBezTo>
                    <a:pt x="395" y="197"/>
                    <a:pt x="375" y="210"/>
                    <a:pt x="375" y="225"/>
                  </a:cubicBezTo>
                  <a:cubicBezTo>
                    <a:pt x="375" y="238"/>
                    <a:pt x="384" y="239"/>
                    <a:pt x="392" y="239"/>
                  </a:cubicBezTo>
                  <a:cubicBezTo>
                    <a:pt x="411" y="239"/>
                    <a:pt x="434" y="220"/>
                    <a:pt x="447" y="185"/>
                  </a:cubicBezTo>
                  <a:cubicBezTo>
                    <a:pt x="458" y="178"/>
                    <a:pt x="469" y="170"/>
                    <a:pt x="480" y="160"/>
                  </a:cubicBezTo>
                  <a:cubicBezTo>
                    <a:pt x="480" y="164"/>
                    <a:pt x="479" y="167"/>
                    <a:pt x="479" y="171"/>
                  </a:cubicBezTo>
                  <a:cubicBezTo>
                    <a:pt x="479" y="206"/>
                    <a:pt x="495" y="227"/>
                    <a:pt x="519" y="227"/>
                  </a:cubicBezTo>
                  <a:cubicBezTo>
                    <a:pt x="538" y="227"/>
                    <a:pt x="553" y="214"/>
                    <a:pt x="563" y="193"/>
                  </a:cubicBezTo>
                  <a:cubicBezTo>
                    <a:pt x="564" y="205"/>
                    <a:pt x="564" y="216"/>
                    <a:pt x="564" y="226"/>
                  </a:cubicBezTo>
                  <a:cubicBezTo>
                    <a:pt x="525" y="244"/>
                    <a:pt x="482" y="262"/>
                    <a:pt x="482" y="313"/>
                  </a:cubicBezTo>
                  <a:cubicBezTo>
                    <a:pt x="482" y="339"/>
                    <a:pt x="501" y="359"/>
                    <a:pt x="526" y="359"/>
                  </a:cubicBezTo>
                  <a:cubicBezTo>
                    <a:pt x="580" y="359"/>
                    <a:pt x="593" y="302"/>
                    <a:pt x="593" y="235"/>
                  </a:cubicBezTo>
                  <a:cubicBezTo>
                    <a:pt x="611" y="227"/>
                    <a:pt x="624" y="222"/>
                    <a:pt x="639" y="214"/>
                  </a:cubicBezTo>
                  <a:cubicBezTo>
                    <a:pt x="652" y="230"/>
                    <a:pt x="670" y="238"/>
                    <a:pt x="686" y="238"/>
                  </a:cubicBezTo>
                  <a:cubicBezTo>
                    <a:pt x="717" y="238"/>
                    <a:pt x="740" y="222"/>
                    <a:pt x="758" y="189"/>
                  </a:cubicBezTo>
                  <a:cubicBezTo>
                    <a:pt x="762" y="214"/>
                    <a:pt x="768" y="238"/>
                    <a:pt x="781" y="238"/>
                  </a:cubicBezTo>
                  <a:cubicBezTo>
                    <a:pt x="806" y="238"/>
                    <a:pt x="811" y="111"/>
                    <a:pt x="829" y="111"/>
                  </a:cubicBezTo>
                  <a:cubicBezTo>
                    <a:pt x="843" y="111"/>
                    <a:pt x="831" y="249"/>
                    <a:pt x="868" y="249"/>
                  </a:cubicBezTo>
                  <a:cubicBezTo>
                    <a:pt x="899" y="249"/>
                    <a:pt x="905" y="128"/>
                    <a:pt x="920" y="128"/>
                  </a:cubicBezTo>
                  <a:cubicBezTo>
                    <a:pt x="931" y="128"/>
                    <a:pt x="932" y="238"/>
                    <a:pt x="966" y="238"/>
                  </a:cubicBezTo>
                  <a:cubicBezTo>
                    <a:pt x="983" y="238"/>
                    <a:pt x="1001" y="218"/>
                    <a:pt x="1010" y="176"/>
                  </a:cubicBezTo>
                  <a:cubicBezTo>
                    <a:pt x="1014" y="204"/>
                    <a:pt x="1028" y="238"/>
                    <a:pt x="1056" y="238"/>
                  </a:cubicBezTo>
                  <a:cubicBezTo>
                    <a:pt x="1072" y="238"/>
                    <a:pt x="1086" y="222"/>
                    <a:pt x="1097" y="200"/>
                  </a:cubicBezTo>
                  <a:cubicBezTo>
                    <a:pt x="1100" y="223"/>
                    <a:pt x="1106" y="238"/>
                    <a:pt x="1118" y="238"/>
                  </a:cubicBezTo>
                  <a:cubicBezTo>
                    <a:pt x="1150" y="238"/>
                    <a:pt x="1149" y="112"/>
                    <a:pt x="1174" y="112"/>
                  </a:cubicBezTo>
                  <a:cubicBezTo>
                    <a:pt x="1194" y="112"/>
                    <a:pt x="1188" y="238"/>
                    <a:pt x="1235" y="238"/>
                  </a:cubicBezTo>
                  <a:cubicBezTo>
                    <a:pt x="1257" y="238"/>
                    <a:pt x="1268" y="220"/>
                    <a:pt x="1274" y="196"/>
                  </a:cubicBezTo>
                  <a:cubicBezTo>
                    <a:pt x="1283" y="231"/>
                    <a:pt x="1297" y="238"/>
                    <a:pt x="1308" y="238"/>
                  </a:cubicBezTo>
                  <a:cubicBezTo>
                    <a:pt x="1315" y="238"/>
                    <a:pt x="1321" y="236"/>
                    <a:pt x="1328" y="227"/>
                  </a:cubicBezTo>
                  <a:cubicBezTo>
                    <a:pt x="1292" y="212"/>
                    <a:pt x="1295" y="155"/>
                    <a:pt x="1295" y="118"/>
                  </a:cubicBezTo>
                  <a:moveTo>
                    <a:pt x="528" y="335"/>
                  </a:moveTo>
                  <a:cubicBezTo>
                    <a:pt x="517" y="335"/>
                    <a:pt x="511" y="325"/>
                    <a:pt x="511" y="313"/>
                  </a:cubicBezTo>
                  <a:cubicBezTo>
                    <a:pt x="511" y="280"/>
                    <a:pt x="535" y="263"/>
                    <a:pt x="564" y="248"/>
                  </a:cubicBezTo>
                  <a:cubicBezTo>
                    <a:pt x="563" y="319"/>
                    <a:pt x="546" y="335"/>
                    <a:pt x="528" y="335"/>
                  </a:cubicBezTo>
                  <a:moveTo>
                    <a:pt x="674" y="105"/>
                  </a:moveTo>
                  <a:cubicBezTo>
                    <a:pt x="685" y="105"/>
                    <a:pt x="692" y="115"/>
                    <a:pt x="691" y="129"/>
                  </a:cubicBezTo>
                  <a:cubicBezTo>
                    <a:pt x="689" y="146"/>
                    <a:pt x="677" y="166"/>
                    <a:pt x="655" y="181"/>
                  </a:cubicBezTo>
                  <a:cubicBezTo>
                    <a:pt x="644" y="149"/>
                    <a:pt x="653" y="105"/>
                    <a:pt x="674" y="105"/>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13"/>
            <p:cNvSpPr>
              <a:spLocks/>
            </p:cNvSpPr>
            <p:nvPr userDrawn="1"/>
          </p:nvSpPr>
          <p:spPr bwMode="auto">
            <a:xfrm>
              <a:off x="4013200" y="4541838"/>
              <a:ext cx="120650" cy="127000"/>
            </a:xfrm>
            <a:custGeom>
              <a:avLst/>
              <a:gdLst/>
              <a:ahLst/>
              <a:cxnLst>
                <a:cxn ang="0">
                  <a:pos x="19" y="39"/>
                </a:cxn>
                <a:cxn ang="0">
                  <a:pos x="37" y="19"/>
                </a:cxn>
                <a:cxn ang="0">
                  <a:pos x="19" y="0"/>
                </a:cxn>
                <a:cxn ang="0">
                  <a:pos x="0" y="20"/>
                </a:cxn>
                <a:cxn ang="0">
                  <a:pos x="19" y="39"/>
                </a:cxn>
              </a:cxnLst>
              <a:rect l="0" t="0" r="r" b="b"/>
              <a:pathLst>
                <a:path w="37" h="39">
                  <a:moveTo>
                    <a:pt x="19" y="39"/>
                  </a:moveTo>
                  <a:cubicBezTo>
                    <a:pt x="30" y="38"/>
                    <a:pt x="37" y="29"/>
                    <a:pt x="37" y="19"/>
                  </a:cubicBezTo>
                  <a:cubicBezTo>
                    <a:pt x="37" y="8"/>
                    <a:pt x="30" y="0"/>
                    <a:pt x="19" y="0"/>
                  </a:cubicBezTo>
                  <a:cubicBezTo>
                    <a:pt x="9" y="1"/>
                    <a:pt x="0" y="9"/>
                    <a:pt x="0" y="20"/>
                  </a:cubicBezTo>
                  <a:cubicBezTo>
                    <a:pt x="0" y="31"/>
                    <a:pt x="9" y="39"/>
                    <a:pt x="19" y="39"/>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14"/>
            <p:cNvSpPr>
              <a:spLocks/>
            </p:cNvSpPr>
            <p:nvPr userDrawn="1"/>
          </p:nvSpPr>
          <p:spPr bwMode="auto">
            <a:xfrm>
              <a:off x="4870450" y="4564063"/>
              <a:ext cx="112713" cy="125413"/>
            </a:xfrm>
            <a:custGeom>
              <a:avLst/>
              <a:gdLst/>
              <a:ahLst/>
              <a:cxnLst>
                <a:cxn ang="0">
                  <a:pos x="17" y="37"/>
                </a:cxn>
                <a:cxn ang="0">
                  <a:pos x="34" y="18"/>
                </a:cxn>
                <a:cxn ang="0">
                  <a:pos x="17" y="0"/>
                </a:cxn>
                <a:cxn ang="0">
                  <a:pos x="0" y="19"/>
                </a:cxn>
                <a:cxn ang="0">
                  <a:pos x="17" y="37"/>
                </a:cxn>
              </a:cxnLst>
              <a:rect l="0" t="0" r="r" b="b"/>
              <a:pathLst>
                <a:path w="34" h="38">
                  <a:moveTo>
                    <a:pt x="17" y="37"/>
                  </a:moveTo>
                  <a:cubicBezTo>
                    <a:pt x="26" y="37"/>
                    <a:pt x="34" y="28"/>
                    <a:pt x="34" y="18"/>
                  </a:cubicBezTo>
                  <a:cubicBezTo>
                    <a:pt x="34" y="8"/>
                    <a:pt x="26" y="0"/>
                    <a:pt x="17" y="0"/>
                  </a:cubicBezTo>
                  <a:cubicBezTo>
                    <a:pt x="7" y="1"/>
                    <a:pt x="0" y="9"/>
                    <a:pt x="0" y="19"/>
                  </a:cubicBezTo>
                  <a:cubicBezTo>
                    <a:pt x="0" y="30"/>
                    <a:pt x="7" y="38"/>
                    <a:pt x="17" y="37"/>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15"/>
            <p:cNvSpPr>
              <a:spLocks/>
            </p:cNvSpPr>
            <p:nvPr userDrawn="1"/>
          </p:nvSpPr>
          <p:spPr bwMode="auto">
            <a:xfrm>
              <a:off x="5143500" y="4465638"/>
              <a:ext cx="939800" cy="796925"/>
            </a:xfrm>
            <a:custGeom>
              <a:avLst/>
              <a:gdLst/>
              <a:ahLst/>
              <a:cxnLst>
                <a:cxn ang="0">
                  <a:pos x="286" y="152"/>
                </a:cxn>
                <a:cxn ang="0">
                  <a:pos x="237" y="50"/>
                </a:cxn>
                <a:cxn ang="0">
                  <a:pos x="160" y="3"/>
                </a:cxn>
                <a:cxn ang="0">
                  <a:pos x="153" y="0"/>
                </a:cxn>
                <a:cxn ang="0">
                  <a:pos x="153" y="0"/>
                </a:cxn>
                <a:cxn ang="0">
                  <a:pos x="0" y="158"/>
                </a:cxn>
                <a:cxn ang="0">
                  <a:pos x="53" y="236"/>
                </a:cxn>
                <a:cxn ang="0">
                  <a:pos x="107" y="237"/>
                </a:cxn>
                <a:cxn ang="0">
                  <a:pos x="148" y="210"/>
                </a:cxn>
                <a:cxn ang="0">
                  <a:pos x="240" y="111"/>
                </a:cxn>
                <a:cxn ang="0">
                  <a:pos x="287" y="154"/>
                </a:cxn>
                <a:cxn ang="0">
                  <a:pos x="286" y="152"/>
                </a:cxn>
              </a:cxnLst>
              <a:rect l="0" t="0" r="r" b="b"/>
              <a:pathLst>
                <a:path w="287" h="243">
                  <a:moveTo>
                    <a:pt x="286" y="152"/>
                  </a:moveTo>
                  <a:cubicBezTo>
                    <a:pt x="286" y="111"/>
                    <a:pt x="267" y="77"/>
                    <a:pt x="237" y="50"/>
                  </a:cubicBezTo>
                  <a:cubicBezTo>
                    <a:pt x="215" y="30"/>
                    <a:pt x="188" y="14"/>
                    <a:pt x="160" y="3"/>
                  </a:cubicBezTo>
                  <a:cubicBezTo>
                    <a:pt x="158" y="2"/>
                    <a:pt x="156" y="1"/>
                    <a:pt x="153" y="0"/>
                  </a:cubicBezTo>
                  <a:cubicBezTo>
                    <a:pt x="153" y="0"/>
                    <a:pt x="153" y="0"/>
                    <a:pt x="153" y="0"/>
                  </a:cubicBezTo>
                  <a:cubicBezTo>
                    <a:pt x="119" y="41"/>
                    <a:pt x="0" y="72"/>
                    <a:pt x="0" y="158"/>
                  </a:cubicBezTo>
                  <a:cubicBezTo>
                    <a:pt x="0" y="192"/>
                    <a:pt x="21" y="223"/>
                    <a:pt x="53" y="236"/>
                  </a:cubicBezTo>
                  <a:cubicBezTo>
                    <a:pt x="71" y="243"/>
                    <a:pt x="89" y="243"/>
                    <a:pt x="107" y="237"/>
                  </a:cubicBezTo>
                  <a:cubicBezTo>
                    <a:pt x="123" y="232"/>
                    <a:pt x="137" y="222"/>
                    <a:pt x="148" y="210"/>
                  </a:cubicBezTo>
                  <a:cubicBezTo>
                    <a:pt x="182" y="171"/>
                    <a:pt x="197" y="111"/>
                    <a:pt x="240" y="111"/>
                  </a:cubicBezTo>
                  <a:cubicBezTo>
                    <a:pt x="279" y="111"/>
                    <a:pt x="284" y="139"/>
                    <a:pt x="287" y="154"/>
                  </a:cubicBezTo>
                  <a:cubicBezTo>
                    <a:pt x="287" y="154"/>
                    <a:pt x="287" y="153"/>
                    <a:pt x="286" y="152"/>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829680562"/>
      </p:ext>
    </p:extLst>
  </p:cSld>
  <p:clrMapOvr>
    <a:masterClrMapping/>
  </p:clrMapOvr>
  <p:extLst mod="1">
    <p:ext uri="{DCECCB84-F9BA-43D5-87BE-67443E8EF086}">
      <p15:sldGuideLst xmlns:p15="http://schemas.microsoft.com/office/powerpoint/2012/main">
        <p15:guide id="1" orient="horz" pos="935" userDrawn="1">
          <p15:clr>
            <a:srgbClr val="FBAE40"/>
          </p15:clr>
        </p15:guide>
        <p15:guide id="2" pos="257" userDrawn="1">
          <p15:clr>
            <a:srgbClr val="FBAE40"/>
          </p15:clr>
        </p15:guide>
        <p15:guide id="3" pos="316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rgbClr val="E6E7E7"/>
        </a:solidFill>
        <a:effectLst/>
      </p:bgPr>
    </p:bg>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28000" name="think-cell Slide" r:id="rId4" imgW="270" imgH="270" progId="TCLayout.ActiveDocument.1">
                  <p:embed/>
                </p:oleObj>
              </mc:Choice>
              <mc:Fallback>
                <p:oleObj name="think-cell Slide" r:id="rId4" imgW="270" imgH="270" progId="TCLayout.ActiveDocument.1">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271" name="Freeform 7"/>
          <p:cNvSpPr>
            <a:spLocks/>
          </p:cNvSpPr>
          <p:nvPr userDrawn="1"/>
        </p:nvSpPr>
        <p:spPr bwMode="auto">
          <a:xfrm>
            <a:off x="5892403" y="1"/>
            <a:ext cx="6327776" cy="5670550"/>
          </a:xfrm>
          <a:custGeom>
            <a:avLst/>
            <a:gdLst/>
            <a:ahLst/>
            <a:cxnLst>
              <a:cxn ang="0">
                <a:pos x="3986" y="2526"/>
              </a:cxn>
              <a:cxn ang="0">
                <a:pos x="3986" y="2512"/>
              </a:cxn>
              <a:cxn ang="0">
                <a:pos x="3986" y="0"/>
              </a:cxn>
              <a:cxn ang="0">
                <a:pos x="648" y="0"/>
              </a:cxn>
              <a:cxn ang="0">
                <a:pos x="682" y="84"/>
              </a:cxn>
              <a:cxn ang="0">
                <a:pos x="698" y="132"/>
              </a:cxn>
              <a:cxn ang="0">
                <a:pos x="724" y="230"/>
              </a:cxn>
              <a:cxn ang="0">
                <a:pos x="738" y="328"/>
              </a:cxn>
              <a:cxn ang="0">
                <a:pos x="744" y="428"/>
              </a:cxn>
              <a:cxn ang="0">
                <a:pos x="744" y="478"/>
              </a:cxn>
              <a:cxn ang="0">
                <a:pos x="734" y="656"/>
              </a:cxn>
              <a:cxn ang="0">
                <a:pos x="710" y="830"/>
              </a:cxn>
              <a:cxn ang="0">
                <a:pos x="674" y="1002"/>
              </a:cxn>
              <a:cxn ang="0">
                <a:pos x="628" y="1172"/>
              </a:cxn>
              <a:cxn ang="0">
                <a:pos x="590" y="1296"/>
              </a:cxn>
              <a:cxn ang="0">
                <a:pos x="504" y="1542"/>
              </a:cxn>
              <a:cxn ang="0">
                <a:pos x="406" y="1782"/>
              </a:cxn>
              <a:cxn ang="0">
                <a:pos x="300" y="2020"/>
              </a:cxn>
              <a:cxn ang="0">
                <a:pos x="244" y="2136"/>
              </a:cxn>
              <a:cxn ang="0">
                <a:pos x="128" y="2366"/>
              </a:cxn>
              <a:cxn ang="0">
                <a:pos x="8" y="2594"/>
              </a:cxn>
              <a:cxn ang="0">
                <a:pos x="0" y="2608"/>
              </a:cxn>
              <a:cxn ang="0">
                <a:pos x="0" y="2612"/>
              </a:cxn>
              <a:cxn ang="0">
                <a:pos x="50" y="2690"/>
              </a:cxn>
              <a:cxn ang="0">
                <a:pos x="100" y="2766"/>
              </a:cxn>
              <a:cxn ang="0">
                <a:pos x="190" y="2890"/>
              </a:cxn>
              <a:cxn ang="0">
                <a:pos x="286" y="3006"/>
              </a:cxn>
              <a:cxn ang="0">
                <a:pos x="390" y="3116"/>
              </a:cxn>
              <a:cxn ang="0">
                <a:pos x="502" y="3220"/>
              </a:cxn>
              <a:cxn ang="0">
                <a:pos x="540" y="3252"/>
              </a:cxn>
              <a:cxn ang="0">
                <a:pos x="622" y="3312"/>
              </a:cxn>
              <a:cxn ang="0">
                <a:pos x="706" y="3366"/>
              </a:cxn>
              <a:cxn ang="0">
                <a:pos x="792" y="3414"/>
              </a:cxn>
              <a:cxn ang="0">
                <a:pos x="882" y="3456"/>
              </a:cxn>
              <a:cxn ang="0">
                <a:pos x="976" y="3492"/>
              </a:cxn>
              <a:cxn ang="0">
                <a:pos x="1070" y="3520"/>
              </a:cxn>
              <a:cxn ang="0">
                <a:pos x="1170" y="3542"/>
              </a:cxn>
              <a:cxn ang="0">
                <a:pos x="1220" y="3552"/>
              </a:cxn>
              <a:cxn ang="0">
                <a:pos x="1374" y="3568"/>
              </a:cxn>
              <a:cxn ang="0">
                <a:pos x="1382" y="3568"/>
              </a:cxn>
              <a:cxn ang="0">
                <a:pos x="1390" y="3572"/>
              </a:cxn>
              <a:cxn ang="0">
                <a:pos x="1420" y="3572"/>
              </a:cxn>
              <a:cxn ang="0">
                <a:pos x="1544" y="3572"/>
              </a:cxn>
              <a:cxn ang="0">
                <a:pos x="1544" y="3568"/>
              </a:cxn>
              <a:cxn ang="0">
                <a:pos x="1610" y="3564"/>
              </a:cxn>
              <a:cxn ang="0">
                <a:pos x="1740" y="3552"/>
              </a:cxn>
              <a:cxn ang="0">
                <a:pos x="1870" y="3530"/>
              </a:cxn>
              <a:cxn ang="0">
                <a:pos x="1998" y="3502"/>
              </a:cxn>
              <a:cxn ang="0">
                <a:pos x="2062" y="3486"/>
              </a:cxn>
              <a:cxn ang="0">
                <a:pos x="2262" y="3426"/>
              </a:cxn>
              <a:cxn ang="0">
                <a:pos x="2458" y="3356"/>
              </a:cxn>
              <a:cxn ang="0">
                <a:pos x="2650" y="3276"/>
              </a:cxn>
              <a:cxn ang="0">
                <a:pos x="2840" y="3190"/>
              </a:cxn>
              <a:cxn ang="0">
                <a:pos x="2966" y="3128"/>
              </a:cxn>
              <a:cxn ang="0">
                <a:pos x="3218" y="2996"/>
              </a:cxn>
              <a:cxn ang="0">
                <a:pos x="3464" y="2858"/>
              </a:cxn>
              <a:cxn ang="0">
                <a:pos x="3708" y="2714"/>
              </a:cxn>
              <a:cxn ang="0">
                <a:pos x="3828" y="2640"/>
              </a:cxn>
              <a:cxn ang="0">
                <a:pos x="3974" y="2548"/>
              </a:cxn>
              <a:cxn ang="0">
                <a:pos x="3984" y="2540"/>
              </a:cxn>
              <a:cxn ang="0">
                <a:pos x="3986" y="2526"/>
              </a:cxn>
            </a:cxnLst>
            <a:rect l="0" t="0" r="r" b="b"/>
            <a:pathLst>
              <a:path w="3986" h="3572">
                <a:moveTo>
                  <a:pt x="3986" y="2526"/>
                </a:moveTo>
                <a:lnTo>
                  <a:pt x="3986" y="2526"/>
                </a:lnTo>
                <a:lnTo>
                  <a:pt x="3986" y="2512"/>
                </a:lnTo>
                <a:lnTo>
                  <a:pt x="3986" y="2512"/>
                </a:lnTo>
                <a:lnTo>
                  <a:pt x="3986" y="0"/>
                </a:lnTo>
                <a:lnTo>
                  <a:pt x="3986" y="0"/>
                </a:lnTo>
                <a:lnTo>
                  <a:pt x="648" y="0"/>
                </a:lnTo>
                <a:lnTo>
                  <a:pt x="648" y="0"/>
                </a:lnTo>
                <a:lnTo>
                  <a:pt x="666" y="42"/>
                </a:lnTo>
                <a:lnTo>
                  <a:pt x="682" y="84"/>
                </a:lnTo>
                <a:lnTo>
                  <a:pt x="682" y="84"/>
                </a:lnTo>
                <a:lnTo>
                  <a:pt x="698" y="132"/>
                </a:lnTo>
                <a:lnTo>
                  <a:pt x="712" y="182"/>
                </a:lnTo>
                <a:lnTo>
                  <a:pt x="724" y="230"/>
                </a:lnTo>
                <a:lnTo>
                  <a:pt x="732" y="280"/>
                </a:lnTo>
                <a:lnTo>
                  <a:pt x="738" y="328"/>
                </a:lnTo>
                <a:lnTo>
                  <a:pt x="742" y="378"/>
                </a:lnTo>
                <a:lnTo>
                  <a:pt x="744" y="428"/>
                </a:lnTo>
                <a:lnTo>
                  <a:pt x="744" y="478"/>
                </a:lnTo>
                <a:lnTo>
                  <a:pt x="744" y="478"/>
                </a:lnTo>
                <a:lnTo>
                  <a:pt x="742" y="568"/>
                </a:lnTo>
                <a:lnTo>
                  <a:pt x="734" y="656"/>
                </a:lnTo>
                <a:lnTo>
                  <a:pt x="724" y="742"/>
                </a:lnTo>
                <a:lnTo>
                  <a:pt x="710" y="830"/>
                </a:lnTo>
                <a:lnTo>
                  <a:pt x="694" y="916"/>
                </a:lnTo>
                <a:lnTo>
                  <a:pt x="674" y="1002"/>
                </a:lnTo>
                <a:lnTo>
                  <a:pt x="652" y="1088"/>
                </a:lnTo>
                <a:lnTo>
                  <a:pt x="628" y="1172"/>
                </a:lnTo>
                <a:lnTo>
                  <a:pt x="628" y="1172"/>
                </a:lnTo>
                <a:lnTo>
                  <a:pt x="590" y="1296"/>
                </a:lnTo>
                <a:lnTo>
                  <a:pt x="548" y="1420"/>
                </a:lnTo>
                <a:lnTo>
                  <a:pt x="504" y="1542"/>
                </a:lnTo>
                <a:lnTo>
                  <a:pt x="456" y="1662"/>
                </a:lnTo>
                <a:lnTo>
                  <a:pt x="406" y="1782"/>
                </a:lnTo>
                <a:lnTo>
                  <a:pt x="354" y="1900"/>
                </a:lnTo>
                <a:lnTo>
                  <a:pt x="300" y="2020"/>
                </a:lnTo>
                <a:lnTo>
                  <a:pt x="244" y="2136"/>
                </a:lnTo>
                <a:lnTo>
                  <a:pt x="244" y="2136"/>
                </a:lnTo>
                <a:lnTo>
                  <a:pt x="188" y="2252"/>
                </a:lnTo>
                <a:lnTo>
                  <a:pt x="128" y="2366"/>
                </a:lnTo>
                <a:lnTo>
                  <a:pt x="70" y="2480"/>
                </a:lnTo>
                <a:lnTo>
                  <a:pt x="8" y="2594"/>
                </a:lnTo>
                <a:lnTo>
                  <a:pt x="8" y="2594"/>
                </a:lnTo>
                <a:lnTo>
                  <a:pt x="0" y="2608"/>
                </a:lnTo>
                <a:lnTo>
                  <a:pt x="0" y="2608"/>
                </a:lnTo>
                <a:lnTo>
                  <a:pt x="0" y="2612"/>
                </a:lnTo>
                <a:lnTo>
                  <a:pt x="0" y="2612"/>
                </a:lnTo>
                <a:lnTo>
                  <a:pt x="50" y="2690"/>
                </a:lnTo>
                <a:lnTo>
                  <a:pt x="100" y="2766"/>
                </a:lnTo>
                <a:lnTo>
                  <a:pt x="100" y="2766"/>
                </a:lnTo>
                <a:lnTo>
                  <a:pt x="144" y="2828"/>
                </a:lnTo>
                <a:lnTo>
                  <a:pt x="190" y="2890"/>
                </a:lnTo>
                <a:lnTo>
                  <a:pt x="236" y="2948"/>
                </a:lnTo>
                <a:lnTo>
                  <a:pt x="286" y="3006"/>
                </a:lnTo>
                <a:lnTo>
                  <a:pt x="336" y="3062"/>
                </a:lnTo>
                <a:lnTo>
                  <a:pt x="390" y="3116"/>
                </a:lnTo>
                <a:lnTo>
                  <a:pt x="444" y="3170"/>
                </a:lnTo>
                <a:lnTo>
                  <a:pt x="502" y="3220"/>
                </a:lnTo>
                <a:lnTo>
                  <a:pt x="502" y="3220"/>
                </a:lnTo>
                <a:lnTo>
                  <a:pt x="540" y="3252"/>
                </a:lnTo>
                <a:lnTo>
                  <a:pt x="582" y="3282"/>
                </a:lnTo>
                <a:lnTo>
                  <a:pt x="622" y="3312"/>
                </a:lnTo>
                <a:lnTo>
                  <a:pt x="664" y="3340"/>
                </a:lnTo>
                <a:lnTo>
                  <a:pt x="706" y="3366"/>
                </a:lnTo>
                <a:lnTo>
                  <a:pt x="750" y="3390"/>
                </a:lnTo>
                <a:lnTo>
                  <a:pt x="792" y="3414"/>
                </a:lnTo>
                <a:lnTo>
                  <a:pt x="838" y="3436"/>
                </a:lnTo>
                <a:lnTo>
                  <a:pt x="882" y="3456"/>
                </a:lnTo>
                <a:lnTo>
                  <a:pt x="928" y="3474"/>
                </a:lnTo>
                <a:lnTo>
                  <a:pt x="976" y="3492"/>
                </a:lnTo>
                <a:lnTo>
                  <a:pt x="1022" y="3506"/>
                </a:lnTo>
                <a:lnTo>
                  <a:pt x="1070" y="3520"/>
                </a:lnTo>
                <a:lnTo>
                  <a:pt x="1120" y="3532"/>
                </a:lnTo>
                <a:lnTo>
                  <a:pt x="1170" y="3542"/>
                </a:lnTo>
                <a:lnTo>
                  <a:pt x="1220" y="3552"/>
                </a:lnTo>
                <a:lnTo>
                  <a:pt x="1220" y="3552"/>
                </a:lnTo>
                <a:lnTo>
                  <a:pt x="1296" y="3562"/>
                </a:lnTo>
                <a:lnTo>
                  <a:pt x="1374" y="3568"/>
                </a:lnTo>
                <a:lnTo>
                  <a:pt x="1374" y="3568"/>
                </a:lnTo>
                <a:lnTo>
                  <a:pt x="1382" y="3568"/>
                </a:lnTo>
                <a:lnTo>
                  <a:pt x="1386" y="3568"/>
                </a:lnTo>
                <a:lnTo>
                  <a:pt x="1390" y="3572"/>
                </a:lnTo>
                <a:lnTo>
                  <a:pt x="1390" y="3572"/>
                </a:lnTo>
                <a:lnTo>
                  <a:pt x="1420" y="3572"/>
                </a:lnTo>
                <a:lnTo>
                  <a:pt x="1420" y="3572"/>
                </a:lnTo>
                <a:lnTo>
                  <a:pt x="1544" y="3572"/>
                </a:lnTo>
                <a:lnTo>
                  <a:pt x="1544" y="3572"/>
                </a:lnTo>
                <a:lnTo>
                  <a:pt x="1544" y="3568"/>
                </a:lnTo>
                <a:lnTo>
                  <a:pt x="1544" y="3568"/>
                </a:lnTo>
                <a:lnTo>
                  <a:pt x="1610" y="3564"/>
                </a:lnTo>
                <a:lnTo>
                  <a:pt x="1676" y="3558"/>
                </a:lnTo>
                <a:lnTo>
                  <a:pt x="1740" y="3552"/>
                </a:lnTo>
                <a:lnTo>
                  <a:pt x="1806" y="3542"/>
                </a:lnTo>
                <a:lnTo>
                  <a:pt x="1870" y="3530"/>
                </a:lnTo>
                <a:lnTo>
                  <a:pt x="1934" y="3516"/>
                </a:lnTo>
                <a:lnTo>
                  <a:pt x="1998" y="3502"/>
                </a:lnTo>
                <a:lnTo>
                  <a:pt x="2062" y="3486"/>
                </a:lnTo>
                <a:lnTo>
                  <a:pt x="2062" y="3486"/>
                </a:lnTo>
                <a:lnTo>
                  <a:pt x="2162" y="3458"/>
                </a:lnTo>
                <a:lnTo>
                  <a:pt x="2262" y="3426"/>
                </a:lnTo>
                <a:lnTo>
                  <a:pt x="2360" y="3392"/>
                </a:lnTo>
                <a:lnTo>
                  <a:pt x="2458" y="3356"/>
                </a:lnTo>
                <a:lnTo>
                  <a:pt x="2554" y="3316"/>
                </a:lnTo>
                <a:lnTo>
                  <a:pt x="2650" y="3276"/>
                </a:lnTo>
                <a:lnTo>
                  <a:pt x="2746" y="3234"/>
                </a:lnTo>
                <a:lnTo>
                  <a:pt x="2840" y="3190"/>
                </a:lnTo>
                <a:lnTo>
                  <a:pt x="2840" y="3190"/>
                </a:lnTo>
                <a:lnTo>
                  <a:pt x="2966" y="3128"/>
                </a:lnTo>
                <a:lnTo>
                  <a:pt x="3092" y="3062"/>
                </a:lnTo>
                <a:lnTo>
                  <a:pt x="3218" y="2996"/>
                </a:lnTo>
                <a:lnTo>
                  <a:pt x="3342" y="2928"/>
                </a:lnTo>
                <a:lnTo>
                  <a:pt x="3464" y="2858"/>
                </a:lnTo>
                <a:lnTo>
                  <a:pt x="3586" y="2786"/>
                </a:lnTo>
                <a:lnTo>
                  <a:pt x="3708" y="2714"/>
                </a:lnTo>
                <a:lnTo>
                  <a:pt x="3828" y="2640"/>
                </a:lnTo>
                <a:lnTo>
                  <a:pt x="3828" y="2640"/>
                </a:lnTo>
                <a:lnTo>
                  <a:pt x="3974" y="2548"/>
                </a:lnTo>
                <a:lnTo>
                  <a:pt x="3974" y="2548"/>
                </a:lnTo>
                <a:lnTo>
                  <a:pt x="3980" y="2544"/>
                </a:lnTo>
                <a:lnTo>
                  <a:pt x="3984" y="2540"/>
                </a:lnTo>
                <a:lnTo>
                  <a:pt x="3986" y="2534"/>
                </a:lnTo>
                <a:lnTo>
                  <a:pt x="3986" y="2526"/>
                </a:lnTo>
                <a:lnTo>
                  <a:pt x="3986" y="2526"/>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 name="Title 1"/>
          <p:cNvSpPr>
            <a:spLocks noGrp="1"/>
          </p:cNvSpPr>
          <p:nvPr>
            <p:ph type="ctrTitle" hasCustomPrompt="1"/>
          </p:nvPr>
        </p:nvSpPr>
        <p:spPr>
          <a:xfrm>
            <a:off x="407988" y="2339788"/>
            <a:ext cx="4967932" cy="14498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lnSpc>
                <a:spcPts val="3000"/>
              </a:lnSpc>
              <a:defRPr lang="en-US" sz="2600" b="0" dirty="0">
                <a:solidFill>
                  <a:schemeClr val="accent1"/>
                </a:solidFill>
              </a:defRPr>
            </a:lvl1pPr>
          </a:lstStyle>
          <a:p>
            <a:pPr marL="0" lvl="0"/>
            <a:r>
              <a:rPr lang="en-US" dirty="0"/>
              <a:t>Click to insert title</a:t>
            </a:r>
          </a:p>
        </p:txBody>
      </p:sp>
      <p:sp>
        <p:nvSpPr>
          <p:cNvPr id="8" name="Subtitle 2"/>
          <p:cNvSpPr>
            <a:spLocks noGrp="1"/>
          </p:cNvSpPr>
          <p:nvPr>
            <p:ph type="subTitle" idx="1" hasCustomPrompt="1"/>
          </p:nvPr>
        </p:nvSpPr>
        <p:spPr>
          <a:xfrm>
            <a:off x="407988" y="3932559"/>
            <a:ext cx="4967932" cy="1223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l" defTabSz="914400" rtl="0" eaLnBrk="1" fontAlgn="auto" latinLnBrk="0" hangingPunct="1">
              <a:lnSpc>
                <a:spcPts val="1800"/>
              </a:lnSpc>
              <a:spcBef>
                <a:spcPts val="0"/>
              </a:spcBef>
              <a:spcAft>
                <a:spcPts val="0"/>
              </a:spcAft>
              <a:buClrTx/>
              <a:buSzTx/>
              <a:buFont typeface="Arial" panose="020B0604020202020204" pitchFamily="34" charset="0"/>
              <a:buNone/>
              <a:tabLst/>
              <a:defRPr lang="en-US" sz="1600" dirty="0">
                <a:solidFill>
                  <a:schemeClr val="accent1"/>
                </a:solidFill>
              </a:defRPr>
            </a:lvl1pPr>
          </a:lstStyle>
          <a:p>
            <a:pPr marL="0" lvl="0"/>
            <a:r>
              <a:rPr lang="en-US" dirty="0"/>
              <a:t>Click to insert presenter, location, and date</a:t>
            </a:r>
          </a:p>
        </p:txBody>
      </p:sp>
      <p:sp>
        <p:nvSpPr>
          <p:cNvPr id="16" name="Picture Placeholder 11">
            <a:extLst>
              <a:ext uri="{FF2B5EF4-FFF2-40B4-BE49-F238E27FC236}">
                <a16:creationId xmlns:a16="http://schemas.microsoft.com/office/drawing/2014/main" id="{D4E263B9-5E55-409E-9F7C-2F67A89E06AA}"/>
              </a:ext>
            </a:extLst>
          </p:cNvPr>
          <p:cNvSpPr>
            <a:spLocks noGrp="1"/>
          </p:cNvSpPr>
          <p:nvPr>
            <p:ph type="pic" sz="quarter" idx="10"/>
          </p:nvPr>
        </p:nvSpPr>
        <p:spPr>
          <a:xfrm>
            <a:off x="5537200" y="-1588"/>
            <a:ext cx="6654800" cy="6859588"/>
          </a:xfrm>
          <a:prstGeom prst="rect">
            <a:avLst/>
          </a:prstGeom>
        </p:spPr>
        <p:txBody>
          <a:bodyPr anchor="ctr"/>
          <a:lstStyle>
            <a:lvl1pPr marL="0" indent="0" algn="ctr">
              <a:buNone/>
              <a:defRPr/>
            </a:lvl1pPr>
          </a:lstStyle>
          <a:p>
            <a:r>
              <a:rPr lang="fr-FR"/>
              <a:t>Cliquez sur l'icône pour ajouter une image</a:t>
            </a:r>
            <a:endParaRPr lang="pt-PT"/>
          </a:p>
        </p:txBody>
      </p:sp>
      <p:grpSp>
        <p:nvGrpSpPr>
          <p:cNvPr id="17" name="Group 14"/>
          <p:cNvGrpSpPr>
            <a:grpSpLocks noChangeAspect="1"/>
          </p:cNvGrpSpPr>
          <p:nvPr userDrawn="1"/>
        </p:nvGrpSpPr>
        <p:grpSpPr>
          <a:xfrm>
            <a:off x="407988" y="695702"/>
            <a:ext cx="5040000" cy="1123653"/>
            <a:chOff x="728663" y="4465638"/>
            <a:chExt cx="5354637" cy="1193800"/>
          </a:xfrm>
        </p:grpSpPr>
        <p:sp>
          <p:nvSpPr>
            <p:cNvPr id="18" name="Freeform 11"/>
            <p:cNvSpPr>
              <a:spLocks/>
            </p:cNvSpPr>
            <p:nvPr userDrawn="1"/>
          </p:nvSpPr>
          <p:spPr bwMode="auto">
            <a:xfrm>
              <a:off x="5464175" y="4830763"/>
              <a:ext cx="619125" cy="503238"/>
            </a:xfrm>
            <a:custGeom>
              <a:avLst/>
              <a:gdLst/>
              <a:ahLst/>
              <a:cxnLst>
                <a:cxn ang="0">
                  <a:pos x="125" y="107"/>
                </a:cxn>
                <a:cxn ang="0">
                  <a:pos x="189" y="43"/>
                </a:cxn>
                <a:cxn ang="0">
                  <a:pos x="142" y="0"/>
                </a:cxn>
                <a:cxn ang="0">
                  <a:pos x="50" y="99"/>
                </a:cxn>
                <a:cxn ang="0">
                  <a:pos x="0" y="144"/>
                </a:cxn>
                <a:cxn ang="0">
                  <a:pos x="37" y="154"/>
                </a:cxn>
                <a:cxn ang="0">
                  <a:pos x="125" y="125"/>
                </a:cxn>
                <a:cxn ang="0">
                  <a:pos x="81" y="85"/>
                </a:cxn>
                <a:cxn ang="0">
                  <a:pos x="125" y="107"/>
                </a:cxn>
              </a:cxnLst>
              <a:rect l="0" t="0" r="r" b="b"/>
              <a:pathLst>
                <a:path w="189" h="154">
                  <a:moveTo>
                    <a:pt x="125" y="107"/>
                  </a:moveTo>
                  <a:cubicBezTo>
                    <a:pt x="161" y="107"/>
                    <a:pt x="188" y="78"/>
                    <a:pt x="189" y="43"/>
                  </a:cubicBezTo>
                  <a:cubicBezTo>
                    <a:pt x="186" y="28"/>
                    <a:pt x="181" y="0"/>
                    <a:pt x="142" y="0"/>
                  </a:cubicBezTo>
                  <a:cubicBezTo>
                    <a:pt x="99" y="0"/>
                    <a:pt x="84" y="60"/>
                    <a:pt x="50" y="99"/>
                  </a:cubicBezTo>
                  <a:cubicBezTo>
                    <a:pt x="47" y="121"/>
                    <a:pt x="26" y="140"/>
                    <a:pt x="0" y="144"/>
                  </a:cubicBezTo>
                  <a:cubicBezTo>
                    <a:pt x="6" y="150"/>
                    <a:pt x="20" y="154"/>
                    <a:pt x="37" y="154"/>
                  </a:cubicBezTo>
                  <a:cubicBezTo>
                    <a:pt x="68" y="154"/>
                    <a:pt x="106" y="145"/>
                    <a:pt x="125" y="125"/>
                  </a:cubicBezTo>
                  <a:cubicBezTo>
                    <a:pt x="99" y="126"/>
                    <a:pt x="82" y="109"/>
                    <a:pt x="81" y="85"/>
                  </a:cubicBezTo>
                  <a:cubicBezTo>
                    <a:pt x="93" y="101"/>
                    <a:pt x="108" y="107"/>
                    <a:pt x="125" y="107"/>
                  </a:cubicBezTo>
                </a:path>
              </a:pathLst>
            </a:custGeom>
            <a:solidFill>
              <a:srgbClr val="12ABD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2"/>
            <p:cNvSpPr>
              <a:spLocks noEditPoints="1"/>
            </p:cNvSpPr>
            <p:nvPr userDrawn="1"/>
          </p:nvSpPr>
          <p:spPr bwMode="auto">
            <a:xfrm>
              <a:off x="728663" y="4483100"/>
              <a:ext cx="4352925" cy="1176338"/>
            </a:xfrm>
            <a:custGeom>
              <a:avLst/>
              <a:gdLst/>
              <a:ahLst/>
              <a:cxnLst>
                <a:cxn ang="0">
                  <a:pos x="1281" y="86"/>
                </a:cxn>
                <a:cxn ang="0">
                  <a:pos x="1240" y="210"/>
                </a:cxn>
                <a:cxn ang="0">
                  <a:pos x="1122" y="182"/>
                </a:cxn>
                <a:cxn ang="0">
                  <a:pos x="1121" y="104"/>
                </a:cxn>
                <a:cxn ang="0">
                  <a:pos x="1061" y="211"/>
                </a:cxn>
                <a:cxn ang="0">
                  <a:pos x="1007" y="84"/>
                </a:cxn>
                <a:cxn ang="0">
                  <a:pos x="924" y="86"/>
                </a:cxn>
                <a:cxn ang="0">
                  <a:pos x="830" y="72"/>
                </a:cxn>
                <a:cxn ang="0">
                  <a:pos x="781" y="160"/>
                </a:cxn>
                <a:cxn ang="0">
                  <a:pos x="756" y="81"/>
                </a:cxn>
                <a:cxn ang="0">
                  <a:pos x="666" y="200"/>
                </a:cxn>
                <a:cxn ang="0">
                  <a:pos x="677" y="82"/>
                </a:cxn>
                <a:cxn ang="0">
                  <a:pos x="628" y="196"/>
                </a:cxn>
                <a:cxn ang="0">
                  <a:pos x="585" y="113"/>
                </a:cxn>
                <a:cxn ang="0">
                  <a:pos x="527" y="198"/>
                </a:cxn>
                <a:cxn ang="0">
                  <a:pos x="586" y="102"/>
                </a:cxn>
                <a:cxn ang="0">
                  <a:pos x="493" y="118"/>
                </a:cxn>
                <a:cxn ang="0">
                  <a:pos x="454" y="147"/>
                </a:cxn>
                <a:cxn ang="0">
                  <a:pos x="368" y="111"/>
                </a:cxn>
                <a:cxn ang="0">
                  <a:pos x="335" y="90"/>
                </a:cxn>
                <a:cxn ang="0">
                  <a:pos x="309" y="215"/>
                </a:cxn>
                <a:cxn ang="0">
                  <a:pos x="280" y="124"/>
                </a:cxn>
                <a:cxn ang="0">
                  <a:pos x="224" y="211"/>
                </a:cxn>
                <a:cxn ang="0">
                  <a:pos x="286" y="113"/>
                </a:cxn>
                <a:cxn ang="0">
                  <a:pos x="182" y="145"/>
                </a:cxn>
                <a:cxn ang="0">
                  <a:pos x="39" y="128"/>
                </a:cxn>
                <a:cxn ang="0">
                  <a:pos x="136" y="72"/>
                </a:cxn>
                <a:cxn ang="0">
                  <a:pos x="109" y="0"/>
                </a:cxn>
                <a:cxn ang="0">
                  <a:pos x="90" y="249"/>
                </a:cxn>
                <a:cxn ang="0">
                  <a:pos x="218" y="238"/>
                </a:cxn>
                <a:cxn ang="0">
                  <a:pos x="306" y="238"/>
                </a:cxn>
                <a:cxn ang="0">
                  <a:pos x="377" y="337"/>
                </a:cxn>
                <a:cxn ang="0">
                  <a:pos x="404" y="109"/>
                </a:cxn>
                <a:cxn ang="0">
                  <a:pos x="420" y="182"/>
                </a:cxn>
                <a:cxn ang="0">
                  <a:pos x="392" y="239"/>
                </a:cxn>
                <a:cxn ang="0">
                  <a:pos x="480" y="160"/>
                </a:cxn>
                <a:cxn ang="0">
                  <a:pos x="519" y="227"/>
                </a:cxn>
                <a:cxn ang="0">
                  <a:pos x="564" y="226"/>
                </a:cxn>
                <a:cxn ang="0">
                  <a:pos x="526" y="359"/>
                </a:cxn>
                <a:cxn ang="0">
                  <a:pos x="639" y="214"/>
                </a:cxn>
                <a:cxn ang="0">
                  <a:pos x="758" y="189"/>
                </a:cxn>
                <a:cxn ang="0">
                  <a:pos x="829" y="111"/>
                </a:cxn>
                <a:cxn ang="0">
                  <a:pos x="920" y="128"/>
                </a:cxn>
                <a:cxn ang="0">
                  <a:pos x="1010" y="176"/>
                </a:cxn>
                <a:cxn ang="0">
                  <a:pos x="1097" y="200"/>
                </a:cxn>
                <a:cxn ang="0">
                  <a:pos x="1174" y="112"/>
                </a:cxn>
                <a:cxn ang="0">
                  <a:pos x="1274" y="196"/>
                </a:cxn>
                <a:cxn ang="0">
                  <a:pos x="1328" y="227"/>
                </a:cxn>
                <a:cxn ang="0">
                  <a:pos x="528" y="335"/>
                </a:cxn>
                <a:cxn ang="0">
                  <a:pos x="564" y="248"/>
                </a:cxn>
                <a:cxn ang="0">
                  <a:pos x="674" y="105"/>
                </a:cxn>
                <a:cxn ang="0">
                  <a:pos x="655" y="181"/>
                </a:cxn>
              </a:cxnLst>
              <a:rect l="0" t="0" r="r" b="b"/>
              <a:pathLst>
                <a:path w="1328" h="359">
                  <a:moveTo>
                    <a:pt x="1295" y="118"/>
                  </a:moveTo>
                  <a:cubicBezTo>
                    <a:pt x="1295" y="99"/>
                    <a:pt x="1294" y="86"/>
                    <a:pt x="1281" y="86"/>
                  </a:cubicBezTo>
                  <a:cubicBezTo>
                    <a:pt x="1275" y="86"/>
                    <a:pt x="1273" y="87"/>
                    <a:pt x="1268" y="89"/>
                  </a:cubicBezTo>
                  <a:cubicBezTo>
                    <a:pt x="1272" y="153"/>
                    <a:pt x="1258" y="210"/>
                    <a:pt x="1240" y="210"/>
                  </a:cubicBezTo>
                  <a:cubicBezTo>
                    <a:pt x="1217" y="210"/>
                    <a:pt x="1228" y="72"/>
                    <a:pt x="1179" y="72"/>
                  </a:cubicBezTo>
                  <a:cubicBezTo>
                    <a:pt x="1133" y="72"/>
                    <a:pt x="1127" y="182"/>
                    <a:pt x="1122" y="182"/>
                  </a:cubicBezTo>
                  <a:cubicBezTo>
                    <a:pt x="1118" y="182"/>
                    <a:pt x="1118" y="153"/>
                    <a:pt x="1118" y="131"/>
                  </a:cubicBezTo>
                  <a:cubicBezTo>
                    <a:pt x="1120" y="120"/>
                    <a:pt x="1121" y="111"/>
                    <a:pt x="1121" y="104"/>
                  </a:cubicBezTo>
                  <a:cubicBezTo>
                    <a:pt x="1121" y="93"/>
                    <a:pt x="1117" y="76"/>
                    <a:pt x="1093" y="84"/>
                  </a:cubicBezTo>
                  <a:cubicBezTo>
                    <a:pt x="1094" y="163"/>
                    <a:pt x="1078" y="211"/>
                    <a:pt x="1061" y="211"/>
                  </a:cubicBezTo>
                  <a:cubicBezTo>
                    <a:pt x="1035" y="211"/>
                    <a:pt x="1034" y="139"/>
                    <a:pt x="1034" y="120"/>
                  </a:cubicBezTo>
                  <a:cubicBezTo>
                    <a:pt x="1034" y="101"/>
                    <a:pt x="1036" y="75"/>
                    <a:pt x="1007" y="84"/>
                  </a:cubicBezTo>
                  <a:cubicBezTo>
                    <a:pt x="1003" y="153"/>
                    <a:pt x="985" y="204"/>
                    <a:pt x="974" y="204"/>
                  </a:cubicBezTo>
                  <a:cubicBezTo>
                    <a:pt x="957" y="204"/>
                    <a:pt x="960" y="86"/>
                    <a:pt x="924" y="86"/>
                  </a:cubicBezTo>
                  <a:cubicBezTo>
                    <a:pt x="891" y="86"/>
                    <a:pt x="881" y="198"/>
                    <a:pt x="874" y="198"/>
                  </a:cubicBezTo>
                  <a:cubicBezTo>
                    <a:pt x="861" y="198"/>
                    <a:pt x="877" y="72"/>
                    <a:pt x="830" y="72"/>
                  </a:cubicBezTo>
                  <a:cubicBezTo>
                    <a:pt x="805" y="72"/>
                    <a:pt x="795" y="114"/>
                    <a:pt x="785" y="161"/>
                  </a:cubicBezTo>
                  <a:cubicBezTo>
                    <a:pt x="784" y="170"/>
                    <a:pt x="782" y="171"/>
                    <a:pt x="781" y="160"/>
                  </a:cubicBezTo>
                  <a:cubicBezTo>
                    <a:pt x="781" y="152"/>
                    <a:pt x="781" y="142"/>
                    <a:pt x="781" y="134"/>
                  </a:cubicBezTo>
                  <a:cubicBezTo>
                    <a:pt x="793" y="86"/>
                    <a:pt x="778" y="69"/>
                    <a:pt x="756" y="81"/>
                  </a:cubicBezTo>
                  <a:cubicBezTo>
                    <a:pt x="763" y="169"/>
                    <a:pt x="723" y="212"/>
                    <a:pt x="692" y="212"/>
                  </a:cubicBezTo>
                  <a:cubicBezTo>
                    <a:pt x="681" y="212"/>
                    <a:pt x="672" y="207"/>
                    <a:pt x="666" y="200"/>
                  </a:cubicBezTo>
                  <a:cubicBezTo>
                    <a:pt x="703" y="177"/>
                    <a:pt x="719" y="151"/>
                    <a:pt x="719" y="126"/>
                  </a:cubicBezTo>
                  <a:cubicBezTo>
                    <a:pt x="719" y="98"/>
                    <a:pt x="704" y="82"/>
                    <a:pt x="677" y="82"/>
                  </a:cubicBezTo>
                  <a:cubicBezTo>
                    <a:pt x="640" y="82"/>
                    <a:pt x="620" y="120"/>
                    <a:pt x="620" y="152"/>
                  </a:cubicBezTo>
                  <a:cubicBezTo>
                    <a:pt x="620" y="169"/>
                    <a:pt x="623" y="184"/>
                    <a:pt x="628" y="196"/>
                  </a:cubicBezTo>
                  <a:cubicBezTo>
                    <a:pt x="616" y="202"/>
                    <a:pt x="604" y="207"/>
                    <a:pt x="593" y="212"/>
                  </a:cubicBezTo>
                  <a:cubicBezTo>
                    <a:pt x="592" y="179"/>
                    <a:pt x="588" y="145"/>
                    <a:pt x="585" y="113"/>
                  </a:cubicBezTo>
                  <a:cubicBezTo>
                    <a:pt x="566" y="107"/>
                    <a:pt x="560" y="117"/>
                    <a:pt x="559" y="134"/>
                  </a:cubicBezTo>
                  <a:cubicBezTo>
                    <a:pt x="555" y="174"/>
                    <a:pt x="540" y="198"/>
                    <a:pt x="527" y="198"/>
                  </a:cubicBezTo>
                  <a:cubicBezTo>
                    <a:pt x="518" y="198"/>
                    <a:pt x="512" y="186"/>
                    <a:pt x="511" y="174"/>
                  </a:cubicBezTo>
                  <a:cubicBezTo>
                    <a:pt x="507" y="110"/>
                    <a:pt x="559" y="92"/>
                    <a:pt x="586" y="102"/>
                  </a:cubicBezTo>
                  <a:cubicBezTo>
                    <a:pt x="592" y="88"/>
                    <a:pt x="585" y="77"/>
                    <a:pt x="561" y="77"/>
                  </a:cubicBezTo>
                  <a:cubicBezTo>
                    <a:pt x="531" y="77"/>
                    <a:pt x="509" y="95"/>
                    <a:pt x="493" y="118"/>
                  </a:cubicBezTo>
                  <a:cubicBezTo>
                    <a:pt x="482" y="134"/>
                    <a:pt x="470" y="145"/>
                    <a:pt x="453" y="158"/>
                  </a:cubicBezTo>
                  <a:cubicBezTo>
                    <a:pt x="454" y="154"/>
                    <a:pt x="454" y="150"/>
                    <a:pt x="454" y="147"/>
                  </a:cubicBezTo>
                  <a:cubicBezTo>
                    <a:pt x="454" y="102"/>
                    <a:pt x="430" y="82"/>
                    <a:pt x="406" y="82"/>
                  </a:cubicBezTo>
                  <a:cubicBezTo>
                    <a:pt x="387" y="82"/>
                    <a:pt x="375" y="94"/>
                    <a:pt x="368" y="111"/>
                  </a:cubicBezTo>
                  <a:cubicBezTo>
                    <a:pt x="366" y="94"/>
                    <a:pt x="363" y="86"/>
                    <a:pt x="353" y="86"/>
                  </a:cubicBezTo>
                  <a:cubicBezTo>
                    <a:pt x="348" y="86"/>
                    <a:pt x="342" y="87"/>
                    <a:pt x="335" y="90"/>
                  </a:cubicBezTo>
                  <a:cubicBezTo>
                    <a:pt x="338" y="100"/>
                    <a:pt x="340" y="122"/>
                    <a:pt x="340" y="137"/>
                  </a:cubicBezTo>
                  <a:cubicBezTo>
                    <a:pt x="340" y="191"/>
                    <a:pt x="324" y="215"/>
                    <a:pt x="309" y="215"/>
                  </a:cubicBezTo>
                  <a:cubicBezTo>
                    <a:pt x="292" y="215"/>
                    <a:pt x="290" y="151"/>
                    <a:pt x="288" y="126"/>
                  </a:cubicBezTo>
                  <a:cubicBezTo>
                    <a:pt x="286" y="125"/>
                    <a:pt x="284" y="124"/>
                    <a:pt x="280" y="124"/>
                  </a:cubicBezTo>
                  <a:cubicBezTo>
                    <a:pt x="264" y="124"/>
                    <a:pt x="262" y="145"/>
                    <a:pt x="259" y="164"/>
                  </a:cubicBezTo>
                  <a:cubicBezTo>
                    <a:pt x="254" y="185"/>
                    <a:pt x="242" y="211"/>
                    <a:pt x="224" y="211"/>
                  </a:cubicBezTo>
                  <a:cubicBezTo>
                    <a:pt x="214" y="211"/>
                    <a:pt x="207" y="201"/>
                    <a:pt x="206" y="182"/>
                  </a:cubicBezTo>
                  <a:cubicBezTo>
                    <a:pt x="204" y="144"/>
                    <a:pt x="236" y="99"/>
                    <a:pt x="286" y="113"/>
                  </a:cubicBezTo>
                  <a:cubicBezTo>
                    <a:pt x="292" y="98"/>
                    <a:pt x="282" y="86"/>
                    <a:pt x="261" y="86"/>
                  </a:cubicBezTo>
                  <a:cubicBezTo>
                    <a:pt x="225" y="86"/>
                    <a:pt x="195" y="113"/>
                    <a:pt x="182" y="145"/>
                  </a:cubicBezTo>
                  <a:cubicBezTo>
                    <a:pt x="169" y="175"/>
                    <a:pt x="145" y="218"/>
                    <a:pt x="98" y="218"/>
                  </a:cubicBezTo>
                  <a:cubicBezTo>
                    <a:pt x="65" y="218"/>
                    <a:pt x="39" y="189"/>
                    <a:pt x="39" y="128"/>
                  </a:cubicBezTo>
                  <a:cubicBezTo>
                    <a:pt x="39" y="75"/>
                    <a:pt x="72" y="25"/>
                    <a:pt x="108" y="25"/>
                  </a:cubicBezTo>
                  <a:cubicBezTo>
                    <a:pt x="132" y="25"/>
                    <a:pt x="138" y="50"/>
                    <a:pt x="136" y="72"/>
                  </a:cubicBezTo>
                  <a:cubicBezTo>
                    <a:pt x="149" y="83"/>
                    <a:pt x="170" y="73"/>
                    <a:pt x="170" y="47"/>
                  </a:cubicBezTo>
                  <a:cubicBezTo>
                    <a:pt x="170" y="30"/>
                    <a:pt x="156" y="0"/>
                    <a:pt x="109" y="0"/>
                  </a:cubicBezTo>
                  <a:cubicBezTo>
                    <a:pt x="51" y="0"/>
                    <a:pt x="0" y="57"/>
                    <a:pt x="0" y="132"/>
                  </a:cubicBezTo>
                  <a:cubicBezTo>
                    <a:pt x="0" y="206"/>
                    <a:pt x="38" y="249"/>
                    <a:pt x="90" y="249"/>
                  </a:cubicBezTo>
                  <a:cubicBezTo>
                    <a:pt x="123" y="249"/>
                    <a:pt x="154" y="230"/>
                    <a:pt x="176" y="195"/>
                  </a:cubicBezTo>
                  <a:cubicBezTo>
                    <a:pt x="181" y="226"/>
                    <a:pt x="202" y="238"/>
                    <a:pt x="218" y="238"/>
                  </a:cubicBezTo>
                  <a:cubicBezTo>
                    <a:pt x="243" y="238"/>
                    <a:pt x="260" y="222"/>
                    <a:pt x="269" y="200"/>
                  </a:cubicBezTo>
                  <a:cubicBezTo>
                    <a:pt x="274" y="222"/>
                    <a:pt x="286" y="238"/>
                    <a:pt x="306" y="238"/>
                  </a:cubicBezTo>
                  <a:cubicBezTo>
                    <a:pt x="320" y="238"/>
                    <a:pt x="330" y="231"/>
                    <a:pt x="339" y="220"/>
                  </a:cubicBezTo>
                  <a:cubicBezTo>
                    <a:pt x="335" y="297"/>
                    <a:pt x="331" y="346"/>
                    <a:pt x="377" y="337"/>
                  </a:cubicBezTo>
                  <a:cubicBezTo>
                    <a:pt x="370" y="315"/>
                    <a:pt x="368" y="275"/>
                    <a:pt x="368" y="239"/>
                  </a:cubicBezTo>
                  <a:cubicBezTo>
                    <a:pt x="368" y="141"/>
                    <a:pt x="384" y="109"/>
                    <a:pt x="404" y="109"/>
                  </a:cubicBezTo>
                  <a:cubicBezTo>
                    <a:pt x="419" y="109"/>
                    <a:pt x="423" y="128"/>
                    <a:pt x="423" y="148"/>
                  </a:cubicBezTo>
                  <a:cubicBezTo>
                    <a:pt x="423" y="158"/>
                    <a:pt x="422" y="170"/>
                    <a:pt x="420" y="182"/>
                  </a:cubicBezTo>
                  <a:cubicBezTo>
                    <a:pt x="395" y="197"/>
                    <a:pt x="375" y="210"/>
                    <a:pt x="375" y="225"/>
                  </a:cubicBezTo>
                  <a:cubicBezTo>
                    <a:pt x="375" y="238"/>
                    <a:pt x="384" y="239"/>
                    <a:pt x="392" y="239"/>
                  </a:cubicBezTo>
                  <a:cubicBezTo>
                    <a:pt x="411" y="239"/>
                    <a:pt x="434" y="220"/>
                    <a:pt x="447" y="185"/>
                  </a:cubicBezTo>
                  <a:cubicBezTo>
                    <a:pt x="458" y="178"/>
                    <a:pt x="469" y="170"/>
                    <a:pt x="480" y="160"/>
                  </a:cubicBezTo>
                  <a:cubicBezTo>
                    <a:pt x="480" y="164"/>
                    <a:pt x="479" y="167"/>
                    <a:pt x="479" y="171"/>
                  </a:cubicBezTo>
                  <a:cubicBezTo>
                    <a:pt x="479" y="206"/>
                    <a:pt x="495" y="227"/>
                    <a:pt x="519" y="227"/>
                  </a:cubicBezTo>
                  <a:cubicBezTo>
                    <a:pt x="538" y="227"/>
                    <a:pt x="553" y="214"/>
                    <a:pt x="563" y="193"/>
                  </a:cubicBezTo>
                  <a:cubicBezTo>
                    <a:pt x="564" y="205"/>
                    <a:pt x="564" y="216"/>
                    <a:pt x="564" y="226"/>
                  </a:cubicBezTo>
                  <a:cubicBezTo>
                    <a:pt x="525" y="244"/>
                    <a:pt x="482" y="262"/>
                    <a:pt x="482" y="313"/>
                  </a:cubicBezTo>
                  <a:cubicBezTo>
                    <a:pt x="482" y="339"/>
                    <a:pt x="501" y="359"/>
                    <a:pt x="526" y="359"/>
                  </a:cubicBezTo>
                  <a:cubicBezTo>
                    <a:pt x="580" y="359"/>
                    <a:pt x="593" y="302"/>
                    <a:pt x="593" y="235"/>
                  </a:cubicBezTo>
                  <a:cubicBezTo>
                    <a:pt x="611" y="227"/>
                    <a:pt x="624" y="222"/>
                    <a:pt x="639" y="214"/>
                  </a:cubicBezTo>
                  <a:cubicBezTo>
                    <a:pt x="652" y="230"/>
                    <a:pt x="670" y="238"/>
                    <a:pt x="686" y="238"/>
                  </a:cubicBezTo>
                  <a:cubicBezTo>
                    <a:pt x="717" y="238"/>
                    <a:pt x="740" y="222"/>
                    <a:pt x="758" y="189"/>
                  </a:cubicBezTo>
                  <a:cubicBezTo>
                    <a:pt x="762" y="214"/>
                    <a:pt x="768" y="238"/>
                    <a:pt x="781" y="238"/>
                  </a:cubicBezTo>
                  <a:cubicBezTo>
                    <a:pt x="806" y="238"/>
                    <a:pt x="811" y="111"/>
                    <a:pt x="829" y="111"/>
                  </a:cubicBezTo>
                  <a:cubicBezTo>
                    <a:pt x="843" y="111"/>
                    <a:pt x="831" y="249"/>
                    <a:pt x="868" y="249"/>
                  </a:cubicBezTo>
                  <a:cubicBezTo>
                    <a:pt x="899" y="249"/>
                    <a:pt x="905" y="128"/>
                    <a:pt x="920" y="128"/>
                  </a:cubicBezTo>
                  <a:cubicBezTo>
                    <a:pt x="931" y="128"/>
                    <a:pt x="932" y="238"/>
                    <a:pt x="966" y="238"/>
                  </a:cubicBezTo>
                  <a:cubicBezTo>
                    <a:pt x="983" y="238"/>
                    <a:pt x="1001" y="218"/>
                    <a:pt x="1010" y="176"/>
                  </a:cubicBezTo>
                  <a:cubicBezTo>
                    <a:pt x="1014" y="204"/>
                    <a:pt x="1028" y="238"/>
                    <a:pt x="1056" y="238"/>
                  </a:cubicBezTo>
                  <a:cubicBezTo>
                    <a:pt x="1072" y="238"/>
                    <a:pt x="1086" y="222"/>
                    <a:pt x="1097" y="200"/>
                  </a:cubicBezTo>
                  <a:cubicBezTo>
                    <a:pt x="1100" y="223"/>
                    <a:pt x="1106" y="238"/>
                    <a:pt x="1118" y="238"/>
                  </a:cubicBezTo>
                  <a:cubicBezTo>
                    <a:pt x="1150" y="238"/>
                    <a:pt x="1149" y="112"/>
                    <a:pt x="1174" y="112"/>
                  </a:cubicBezTo>
                  <a:cubicBezTo>
                    <a:pt x="1194" y="112"/>
                    <a:pt x="1188" y="238"/>
                    <a:pt x="1235" y="238"/>
                  </a:cubicBezTo>
                  <a:cubicBezTo>
                    <a:pt x="1257" y="238"/>
                    <a:pt x="1268" y="220"/>
                    <a:pt x="1274" y="196"/>
                  </a:cubicBezTo>
                  <a:cubicBezTo>
                    <a:pt x="1283" y="231"/>
                    <a:pt x="1297" y="238"/>
                    <a:pt x="1308" y="238"/>
                  </a:cubicBezTo>
                  <a:cubicBezTo>
                    <a:pt x="1315" y="238"/>
                    <a:pt x="1321" y="236"/>
                    <a:pt x="1328" y="227"/>
                  </a:cubicBezTo>
                  <a:cubicBezTo>
                    <a:pt x="1292" y="212"/>
                    <a:pt x="1295" y="155"/>
                    <a:pt x="1295" y="118"/>
                  </a:cubicBezTo>
                  <a:moveTo>
                    <a:pt x="528" y="335"/>
                  </a:moveTo>
                  <a:cubicBezTo>
                    <a:pt x="517" y="335"/>
                    <a:pt x="511" y="325"/>
                    <a:pt x="511" y="313"/>
                  </a:cubicBezTo>
                  <a:cubicBezTo>
                    <a:pt x="511" y="280"/>
                    <a:pt x="535" y="263"/>
                    <a:pt x="564" y="248"/>
                  </a:cubicBezTo>
                  <a:cubicBezTo>
                    <a:pt x="563" y="319"/>
                    <a:pt x="546" y="335"/>
                    <a:pt x="528" y="335"/>
                  </a:cubicBezTo>
                  <a:moveTo>
                    <a:pt x="674" y="105"/>
                  </a:moveTo>
                  <a:cubicBezTo>
                    <a:pt x="685" y="105"/>
                    <a:pt x="692" y="115"/>
                    <a:pt x="691" y="129"/>
                  </a:cubicBezTo>
                  <a:cubicBezTo>
                    <a:pt x="689" y="146"/>
                    <a:pt x="677" y="166"/>
                    <a:pt x="655" y="181"/>
                  </a:cubicBezTo>
                  <a:cubicBezTo>
                    <a:pt x="644" y="149"/>
                    <a:pt x="653" y="105"/>
                    <a:pt x="674" y="105"/>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3"/>
            <p:cNvSpPr>
              <a:spLocks/>
            </p:cNvSpPr>
            <p:nvPr userDrawn="1"/>
          </p:nvSpPr>
          <p:spPr bwMode="auto">
            <a:xfrm>
              <a:off x="4013200" y="4541838"/>
              <a:ext cx="120650" cy="127000"/>
            </a:xfrm>
            <a:custGeom>
              <a:avLst/>
              <a:gdLst/>
              <a:ahLst/>
              <a:cxnLst>
                <a:cxn ang="0">
                  <a:pos x="19" y="39"/>
                </a:cxn>
                <a:cxn ang="0">
                  <a:pos x="37" y="19"/>
                </a:cxn>
                <a:cxn ang="0">
                  <a:pos x="19" y="0"/>
                </a:cxn>
                <a:cxn ang="0">
                  <a:pos x="0" y="20"/>
                </a:cxn>
                <a:cxn ang="0">
                  <a:pos x="19" y="39"/>
                </a:cxn>
              </a:cxnLst>
              <a:rect l="0" t="0" r="r" b="b"/>
              <a:pathLst>
                <a:path w="37" h="39">
                  <a:moveTo>
                    <a:pt x="19" y="39"/>
                  </a:moveTo>
                  <a:cubicBezTo>
                    <a:pt x="30" y="38"/>
                    <a:pt x="37" y="29"/>
                    <a:pt x="37" y="19"/>
                  </a:cubicBezTo>
                  <a:cubicBezTo>
                    <a:pt x="37" y="8"/>
                    <a:pt x="30" y="0"/>
                    <a:pt x="19" y="0"/>
                  </a:cubicBezTo>
                  <a:cubicBezTo>
                    <a:pt x="9" y="1"/>
                    <a:pt x="0" y="9"/>
                    <a:pt x="0" y="20"/>
                  </a:cubicBezTo>
                  <a:cubicBezTo>
                    <a:pt x="0" y="31"/>
                    <a:pt x="9" y="39"/>
                    <a:pt x="19" y="39"/>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4"/>
            <p:cNvSpPr>
              <a:spLocks/>
            </p:cNvSpPr>
            <p:nvPr userDrawn="1"/>
          </p:nvSpPr>
          <p:spPr bwMode="auto">
            <a:xfrm>
              <a:off x="4870450" y="4564063"/>
              <a:ext cx="112713" cy="125413"/>
            </a:xfrm>
            <a:custGeom>
              <a:avLst/>
              <a:gdLst/>
              <a:ahLst/>
              <a:cxnLst>
                <a:cxn ang="0">
                  <a:pos x="17" y="37"/>
                </a:cxn>
                <a:cxn ang="0">
                  <a:pos x="34" y="18"/>
                </a:cxn>
                <a:cxn ang="0">
                  <a:pos x="17" y="0"/>
                </a:cxn>
                <a:cxn ang="0">
                  <a:pos x="0" y="19"/>
                </a:cxn>
                <a:cxn ang="0">
                  <a:pos x="17" y="37"/>
                </a:cxn>
              </a:cxnLst>
              <a:rect l="0" t="0" r="r" b="b"/>
              <a:pathLst>
                <a:path w="34" h="38">
                  <a:moveTo>
                    <a:pt x="17" y="37"/>
                  </a:moveTo>
                  <a:cubicBezTo>
                    <a:pt x="26" y="37"/>
                    <a:pt x="34" y="28"/>
                    <a:pt x="34" y="18"/>
                  </a:cubicBezTo>
                  <a:cubicBezTo>
                    <a:pt x="34" y="8"/>
                    <a:pt x="26" y="0"/>
                    <a:pt x="17" y="0"/>
                  </a:cubicBezTo>
                  <a:cubicBezTo>
                    <a:pt x="7" y="1"/>
                    <a:pt x="0" y="9"/>
                    <a:pt x="0" y="19"/>
                  </a:cubicBezTo>
                  <a:cubicBezTo>
                    <a:pt x="0" y="30"/>
                    <a:pt x="7" y="38"/>
                    <a:pt x="17" y="37"/>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5"/>
            <p:cNvSpPr>
              <a:spLocks/>
            </p:cNvSpPr>
            <p:nvPr userDrawn="1"/>
          </p:nvSpPr>
          <p:spPr bwMode="auto">
            <a:xfrm>
              <a:off x="5143500" y="4465638"/>
              <a:ext cx="939800" cy="796925"/>
            </a:xfrm>
            <a:custGeom>
              <a:avLst/>
              <a:gdLst/>
              <a:ahLst/>
              <a:cxnLst>
                <a:cxn ang="0">
                  <a:pos x="286" y="152"/>
                </a:cxn>
                <a:cxn ang="0">
                  <a:pos x="237" y="50"/>
                </a:cxn>
                <a:cxn ang="0">
                  <a:pos x="160" y="3"/>
                </a:cxn>
                <a:cxn ang="0">
                  <a:pos x="153" y="0"/>
                </a:cxn>
                <a:cxn ang="0">
                  <a:pos x="153" y="0"/>
                </a:cxn>
                <a:cxn ang="0">
                  <a:pos x="0" y="158"/>
                </a:cxn>
                <a:cxn ang="0">
                  <a:pos x="53" y="236"/>
                </a:cxn>
                <a:cxn ang="0">
                  <a:pos x="107" y="237"/>
                </a:cxn>
                <a:cxn ang="0">
                  <a:pos x="148" y="210"/>
                </a:cxn>
                <a:cxn ang="0">
                  <a:pos x="240" y="111"/>
                </a:cxn>
                <a:cxn ang="0">
                  <a:pos x="287" y="154"/>
                </a:cxn>
                <a:cxn ang="0">
                  <a:pos x="286" y="152"/>
                </a:cxn>
              </a:cxnLst>
              <a:rect l="0" t="0" r="r" b="b"/>
              <a:pathLst>
                <a:path w="287" h="243">
                  <a:moveTo>
                    <a:pt x="286" y="152"/>
                  </a:moveTo>
                  <a:cubicBezTo>
                    <a:pt x="286" y="111"/>
                    <a:pt x="267" y="77"/>
                    <a:pt x="237" y="50"/>
                  </a:cubicBezTo>
                  <a:cubicBezTo>
                    <a:pt x="215" y="30"/>
                    <a:pt x="188" y="14"/>
                    <a:pt x="160" y="3"/>
                  </a:cubicBezTo>
                  <a:cubicBezTo>
                    <a:pt x="158" y="2"/>
                    <a:pt x="156" y="1"/>
                    <a:pt x="153" y="0"/>
                  </a:cubicBezTo>
                  <a:cubicBezTo>
                    <a:pt x="153" y="0"/>
                    <a:pt x="153" y="0"/>
                    <a:pt x="153" y="0"/>
                  </a:cubicBezTo>
                  <a:cubicBezTo>
                    <a:pt x="119" y="41"/>
                    <a:pt x="0" y="72"/>
                    <a:pt x="0" y="158"/>
                  </a:cubicBezTo>
                  <a:cubicBezTo>
                    <a:pt x="0" y="192"/>
                    <a:pt x="21" y="223"/>
                    <a:pt x="53" y="236"/>
                  </a:cubicBezTo>
                  <a:cubicBezTo>
                    <a:pt x="71" y="243"/>
                    <a:pt x="89" y="243"/>
                    <a:pt x="107" y="237"/>
                  </a:cubicBezTo>
                  <a:cubicBezTo>
                    <a:pt x="123" y="232"/>
                    <a:pt x="137" y="222"/>
                    <a:pt x="148" y="210"/>
                  </a:cubicBezTo>
                  <a:cubicBezTo>
                    <a:pt x="182" y="171"/>
                    <a:pt x="197" y="111"/>
                    <a:pt x="240" y="111"/>
                  </a:cubicBezTo>
                  <a:cubicBezTo>
                    <a:pt x="279" y="111"/>
                    <a:pt x="284" y="139"/>
                    <a:pt x="287" y="154"/>
                  </a:cubicBezTo>
                  <a:cubicBezTo>
                    <a:pt x="287" y="154"/>
                    <a:pt x="287" y="153"/>
                    <a:pt x="286" y="152"/>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4040528548"/>
      </p:ext>
    </p:extLst>
  </p:cSld>
  <p:clrMapOvr>
    <a:masterClrMapping/>
  </p:clrMapOvr>
  <p:extLst mod="1">
    <p:ext uri="{DCECCB84-F9BA-43D5-87BE-67443E8EF086}">
      <p15:sldGuideLst xmlns:p15="http://schemas.microsoft.com/office/powerpoint/2012/main">
        <p15:guide id="1" pos="257" userDrawn="1">
          <p15:clr>
            <a:srgbClr val="FBAE40"/>
          </p15:clr>
        </p15:guide>
        <p15:guide id="2" orient="horz" pos="935"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4">
    <p:bg>
      <p:bgPr>
        <a:solidFill>
          <a:srgbClr val="E6E7E7"/>
        </a:solidFill>
        <a:effectLst/>
      </p:bgPr>
    </p:bg>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66867" name="think-cell Slide" r:id="rId4" imgW="270" imgH="270" progId="TCLayout.ActiveDocument.1">
                  <p:embed/>
                </p:oleObj>
              </mc:Choice>
              <mc:Fallback>
                <p:oleObj name="think-cell Slide" r:id="rId4" imgW="270" imgH="270" progId="TCLayout.ActiveDocument.1">
                  <p:embed/>
                  <p:pic>
                    <p:nvPicPr>
                      <p:cNvPr id="14" name="Object 1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271" name="Freeform 7"/>
          <p:cNvSpPr>
            <a:spLocks/>
          </p:cNvSpPr>
          <p:nvPr userDrawn="1"/>
        </p:nvSpPr>
        <p:spPr bwMode="auto">
          <a:xfrm>
            <a:off x="5892403" y="1"/>
            <a:ext cx="6327776" cy="5670550"/>
          </a:xfrm>
          <a:custGeom>
            <a:avLst/>
            <a:gdLst/>
            <a:ahLst/>
            <a:cxnLst>
              <a:cxn ang="0">
                <a:pos x="3986" y="2526"/>
              </a:cxn>
              <a:cxn ang="0">
                <a:pos x="3986" y="2512"/>
              </a:cxn>
              <a:cxn ang="0">
                <a:pos x="3986" y="0"/>
              </a:cxn>
              <a:cxn ang="0">
                <a:pos x="648" y="0"/>
              </a:cxn>
              <a:cxn ang="0">
                <a:pos x="682" y="84"/>
              </a:cxn>
              <a:cxn ang="0">
                <a:pos x="698" y="132"/>
              </a:cxn>
              <a:cxn ang="0">
                <a:pos x="724" y="230"/>
              </a:cxn>
              <a:cxn ang="0">
                <a:pos x="738" y="328"/>
              </a:cxn>
              <a:cxn ang="0">
                <a:pos x="744" y="428"/>
              </a:cxn>
              <a:cxn ang="0">
                <a:pos x="744" y="478"/>
              </a:cxn>
              <a:cxn ang="0">
                <a:pos x="734" y="656"/>
              </a:cxn>
              <a:cxn ang="0">
                <a:pos x="710" y="830"/>
              </a:cxn>
              <a:cxn ang="0">
                <a:pos x="674" y="1002"/>
              </a:cxn>
              <a:cxn ang="0">
                <a:pos x="628" y="1172"/>
              </a:cxn>
              <a:cxn ang="0">
                <a:pos x="590" y="1296"/>
              </a:cxn>
              <a:cxn ang="0">
                <a:pos x="504" y="1542"/>
              </a:cxn>
              <a:cxn ang="0">
                <a:pos x="406" y="1782"/>
              </a:cxn>
              <a:cxn ang="0">
                <a:pos x="300" y="2020"/>
              </a:cxn>
              <a:cxn ang="0">
                <a:pos x="244" y="2136"/>
              </a:cxn>
              <a:cxn ang="0">
                <a:pos x="128" y="2366"/>
              </a:cxn>
              <a:cxn ang="0">
                <a:pos x="8" y="2594"/>
              </a:cxn>
              <a:cxn ang="0">
                <a:pos x="0" y="2608"/>
              </a:cxn>
              <a:cxn ang="0">
                <a:pos x="0" y="2612"/>
              </a:cxn>
              <a:cxn ang="0">
                <a:pos x="50" y="2690"/>
              </a:cxn>
              <a:cxn ang="0">
                <a:pos x="100" y="2766"/>
              </a:cxn>
              <a:cxn ang="0">
                <a:pos x="190" y="2890"/>
              </a:cxn>
              <a:cxn ang="0">
                <a:pos x="286" y="3006"/>
              </a:cxn>
              <a:cxn ang="0">
                <a:pos x="390" y="3116"/>
              </a:cxn>
              <a:cxn ang="0">
                <a:pos x="502" y="3220"/>
              </a:cxn>
              <a:cxn ang="0">
                <a:pos x="540" y="3252"/>
              </a:cxn>
              <a:cxn ang="0">
                <a:pos x="622" y="3312"/>
              </a:cxn>
              <a:cxn ang="0">
                <a:pos x="706" y="3366"/>
              </a:cxn>
              <a:cxn ang="0">
                <a:pos x="792" y="3414"/>
              </a:cxn>
              <a:cxn ang="0">
                <a:pos x="882" y="3456"/>
              </a:cxn>
              <a:cxn ang="0">
                <a:pos x="976" y="3492"/>
              </a:cxn>
              <a:cxn ang="0">
                <a:pos x="1070" y="3520"/>
              </a:cxn>
              <a:cxn ang="0">
                <a:pos x="1170" y="3542"/>
              </a:cxn>
              <a:cxn ang="0">
                <a:pos x="1220" y="3552"/>
              </a:cxn>
              <a:cxn ang="0">
                <a:pos x="1374" y="3568"/>
              </a:cxn>
              <a:cxn ang="0">
                <a:pos x="1382" y="3568"/>
              </a:cxn>
              <a:cxn ang="0">
                <a:pos x="1390" y="3572"/>
              </a:cxn>
              <a:cxn ang="0">
                <a:pos x="1420" y="3572"/>
              </a:cxn>
              <a:cxn ang="0">
                <a:pos x="1544" y="3572"/>
              </a:cxn>
              <a:cxn ang="0">
                <a:pos x="1544" y="3568"/>
              </a:cxn>
              <a:cxn ang="0">
                <a:pos x="1610" y="3564"/>
              </a:cxn>
              <a:cxn ang="0">
                <a:pos x="1740" y="3552"/>
              </a:cxn>
              <a:cxn ang="0">
                <a:pos x="1870" y="3530"/>
              </a:cxn>
              <a:cxn ang="0">
                <a:pos x="1998" y="3502"/>
              </a:cxn>
              <a:cxn ang="0">
                <a:pos x="2062" y="3486"/>
              </a:cxn>
              <a:cxn ang="0">
                <a:pos x="2262" y="3426"/>
              </a:cxn>
              <a:cxn ang="0">
                <a:pos x="2458" y="3356"/>
              </a:cxn>
              <a:cxn ang="0">
                <a:pos x="2650" y="3276"/>
              </a:cxn>
              <a:cxn ang="0">
                <a:pos x="2840" y="3190"/>
              </a:cxn>
              <a:cxn ang="0">
                <a:pos x="2966" y="3128"/>
              </a:cxn>
              <a:cxn ang="0">
                <a:pos x="3218" y="2996"/>
              </a:cxn>
              <a:cxn ang="0">
                <a:pos x="3464" y="2858"/>
              </a:cxn>
              <a:cxn ang="0">
                <a:pos x="3708" y="2714"/>
              </a:cxn>
              <a:cxn ang="0">
                <a:pos x="3828" y="2640"/>
              </a:cxn>
              <a:cxn ang="0">
                <a:pos x="3974" y="2548"/>
              </a:cxn>
              <a:cxn ang="0">
                <a:pos x="3984" y="2540"/>
              </a:cxn>
              <a:cxn ang="0">
                <a:pos x="3986" y="2526"/>
              </a:cxn>
            </a:cxnLst>
            <a:rect l="0" t="0" r="r" b="b"/>
            <a:pathLst>
              <a:path w="3986" h="3572">
                <a:moveTo>
                  <a:pt x="3986" y="2526"/>
                </a:moveTo>
                <a:lnTo>
                  <a:pt x="3986" y="2526"/>
                </a:lnTo>
                <a:lnTo>
                  <a:pt x="3986" y="2512"/>
                </a:lnTo>
                <a:lnTo>
                  <a:pt x="3986" y="2512"/>
                </a:lnTo>
                <a:lnTo>
                  <a:pt x="3986" y="0"/>
                </a:lnTo>
                <a:lnTo>
                  <a:pt x="3986" y="0"/>
                </a:lnTo>
                <a:lnTo>
                  <a:pt x="648" y="0"/>
                </a:lnTo>
                <a:lnTo>
                  <a:pt x="648" y="0"/>
                </a:lnTo>
                <a:lnTo>
                  <a:pt x="666" y="42"/>
                </a:lnTo>
                <a:lnTo>
                  <a:pt x="682" y="84"/>
                </a:lnTo>
                <a:lnTo>
                  <a:pt x="682" y="84"/>
                </a:lnTo>
                <a:lnTo>
                  <a:pt x="698" y="132"/>
                </a:lnTo>
                <a:lnTo>
                  <a:pt x="712" y="182"/>
                </a:lnTo>
                <a:lnTo>
                  <a:pt x="724" y="230"/>
                </a:lnTo>
                <a:lnTo>
                  <a:pt x="732" y="280"/>
                </a:lnTo>
                <a:lnTo>
                  <a:pt x="738" y="328"/>
                </a:lnTo>
                <a:lnTo>
                  <a:pt x="742" y="378"/>
                </a:lnTo>
                <a:lnTo>
                  <a:pt x="744" y="428"/>
                </a:lnTo>
                <a:lnTo>
                  <a:pt x="744" y="478"/>
                </a:lnTo>
                <a:lnTo>
                  <a:pt x="744" y="478"/>
                </a:lnTo>
                <a:lnTo>
                  <a:pt x="742" y="568"/>
                </a:lnTo>
                <a:lnTo>
                  <a:pt x="734" y="656"/>
                </a:lnTo>
                <a:lnTo>
                  <a:pt x="724" y="742"/>
                </a:lnTo>
                <a:lnTo>
                  <a:pt x="710" y="830"/>
                </a:lnTo>
                <a:lnTo>
                  <a:pt x="694" y="916"/>
                </a:lnTo>
                <a:lnTo>
                  <a:pt x="674" y="1002"/>
                </a:lnTo>
                <a:lnTo>
                  <a:pt x="652" y="1088"/>
                </a:lnTo>
                <a:lnTo>
                  <a:pt x="628" y="1172"/>
                </a:lnTo>
                <a:lnTo>
                  <a:pt x="628" y="1172"/>
                </a:lnTo>
                <a:lnTo>
                  <a:pt x="590" y="1296"/>
                </a:lnTo>
                <a:lnTo>
                  <a:pt x="548" y="1420"/>
                </a:lnTo>
                <a:lnTo>
                  <a:pt x="504" y="1542"/>
                </a:lnTo>
                <a:lnTo>
                  <a:pt x="456" y="1662"/>
                </a:lnTo>
                <a:lnTo>
                  <a:pt x="406" y="1782"/>
                </a:lnTo>
                <a:lnTo>
                  <a:pt x="354" y="1900"/>
                </a:lnTo>
                <a:lnTo>
                  <a:pt x="300" y="2020"/>
                </a:lnTo>
                <a:lnTo>
                  <a:pt x="244" y="2136"/>
                </a:lnTo>
                <a:lnTo>
                  <a:pt x="244" y="2136"/>
                </a:lnTo>
                <a:lnTo>
                  <a:pt x="188" y="2252"/>
                </a:lnTo>
                <a:lnTo>
                  <a:pt x="128" y="2366"/>
                </a:lnTo>
                <a:lnTo>
                  <a:pt x="70" y="2480"/>
                </a:lnTo>
                <a:lnTo>
                  <a:pt x="8" y="2594"/>
                </a:lnTo>
                <a:lnTo>
                  <a:pt x="8" y="2594"/>
                </a:lnTo>
                <a:lnTo>
                  <a:pt x="0" y="2608"/>
                </a:lnTo>
                <a:lnTo>
                  <a:pt x="0" y="2608"/>
                </a:lnTo>
                <a:lnTo>
                  <a:pt x="0" y="2612"/>
                </a:lnTo>
                <a:lnTo>
                  <a:pt x="0" y="2612"/>
                </a:lnTo>
                <a:lnTo>
                  <a:pt x="50" y="2690"/>
                </a:lnTo>
                <a:lnTo>
                  <a:pt x="100" y="2766"/>
                </a:lnTo>
                <a:lnTo>
                  <a:pt x="100" y="2766"/>
                </a:lnTo>
                <a:lnTo>
                  <a:pt x="144" y="2828"/>
                </a:lnTo>
                <a:lnTo>
                  <a:pt x="190" y="2890"/>
                </a:lnTo>
                <a:lnTo>
                  <a:pt x="236" y="2948"/>
                </a:lnTo>
                <a:lnTo>
                  <a:pt x="286" y="3006"/>
                </a:lnTo>
                <a:lnTo>
                  <a:pt x="336" y="3062"/>
                </a:lnTo>
                <a:lnTo>
                  <a:pt x="390" y="3116"/>
                </a:lnTo>
                <a:lnTo>
                  <a:pt x="444" y="3170"/>
                </a:lnTo>
                <a:lnTo>
                  <a:pt x="502" y="3220"/>
                </a:lnTo>
                <a:lnTo>
                  <a:pt x="502" y="3220"/>
                </a:lnTo>
                <a:lnTo>
                  <a:pt x="540" y="3252"/>
                </a:lnTo>
                <a:lnTo>
                  <a:pt x="582" y="3282"/>
                </a:lnTo>
                <a:lnTo>
                  <a:pt x="622" y="3312"/>
                </a:lnTo>
                <a:lnTo>
                  <a:pt x="664" y="3340"/>
                </a:lnTo>
                <a:lnTo>
                  <a:pt x="706" y="3366"/>
                </a:lnTo>
                <a:lnTo>
                  <a:pt x="750" y="3390"/>
                </a:lnTo>
                <a:lnTo>
                  <a:pt x="792" y="3414"/>
                </a:lnTo>
                <a:lnTo>
                  <a:pt x="838" y="3436"/>
                </a:lnTo>
                <a:lnTo>
                  <a:pt x="882" y="3456"/>
                </a:lnTo>
                <a:lnTo>
                  <a:pt x="928" y="3474"/>
                </a:lnTo>
                <a:lnTo>
                  <a:pt x="976" y="3492"/>
                </a:lnTo>
                <a:lnTo>
                  <a:pt x="1022" y="3506"/>
                </a:lnTo>
                <a:lnTo>
                  <a:pt x="1070" y="3520"/>
                </a:lnTo>
                <a:lnTo>
                  <a:pt x="1120" y="3532"/>
                </a:lnTo>
                <a:lnTo>
                  <a:pt x="1170" y="3542"/>
                </a:lnTo>
                <a:lnTo>
                  <a:pt x="1220" y="3552"/>
                </a:lnTo>
                <a:lnTo>
                  <a:pt x="1220" y="3552"/>
                </a:lnTo>
                <a:lnTo>
                  <a:pt x="1296" y="3562"/>
                </a:lnTo>
                <a:lnTo>
                  <a:pt x="1374" y="3568"/>
                </a:lnTo>
                <a:lnTo>
                  <a:pt x="1374" y="3568"/>
                </a:lnTo>
                <a:lnTo>
                  <a:pt x="1382" y="3568"/>
                </a:lnTo>
                <a:lnTo>
                  <a:pt x="1386" y="3568"/>
                </a:lnTo>
                <a:lnTo>
                  <a:pt x="1390" y="3572"/>
                </a:lnTo>
                <a:lnTo>
                  <a:pt x="1390" y="3572"/>
                </a:lnTo>
                <a:lnTo>
                  <a:pt x="1420" y="3572"/>
                </a:lnTo>
                <a:lnTo>
                  <a:pt x="1420" y="3572"/>
                </a:lnTo>
                <a:lnTo>
                  <a:pt x="1544" y="3572"/>
                </a:lnTo>
                <a:lnTo>
                  <a:pt x="1544" y="3572"/>
                </a:lnTo>
                <a:lnTo>
                  <a:pt x="1544" y="3568"/>
                </a:lnTo>
                <a:lnTo>
                  <a:pt x="1544" y="3568"/>
                </a:lnTo>
                <a:lnTo>
                  <a:pt x="1610" y="3564"/>
                </a:lnTo>
                <a:lnTo>
                  <a:pt x="1676" y="3558"/>
                </a:lnTo>
                <a:lnTo>
                  <a:pt x="1740" y="3552"/>
                </a:lnTo>
                <a:lnTo>
                  <a:pt x="1806" y="3542"/>
                </a:lnTo>
                <a:lnTo>
                  <a:pt x="1870" y="3530"/>
                </a:lnTo>
                <a:lnTo>
                  <a:pt x="1934" y="3516"/>
                </a:lnTo>
                <a:lnTo>
                  <a:pt x="1998" y="3502"/>
                </a:lnTo>
                <a:lnTo>
                  <a:pt x="2062" y="3486"/>
                </a:lnTo>
                <a:lnTo>
                  <a:pt x="2062" y="3486"/>
                </a:lnTo>
                <a:lnTo>
                  <a:pt x="2162" y="3458"/>
                </a:lnTo>
                <a:lnTo>
                  <a:pt x="2262" y="3426"/>
                </a:lnTo>
                <a:lnTo>
                  <a:pt x="2360" y="3392"/>
                </a:lnTo>
                <a:lnTo>
                  <a:pt x="2458" y="3356"/>
                </a:lnTo>
                <a:lnTo>
                  <a:pt x="2554" y="3316"/>
                </a:lnTo>
                <a:lnTo>
                  <a:pt x="2650" y="3276"/>
                </a:lnTo>
                <a:lnTo>
                  <a:pt x="2746" y="3234"/>
                </a:lnTo>
                <a:lnTo>
                  <a:pt x="2840" y="3190"/>
                </a:lnTo>
                <a:lnTo>
                  <a:pt x="2840" y="3190"/>
                </a:lnTo>
                <a:lnTo>
                  <a:pt x="2966" y="3128"/>
                </a:lnTo>
                <a:lnTo>
                  <a:pt x="3092" y="3062"/>
                </a:lnTo>
                <a:lnTo>
                  <a:pt x="3218" y="2996"/>
                </a:lnTo>
                <a:lnTo>
                  <a:pt x="3342" y="2928"/>
                </a:lnTo>
                <a:lnTo>
                  <a:pt x="3464" y="2858"/>
                </a:lnTo>
                <a:lnTo>
                  <a:pt x="3586" y="2786"/>
                </a:lnTo>
                <a:lnTo>
                  <a:pt x="3708" y="2714"/>
                </a:lnTo>
                <a:lnTo>
                  <a:pt x="3828" y="2640"/>
                </a:lnTo>
                <a:lnTo>
                  <a:pt x="3828" y="2640"/>
                </a:lnTo>
                <a:lnTo>
                  <a:pt x="3974" y="2548"/>
                </a:lnTo>
                <a:lnTo>
                  <a:pt x="3974" y="2548"/>
                </a:lnTo>
                <a:lnTo>
                  <a:pt x="3980" y="2544"/>
                </a:lnTo>
                <a:lnTo>
                  <a:pt x="3984" y="2540"/>
                </a:lnTo>
                <a:lnTo>
                  <a:pt x="3986" y="2534"/>
                </a:lnTo>
                <a:lnTo>
                  <a:pt x="3986" y="2526"/>
                </a:lnTo>
                <a:lnTo>
                  <a:pt x="3986" y="2526"/>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 name="Title 1"/>
          <p:cNvSpPr>
            <a:spLocks noGrp="1"/>
          </p:cNvSpPr>
          <p:nvPr>
            <p:ph type="ctrTitle" hasCustomPrompt="1"/>
          </p:nvPr>
        </p:nvSpPr>
        <p:spPr>
          <a:xfrm>
            <a:off x="407988" y="2339788"/>
            <a:ext cx="4967932" cy="14498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lnSpc>
                <a:spcPts val="3000"/>
              </a:lnSpc>
              <a:defRPr lang="en-US" sz="2600" b="0" dirty="0">
                <a:solidFill>
                  <a:schemeClr val="accent1"/>
                </a:solidFill>
              </a:defRPr>
            </a:lvl1pPr>
          </a:lstStyle>
          <a:p>
            <a:pPr marL="0" lvl="0"/>
            <a:r>
              <a:rPr lang="en-US" dirty="0"/>
              <a:t>Click to insert title</a:t>
            </a:r>
          </a:p>
        </p:txBody>
      </p:sp>
      <p:sp>
        <p:nvSpPr>
          <p:cNvPr id="8" name="Subtitle 2"/>
          <p:cNvSpPr>
            <a:spLocks noGrp="1"/>
          </p:cNvSpPr>
          <p:nvPr>
            <p:ph type="subTitle" idx="1" hasCustomPrompt="1"/>
          </p:nvPr>
        </p:nvSpPr>
        <p:spPr>
          <a:xfrm>
            <a:off x="407988" y="3932559"/>
            <a:ext cx="4967932" cy="1223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l" defTabSz="914400" rtl="0" eaLnBrk="1" fontAlgn="auto" latinLnBrk="0" hangingPunct="1">
              <a:lnSpc>
                <a:spcPts val="1800"/>
              </a:lnSpc>
              <a:spcBef>
                <a:spcPts val="0"/>
              </a:spcBef>
              <a:spcAft>
                <a:spcPts val="0"/>
              </a:spcAft>
              <a:buClrTx/>
              <a:buSzTx/>
              <a:buFont typeface="Arial" panose="020B0604020202020204" pitchFamily="34" charset="0"/>
              <a:buNone/>
              <a:tabLst/>
              <a:defRPr lang="en-US" sz="1600" dirty="0">
                <a:solidFill>
                  <a:schemeClr val="accent1"/>
                </a:solidFill>
              </a:defRPr>
            </a:lvl1pPr>
          </a:lstStyle>
          <a:p>
            <a:pPr marL="0" lvl="0"/>
            <a:r>
              <a:rPr lang="en-US" dirty="0"/>
              <a:t>Click to insert presenter, location, and date</a:t>
            </a:r>
          </a:p>
        </p:txBody>
      </p:sp>
      <p:grpSp>
        <p:nvGrpSpPr>
          <p:cNvPr id="17" name="Group 14"/>
          <p:cNvGrpSpPr>
            <a:grpSpLocks noChangeAspect="1"/>
          </p:cNvGrpSpPr>
          <p:nvPr userDrawn="1"/>
        </p:nvGrpSpPr>
        <p:grpSpPr>
          <a:xfrm>
            <a:off x="407988" y="695702"/>
            <a:ext cx="5040000" cy="1123653"/>
            <a:chOff x="728663" y="4465638"/>
            <a:chExt cx="5354637" cy="1193800"/>
          </a:xfrm>
        </p:grpSpPr>
        <p:sp>
          <p:nvSpPr>
            <p:cNvPr id="18" name="Freeform 11"/>
            <p:cNvSpPr>
              <a:spLocks/>
            </p:cNvSpPr>
            <p:nvPr userDrawn="1"/>
          </p:nvSpPr>
          <p:spPr bwMode="auto">
            <a:xfrm>
              <a:off x="5464175" y="4830763"/>
              <a:ext cx="619125" cy="503238"/>
            </a:xfrm>
            <a:custGeom>
              <a:avLst/>
              <a:gdLst/>
              <a:ahLst/>
              <a:cxnLst>
                <a:cxn ang="0">
                  <a:pos x="125" y="107"/>
                </a:cxn>
                <a:cxn ang="0">
                  <a:pos x="189" y="43"/>
                </a:cxn>
                <a:cxn ang="0">
                  <a:pos x="142" y="0"/>
                </a:cxn>
                <a:cxn ang="0">
                  <a:pos x="50" y="99"/>
                </a:cxn>
                <a:cxn ang="0">
                  <a:pos x="0" y="144"/>
                </a:cxn>
                <a:cxn ang="0">
                  <a:pos x="37" y="154"/>
                </a:cxn>
                <a:cxn ang="0">
                  <a:pos x="125" y="125"/>
                </a:cxn>
                <a:cxn ang="0">
                  <a:pos x="81" y="85"/>
                </a:cxn>
                <a:cxn ang="0">
                  <a:pos x="125" y="107"/>
                </a:cxn>
              </a:cxnLst>
              <a:rect l="0" t="0" r="r" b="b"/>
              <a:pathLst>
                <a:path w="189" h="154">
                  <a:moveTo>
                    <a:pt x="125" y="107"/>
                  </a:moveTo>
                  <a:cubicBezTo>
                    <a:pt x="161" y="107"/>
                    <a:pt x="188" y="78"/>
                    <a:pt x="189" y="43"/>
                  </a:cubicBezTo>
                  <a:cubicBezTo>
                    <a:pt x="186" y="28"/>
                    <a:pt x="181" y="0"/>
                    <a:pt x="142" y="0"/>
                  </a:cubicBezTo>
                  <a:cubicBezTo>
                    <a:pt x="99" y="0"/>
                    <a:pt x="84" y="60"/>
                    <a:pt x="50" y="99"/>
                  </a:cubicBezTo>
                  <a:cubicBezTo>
                    <a:pt x="47" y="121"/>
                    <a:pt x="26" y="140"/>
                    <a:pt x="0" y="144"/>
                  </a:cubicBezTo>
                  <a:cubicBezTo>
                    <a:pt x="6" y="150"/>
                    <a:pt x="20" y="154"/>
                    <a:pt x="37" y="154"/>
                  </a:cubicBezTo>
                  <a:cubicBezTo>
                    <a:pt x="68" y="154"/>
                    <a:pt x="106" y="145"/>
                    <a:pt x="125" y="125"/>
                  </a:cubicBezTo>
                  <a:cubicBezTo>
                    <a:pt x="99" y="126"/>
                    <a:pt x="82" y="109"/>
                    <a:pt x="81" y="85"/>
                  </a:cubicBezTo>
                  <a:cubicBezTo>
                    <a:pt x="93" y="101"/>
                    <a:pt x="108" y="107"/>
                    <a:pt x="125" y="107"/>
                  </a:cubicBezTo>
                </a:path>
              </a:pathLst>
            </a:custGeom>
            <a:solidFill>
              <a:srgbClr val="12ABD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2"/>
            <p:cNvSpPr>
              <a:spLocks noEditPoints="1"/>
            </p:cNvSpPr>
            <p:nvPr userDrawn="1"/>
          </p:nvSpPr>
          <p:spPr bwMode="auto">
            <a:xfrm>
              <a:off x="728663" y="4483100"/>
              <a:ext cx="4352925" cy="1176338"/>
            </a:xfrm>
            <a:custGeom>
              <a:avLst/>
              <a:gdLst/>
              <a:ahLst/>
              <a:cxnLst>
                <a:cxn ang="0">
                  <a:pos x="1281" y="86"/>
                </a:cxn>
                <a:cxn ang="0">
                  <a:pos x="1240" y="210"/>
                </a:cxn>
                <a:cxn ang="0">
                  <a:pos x="1122" y="182"/>
                </a:cxn>
                <a:cxn ang="0">
                  <a:pos x="1121" y="104"/>
                </a:cxn>
                <a:cxn ang="0">
                  <a:pos x="1061" y="211"/>
                </a:cxn>
                <a:cxn ang="0">
                  <a:pos x="1007" y="84"/>
                </a:cxn>
                <a:cxn ang="0">
                  <a:pos x="924" y="86"/>
                </a:cxn>
                <a:cxn ang="0">
                  <a:pos x="830" y="72"/>
                </a:cxn>
                <a:cxn ang="0">
                  <a:pos x="781" y="160"/>
                </a:cxn>
                <a:cxn ang="0">
                  <a:pos x="756" y="81"/>
                </a:cxn>
                <a:cxn ang="0">
                  <a:pos x="666" y="200"/>
                </a:cxn>
                <a:cxn ang="0">
                  <a:pos x="677" y="82"/>
                </a:cxn>
                <a:cxn ang="0">
                  <a:pos x="628" y="196"/>
                </a:cxn>
                <a:cxn ang="0">
                  <a:pos x="585" y="113"/>
                </a:cxn>
                <a:cxn ang="0">
                  <a:pos x="527" y="198"/>
                </a:cxn>
                <a:cxn ang="0">
                  <a:pos x="586" y="102"/>
                </a:cxn>
                <a:cxn ang="0">
                  <a:pos x="493" y="118"/>
                </a:cxn>
                <a:cxn ang="0">
                  <a:pos x="454" y="147"/>
                </a:cxn>
                <a:cxn ang="0">
                  <a:pos x="368" y="111"/>
                </a:cxn>
                <a:cxn ang="0">
                  <a:pos x="335" y="90"/>
                </a:cxn>
                <a:cxn ang="0">
                  <a:pos x="309" y="215"/>
                </a:cxn>
                <a:cxn ang="0">
                  <a:pos x="280" y="124"/>
                </a:cxn>
                <a:cxn ang="0">
                  <a:pos x="224" y="211"/>
                </a:cxn>
                <a:cxn ang="0">
                  <a:pos x="286" y="113"/>
                </a:cxn>
                <a:cxn ang="0">
                  <a:pos x="182" y="145"/>
                </a:cxn>
                <a:cxn ang="0">
                  <a:pos x="39" y="128"/>
                </a:cxn>
                <a:cxn ang="0">
                  <a:pos x="136" y="72"/>
                </a:cxn>
                <a:cxn ang="0">
                  <a:pos x="109" y="0"/>
                </a:cxn>
                <a:cxn ang="0">
                  <a:pos x="90" y="249"/>
                </a:cxn>
                <a:cxn ang="0">
                  <a:pos x="218" y="238"/>
                </a:cxn>
                <a:cxn ang="0">
                  <a:pos x="306" y="238"/>
                </a:cxn>
                <a:cxn ang="0">
                  <a:pos x="377" y="337"/>
                </a:cxn>
                <a:cxn ang="0">
                  <a:pos x="404" y="109"/>
                </a:cxn>
                <a:cxn ang="0">
                  <a:pos x="420" y="182"/>
                </a:cxn>
                <a:cxn ang="0">
                  <a:pos x="392" y="239"/>
                </a:cxn>
                <a:cxn ang="0">
                  <a:pos x="480" y="160"/>
                </a:cxn>
                <a:cxn ang="0">
                  <a:pos x="519" y="227"/>
                </a:cxn>
                <a:cxn ang="0">
                  <a:pos x="564" y="226"/>
                </a:cxn>
                <a:cxn ang="0">
                  <a:pos x="526" y="359"/>
                </a:cxn>
                <a:cxn ang="0">
                  <a:pos x="639" y="214"/>
                </a:cxn>
                <a:cxn ang="0">
                  <a:pos x="758" y="189"/>
                </a:cxn>
                <a:cxn ang="0">
                  <a:pos x="829" y="111"/>
                </a:cxn>
                <a:cxn ang="0">
                  <a:pos x="920" y="128"/>
                </a:cxn>
                <a:cxn ang="0">
                  <a:pos x="1010" y="176"/>
                </a:cxn>
                <a:cxn ang="0">
                  <a:pos x="1097" y="200"/>
                </a:cxn>
                <a:cxn ang="0">
                  <a:pos x="1174" y="112"/>
                </a:cxn>
                <a:cxn ang="0">
                  <a:pos x="1274" y="196"/>
                </a:cxn>
                <a:cxn ang="0">
                  <a:pos x="1328" y="227"/>
                </a:cxn>
                <a:cxn ang="0">
                  <a:pos x="528" y="335"/>
                </a:cxn>
                <a:cxn ang="0">
                  <a:pos x="564" y="248"/>
                </a:cxn>
                <a:cxn ang="0">
                  <a:pos x="674" y="105"/>
                </a:cxn>
                <a:cxn ang="0">
                  <a:pos x="655" y="181"/>
                </a:cxn>
              </a:cxnLst>
              <a:rect l="0" t="0" r="r" b="b"/>
              <a:pathLst>
                <a:path w="1328" h="359">
                  <a:moveTo>
                    <a:pt x="1295" y="118"/>
                  </a:moveTo>
                  <a:cubicBezTo>
                    <a:pt x="1295" y="99"/>
                    <a:pt x="1294" y="86"/>
                    <a:pt x="1281" y="86"/>
                  </a:cubicBezTo>
                  <a:cubicBezTo>
                    <a:pt x="1275" y="86"/>
                    <a:pt x="1273" y="87"/>
                    <a:pt x="1268" y="89"/>
                  </a:cubicBezTo>
                  <a:cubicBezTo>
                    <a:pt x="1272" y="153"/>
                    <a:pt x="1258" y="210"/>
                    <a:pt x="1240" y="210"/>
                  </a:cubicBezTo>
                  <a:cubicBezTo>
                    <a:pt x="1217" y="210"/>
                    <a:pt x="1228" y="72"/>
                    <a:pt x="1179" y="72"/>
                  </a:cubicBezTo>
                  <a:cubicBezTo>
                    <a:pt x="1133" y="72"/>
                    <a:pt x="1127" y="182"/>
                    <a:pt x="1122" y="182"/>
                  </a:cubicBezTo>
                  <a:cubicBezTo>
                    <a:pt x="1118" y="182"/>
                    <a:pt x="1118" y="153"/>
                    <a:pt x="1118" y="131"/>
                  </a:cubicBezTo>
                  <a:cubicBezTo>
                    <a:pt x="1120" y="120"/>
                    <a:pt x="1121" y="111"/>
                    <a:pt x="1121" y="104"/>
                  </a:cubicBezTo>
                  <a:cubicBezTo>
                    <a:pt x="1121" y="93"/>
                    <a:pt x="1117" y="76"/>
                    <a:pt x="1093" y="84"/>
                  </a:cubicBezTo>
                  <a:cubicBezTo>
                    <a:pt x="1094" y="163"/>
                    <a:pt x="1078" y="211"/>
                    <a:pt x="1061" y="211"/>
                  </a:cubicBezTo>
                  <a:cubicBezTo>
                    <a:pt x="1035" y="211"/>
                    <a:pt x="1034" y="139"/>
                    <a:pt x="1034" y="120"/>
                  </a:cubicBezTo>
                  <a:cubicBezTo>
                    <a:pt x="1034" y="101"/>
                    <a:pt x="1036" y="75"/>
                    <a:pt x="1007" y="84"/>
                  </a:cubicBezTo>
                  <a:cubicBezTo>
                    <a:pt x="1003" y="153"/>
                    <a:pt x="985" y="204"/>
                    <a:pt x="974" y="204"/>
                  </a:cubicBezTo>
                  <a:cubicBezTo>
                    <a:pt x="957" y="204"/>
                    <a:pt x="960" y="86"/>
                    <a:pt x="924" y="86"/>
                  </a:cubicBezTo>
                  <a:cubicBezTo>
                    <a:pt x="891" y="86"/>
                    <a:pt x="881" y="198"/>
                    <a:pt x="874" y="198"/>
                  </a:cubicBezTo>
                  <a:cubicBezTo>
                    <a:pt x="861" y="198"/>
                    <a:pt x="877" y="72"/>
                    <a:pt x="830" y="72"/>
                  </a:cubicBezTo>
                  <a:cubicBezTo>
                    <a:pt x="805" y="72"/>
                    <a:pt x="795" y="114"/>
                    <a:pt x="785" y="161"/>
                  </a:cubicBezTo>
                  <a:cubicBezTo>
                    <a:pt x="784" y="170"/>
                    <a:pt x="782" y="171"/>
                    <a:pt x="781" y="160"/>
                  </a:cubicBezTo>
                  <a:cubicBezTo>
                    <a:pt x="781" y="152"/>
                    <a:pt x="781" y="142"/>
                    <a:pt x="781" y="134"/>
                  </a:cubicBezTo>
                  <a:cubicBezTo>
                    <a:pt x="793" y="86"/>
                    <a:pt x="778" y="69"/>
                    <a:pt x="756" y="81"/>
                  </a:cubicBezTo>
                  <a:cubicBezTo>
                    <a:pt x="763" y="169"/>
                    <a:pt x="723" y="212"/>
                    <a:pt x="692" y="212"/>
                  </a:cubicBezTo>
                  <a:cubicBezTo>
                    <a:pt x="681" y="212"/>
                    <a:pt x="672" y="207"/>
                    <a:pt x="666" y="200"/>
                  </a:cubicBezTo>
                  <a:cubicBezTo>
                    <a:pt x="703" y="177"/>
                    <a:pt x="719" y="151"/>
                    <a:pt x="719" y="126"/>
                  </a:cubicBezTo>
                  <a:cubicBezTo>
                    <a:pt x="719" y="98"/>
                    <a:pt x="704" y="82"/>
                    <a:pt x="677" y="82"/>
                  </a:cubicBezTo>
                  <a:cubicBezTo>
                    <a:pt x="640" y="82"/>
                    <a:pt x="620" y="120"/>
                    <a:pt x="620" y="152"/>
                  </a:cubicBezTo>
                  <a:cubicBezTo>
                    <a:pt x="620" y="169"/>
                    <a:pt x="623" y="184"/>
                    <a:pt x="628" y="196"/>
                  </a:cubicBezTo>
                  <a:cubicBezTo>
                    <a:pt x="616" y="202"/>
                    <a:pt x="604" y="207"/>
                    <a:pt x="593" y="212"/>
                  </a:cubicBezTo>
                  <a:cubicBezTo>
                    <a:pt x="592" y="179"/>
                    <a:pt x="588" y="145"/>
                    <a:pt x="585" y="113"/>
                  </a:cubicBezTo>
                  <a:cubicBezTo>
                    <a:pt x="566" y="107"/>
                    <a:pt x="560" y="117"/>
                    <a:pt x="559" y="134"/>
                  </a:cubicBezTo>
                  <a:cubicBezTo>
                    <a:pt x="555" y="174"/>
                    <a:pt x="540" y="198"/>
                    <a:pt x="527" y="198"/>
                  </a:cubicBezTo>
                  <a:cubicBezTo>
                    <a:pt x="518" y="198"/>
                    <a:pt x="512" y="186"/>
                    <a:pt x="511" y="174"/>
                  </a:cubicBezTo>
                  <a:cubicBezTo>
                    <a:pt x="507" y="110"/>
                    <a:pt x="559" y="92"/>
                    <a:pt x="586" y="102"/>
                  </a:cubicBezTo>
                  <a:cubicBezTo>
                    <a:pt x="592" y="88"/>
                    <a:pt x="585" y="77"/>
                    <a:pt x="561" y="77"/>
                  </a:cubicBezTo>
                  <a:cubicBezTo>
                    <a:pt x="531" y="77"/>
                    <a:pt x="509" y="95"/>
                    <a:pt x="493" y="118"/>
                  </a:cubicBezTo>
                  <a:cubicBezTo>
                    <a:pt x="482" y="134"/>
                    <a:pt x="470" y="145"/>
                    <a:pt x="453" y="158"/>
                  </a:cubicBezTo>
                  <a:cubicBezTo>
                    <a:pt x="454" y="154"/>
                    <a:pt x="454" y="150"/>
                    <a:pt x="454" y="147"/>
                  </a:cubicBezTo>
                  <a:cubicBezTo>
                    <a:pt x="454" y="102"/>
                    <a:pt x="430" y="82"/>
                    <a:pt x="406" y="82"/>
                  </a:cubicBezTo>
                  <a:cubicBezTo>
                    <a:pt x="387" y="82"/>
                    <a:pt x="375" y="94"/>
                    <a:pt x="368" y="111"/>
                  </a:cubicBezTo>
                  <a:cubicBezTo>
                    <a:pt x="366" y="94"/>
                    <a:pt x="363" y="86"/>
                    <a:pt x="353" y="86"/>
                  </a:cubicBezTo>
                  <a:cubicBezTo>
                    <a:pt x="348" y="86"/>
                    <a:pt x="342" y="87"/>
                    <a:pt x="335" y="90"/>
                  </a:cubicBezTo>
                  <a:cubicBezTo>
                    <a:pt x="338" y="100"/>
                    <a:pt x="340" y="122"/>
                    <a:pt x="340" y="137"/>
                  </a:cubicBezTo>
                  <a:cubicBezTo>
                    <a:pt x="340" y="191"/>
                    <a:pt x="324" y="215"/>
                    <a:pt x="309" y="215"/>
                  </a:cubicBezTo>
                  <a:cubicBezTo>
                    <a:pt x="292" y="215"/>
                    <a:pt x="290" y="151"/>
                    <a:pt x="288" y="126"/>
                  </a:cubicBezTo>
                  <a:cubicBezTo>
                    <a:pt x="286" y="125"/>
                    <a:pt x="284" y="124"/>
                    <a:pt x="280" y="124"/>
                  </a:cubicBezTo>
                  <a:cubicBezTo>
                    <a:pt x="264" y="124"/>
                    <a:pt x="262" y="145"/>
                    <a:pt x="259" y="164"/>
                  </a:cubicBezTo>
                  <a:cubicBezTo>
                    <a:pt x="254" y="185"/>
                    <a:pt x="242" y="211"/>
                    <a:pt x="224" y="211"/>
                  </a:cubicBezTo>
                  <a:cubicBezTo>
                    <a:pt x="214" y="211"/>
                    <a:pt x="207" y="201"/>
                    <a:pt x="206" y="182"/>
                  </a:cubicBezTo>
                  <a:cubicBezTo>
                    <a:pt x="204" y="144"/>
                    <a:pt x="236" y="99"/>
                    <a:pt x="286" y="113"/>
                  </a:cubicBezTo>
                  <a:cubicBezTo>
                    <a:pt x="292" y="98"/>
                    <a:pt x="282" y="86"/>
                    <a:pt x="261" y="86"/>
                  </a:cubicBezTo>
                  <a:cubicBezTo>
                    <a:pt x="225" y="86"/>
                    <a:pt x="195" y="113"/>
                    <a:pt x="182" y="145"/>
                  </a:cubicBezTo>
                  <a:cubicBezTo>
                    <a:pt x="169" y="175"/>
                    <a:pt x="145" y="218"/>
                    <a:pt x="98" y="218"/>
                  </a:cubicBezTo>
                  <a:cubicBezTo>
                    <a:pt x="65" y="218"/>
                    <a:pt x="39" y="189"/>
                    <a:pt x="39" y="128"/>
                  </a:cubicBezTo>
                  <a:cubicBezTo>
                    <a:pt x="39" y="75"/>
                    <a:pt x="72" y="25"/>
                    <a:pt x="108" y="25"/>
                  </a:cubicBezTo>
                  <a:cubicBezTo>
                    <a:pt x="132" y="25"/>
                    <a:pt x="138" y="50"/>
                    <a:pt x="136" y="72"/>
                  </a:cubicBezTo>
                  <a:cubicBezTo>
                    <a:pt x="149" y="83"/>
                    <a:pt x="170" y="73"/>
                    <a:pt x="170" y="47"/>
                  </a:cubicBezTo>
                  <a:cubicBezTo>
                    <a:pt x="170" y="30"/>
                    <a:pt x="156" y="0"/>
                    <a:pt x="109" y="0"/>
                  </a:cubicBezTo>
                  <a:cubicBezTo>
                    <a:pt x="51" y="0"/>
                    <a:pt x="0" y="57"/>
                    <a:pt x="0" y="132"/>
                  </a:cubicBezTo>
                  <a:cubicBezTo>
                    <a:pt x="0" y="206"/>
                    <a:pt x="38" y="249"/>
                    <a:pt x="90" y="249"/>
                  </a:cubicBezTo>
                  <a:cubicBezTo>
                    <a:pt x="123" y="249"/>
                    <a:pt x="154" y="230"/>
                    <a:pt x="176" y="195"/>
                  </a:cubicBezTo>
                  <a:cubicBezTo>
                    <a:pt x="181" y="226"/>
                    <a:pt x="202" y="238"/>
                    <a:pt x="218" y="238"/>
                  </a:cubicBezTo>
                  <a:cubicBezTo>
                    <a:pt x="243" y="238"/>
                    <a:pt x="260" y="222"/>
                    <a:pt x="269" y="200"/>
                  </a:cubicBezTo>
                  <a:cubicBezTo>
                    <a:pt x="274" y="222"/>
                    <a:pt x="286" y="238"/>
                    <a:pt x="306" y="238"/>
                  </a:cubicBezTo>
                  <a:cubicBezTo>
                    <a:pt x="320" y="238"/>
                    <a:pt x="330" y="231"/>
                    <a:pt x="339" y="220"/>
                  </a:cubicBezTo>
                  <a:cubicBezTo>
                    <a:pt x="335" y="297"/>
                    <a:pt x="331" y="346"/>
                    <a:pt x="377" y="337"/>
                  </a:cubicBezTo>
                  <a:cubicBezTo>
                    <a:pt x="370" y="315"/>
                    <a:pt x="368" y="275"/>
                    <a:pt x="368" y="239"/>
                  </a:cubicBezTo>
                  <a:cubicBezTo>
                    <a:pt x="368" y="141"/>
                    <a:pt x="384" y="109"/>
                    <a:pt x="404" y="109"/>
                  </a:cubicBezTo>
                  <a:cubicBezTo>
                    <a:pt x="419" y="109"/>
                    <a:pt x="423" y="128"/>
                    <a:pt x="423" y="148"/>
                  </a:cubicBezTo>
                  <a:cubicBezTo>
                    <a:pt x="423" y="158"/>
                    <a:pt x="422" y="170"/>
                    <a:pt x="420" y="182"/>
                  </a:cubicBezTo>
                  <a:cubicBezTo>
                    <a:pt x="395" y="197"/>
                    <a:pt x="375" y="210"/>
                    <a:pt x="375" y="225"/>
                  </a:cubicBezTo>
                  <a:cubicBezTo>
                    <a:pt x="375" y="238"/>
                    <a:pt x="384" y="239"/>
                    <a:pt x="392" y="239"/>
                  </a:cubicBezTo>
                  <a:cubicBezTo>
                    <a:pt x="411" y="239"/>
                    <a:pt x="434" y="220"/>
                    <a:pt x="447" y="185"/>
                  </a:cubicBezTo>
                  <a:cubicBezTo>
                    <a:pt x="458" y="178"/>
                    <a:pt x="469" y="170"/>
                    <a:pt x="480" y="160"/>
                  </a:cubicBezTo>
                  <a:cubicBezTo>
                    <a:pt x="480" y="164"/>
                    <a:pt x="479" y="167"/>
                    <a:pt x="479" y="171"/>
                  </a:cubicBezTo>
                  <a:cubicBezTo>
                    <a:pt x="479" y="206"/>
                    <a:pt x="495" y="227"/>
                    <a:pt x="519" y="227"/>
                  </a:cubicBezTo>
                  <a:cubicBezTo>
                    <a:pt x="538" y="227"/>
                    <a:pt x="553" y="214"/>
                    <a:pt x="563" y="193"/>
                  </a:cubicBezTo>
                  <a:cubicBezTo>
                    <a:pt x="564" y="205"/>
                    <a:pt x="564" y="216"/>
                    <a:pt x="564" y="226"/>
                  </a:cubicBezTo>
                  <a:cubicBezTo>
                    <a:pt x="525" y="244"/>
                    <a:pt x="482" y="262"/>
                    <a:pt x="482" y="313"/>
                  </a:cubicBezTo>
                  <a:cubicBezTo>
                    <a:pt x="482" y="339"/>
                    <a:pt x="501" y="359"/>
                    <a:pt x="526" y="359"/>
                  </a:cubicBezTo>
                  <a:cubicBezTo>
                    <a:pt x="580" y="359"/>
                    <a:pt x="593" y="302"/>
                    <a:pt x="593" y="235"/>
                  </a:cubicBezTo>
                  <a:cubicBezTo>
                    <a:pt x="611" y="227"/>
                    <a:pt x="624" y="222"/>
                    <a:pt x="639" y="214"/>
                  </a:cubicBezTo>
                  <a:cubicBezTo>
                    <a:pt x="652" y="230"/>
                    <a:pt x="670" y="238"/>
                    <a:pt x="686" y="238"/>
                  </a:cubicBezTo>
                  <a:cubicBezTo>
                    <a:pt x="717" y="238"/>
                    <a:pt x="740" y="222"/>
                    <a:pt x="758" y="189"/>
                  </a:cubicBezTo>
                  <a:cubicBezTo>
                    <a:pt x="762" y="214"/>
                    <a:pt x="768" y="238"/>
                    <a:pt x="781" y="238"/>
                  </a:cubicBezTo>
                  <a:cubicBezTo>
                    <a:pt x="806" y="238"/>
                    <a:pt x="811" y="111"/>
                    <a:pt x="829" y="111"/>
                  </a:cubicBezTo>
                  <a:cubicBezTo>
                    <a:pt x="843" y="111"/>
                    <a:pt x="831" y="249"/>
                    <a:pt x="868" y="249"/>
                  </a:cubicBezTo>
                  <a:cubicBezTo>
                    <a:pt x="899" y="249"/>
                    <a:pt x="905" y="128"/>
                    <a:pt x="920" y="128"/>
                  </a:cubicBezTo>
                  <a:cubicBezTo>
                    <a:pt x="931" y="128"/>
                    <a:pt x="932" y="238"/>
                    <a:pt x="966" y="238"/>
                  </a:cubicBezTo>
                  <a:cubicBezTo>
                    <a:pt x="983" y="238"/>
                    <a:pt x="1001" y="218"/>
                    <a:pt x="1010" y="176"/>
                  </a:cubicBezTo>
                  <a:cubicBezTo>
                    <a:pt x="1014" y="204"/>
                    <a:pt x="1028" y="238"/>
                    <a:pt x="1056" y="238"/>
                  </a:cubicBezTo>
                  <a:cubicBezTo>
                    <a:pt x="1072" y="238"/>
                    <a:pt x="1086" y="222"/>
                    <a:pt x="1097" y="200"/>
                  </a:cubicBezTo>
                  <a:cubicBezTo>
                    <a:pt x="1100" y="223"/>
                    <a:pt x="1106" y="238"/>
                    <a:pt x="1118" y="238"/>
                  </a:cubicBezTo>
                  <a:cubicBezTo>
                    <a:pt x="1150" y="238"/>
                    <a:pt x="1149" y="112"/>
                    <a:pt x="1174" y="112"/>
                  </a:cubicBezTo>
                  <a:cubicBezTo>
                    <a:pt x="1194" y="112"/>
                    <a:pt x="1188" y="238"/>
                    <a:pt x="1235" y="238"/>
                  </a:cubicBezTo>
                  <a:cubicBezTo>
                    <a:pt x="1257" y="238"/>
                    <a:pt x="1268" y="220"/>
                    <a:pt x="1274" y="196"/>
                  </a:cubicBezTo>
                  <a:cubicBezTo>
                    <a:pt x="1283" y="231"/>
                    <a:pt x="1297" y="238"/>
                    <a:pt x="1308" y="238"/>
                  </a:cubicBezTo>
                  <a:cubicBezTo>
                    <a:pt x="1315" y="238"/>
                    <a:pt x="1321" y="236"/>
                    <a:pt x="1328" y="227"/>
                  </a:cubicBezTo>
                  <a:cubicBezTo>
                    <a:pt x="1292" y="212"/>
                    <a:pt x="1295" y="155"/>
                    <a:pt x="1295" y="118"/>
                  </a:cubicBezTo>
                  <a:moveTo>
                    <a:pt x="528" y="335"/>
                  </a:moveTo>
                  <a:cubicBezTo>
                    <a:pt x="517" y="335"/>
                    <a:pt x="511" y="325"/>
                    <a:pt x="511" y="313"/>
                  </a:cubicBezTo>
                  <a:cubicBezTo>
                    <a:pt x="511" y="280"/>
                    <a:pt x="535" y="263"/>
                    <a:pt x="564" y="248"/>
                  </a:cubicBezTo>
                  <a:cubicBezTo>
                    <a:pt x="563" y="319"/>
                    <a:pt x="546" y="335"/>
                    <a:pt x="528" y="335"/>
                  </a:cubicBezTo>
                  <a:moveTo>
                    <a:pt x="674" y="105"/>
                  </a:moveTo>
                  <a:cubicBezTo>
                    <a:pt x="685" y="105"/>
                    <a:pt x="692" y="115"/>
                    <a:pt x="691" y="129"/>
                  </a:cubicBezTo>
                  <a:cubicBezTo>
                    <a:pt x="689" y="146"/>
                    <a:pt x="677" y="166"/>
                    <a:pt x="655" y="181"/>
                  </a:cubicBezTo>
                  <a:cubicBezTo>
                    <a:pt x="644" y="149"/>
                    <a:pt x="653" y="105"/>
                    <a:pt x="674" y="105"/>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3"/>
            <p:cNvSpPr>
              <a:spLocks/>
            </p:cNvSpPr>
            <p:nvPr userDrawn="1"/>
          </p:nvSpPr>
          <p:spPr bwMode="auto">
            <a:xfrm>
              <a:off x="4013200" y="4541838"/>
              <a:ext cx="120650" cy="127000"/>
            </a:xfrm>
            <a:custGeom>
              <a:avLst/>
              <a:gdLst/>
              <a:ahLst/>
              <a:cxnLst>
                <a:cxn ang="0">
                  <a:pos x="19" y="39"/>
                </a:cxn>
                <a:cxn ang="0">
                  <a:pos x="37" y="19"/>
                </a:cxn>
                <a:cxn ang="0">
                  <a:pos x="19" y="0"/>
                </a:cxn>
                <a:cxn ang="0">
                  <a:pos x="0" y="20"/>
                </a:cxn>
                <a:cxn ang="0">
                  <a:pos x="19" y="39"/>
                </a:cxn>
              </a:cxnLst>
              <a:rect l="0" t="0" r="r" b="b"/>
              <a:pathLst>
                <a:path w="37" h="39">
                  <a:moveTo>
                    <a:pt x="19" y="39"/>
                  </a:moveTo>
                  <a:cubicBezTo>
                    <a:pt x="30" y="38"/>
                    <a:pt x="37" y="29"/>
                    <a:pt x="37" y="19"/>
                  </a:cubicBezTo>
                  <a:cubicBezTo>
                    <a:pt x="37" y="8"/>
                    <a:pt x="30" y="0"/>
                    <a:pt x="19" y="0"/>
                  </a:cubicBezTo>
                  <a:cubicBezTo>
                    <a:pt x="9" y="1"/>
                    <a:pt x="0" y="9"/>
                    <a:pt x="0" y="20"/>
                  </a:cubicBezTo>
                  <a:cubicBezTo>
                    <a:pt x="0" y="31"/>
                    <a:pt x="9" y="39"/>
                    <a:pt x="19" y="39"/>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4"/>
            <p:cNvSpPr>
              <a:spLocks/>
            </p:cNvSpPr>
            <p:nvPr userDrawn="1"/>
          </p:nvSpPr>
          <p:spPr bwMode="auto">
            <a:xfrm>
              <a:off x="4870450" y="4564063"/>
              <a:ext cx="112713" cy="125413"/>
            </a:xfrm>
            <a:custGeom>
              <a:avLst/>
              <a:gdLst/>
              <a:ahLst/>
              <a:cxnLst>
                <a:cxn ang="0">
                  <a:pos x="17" y="37"/>
                </a:cxn>
                <a:cxn ang="0">
                  <a:pos x="34" y="18"/>
                </a:cxn>
                <a:cxn ang="0">
                  <a:pos x="17" y="0"/>
                </a:cxn>
                <a:cxn ang="0">
                  <a:pos x="0" y="19"/>
                </a:cxn>
                <a:cxn ang="0">
                  <a:pos x="17" y="37"/>
                </a:cxn>
              </a:cxnLst>
              <a:rect l="0" t="0" r="r" b="b"/>
              <a:pathLst>
                <a:path w="34" h="38">
                  <a:moveTo>
                    <a:pt x="17" y="37"/>
                  </a:moveTo>
                  <a:cubicBezTo>
                    <a:pt x="26" y="37"/>
                    <a:pt x="34" y="28"/>
                    <a:pt x="34" y="18"/>
                  </a:cubicBezTo>
                  <a:cubicBezTo>
                    <a:pt x="34" y="8"/>
                    <a:pt x="26" y="0"/>
                    <a:pt x="17" y="0"/>
                  </a:cubicBezTo>
                  <a:cubicBezTo>
                    <a:pt x="7" y="1"/>
                    <a:pt x="0" y="9"/>
                    <a:pt x="0" y="19"/>
                  </a:cubicBezTo>
                  <a:cubicBezTo>
                    <a:pt x="0" y="30"/>
                    <a:pt x="7" y="38"/>
                    <a:pt x="17" y="37"/>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5"/>
            <p:cNvSpPr>
              <a:spLocks/>
            </p:cNvSpPr>
            <p:nvPr userDrawn="1"/>
          </p:nvSpPr>
          <p:spPr bwMode="auto">
            <a:xfrm>
              <a:off x="5143500" y="4465638"/>
              <a:ext cx="939800" cy="796925"/>
            </a:xfrm>
            <a:custGeom>
              <a:avLst/>
              <a:gdLst/>
              <a:ahLst/>
              <a:cxnLst>
                <a:cxn ang="0">
                  <a:pos x="286" y="152"/>
                </a:cxn>
                <a:cxn ang="0">
                  <a:pos x="237" y="50"/>
                </a:cxn>
                <a:cxn ang="0">
                  <a:pos x="160" y="3"/>
                </a:cxn>
                <a:cxn ang="0">
                  <a:pos x="153" y="0"/>
                </a:cxn>
                <a:cxn ang="0">
                  <a:pos x="153" y="0"/>
                </a:cxn>
                <a:cxn ang="0">
                  <a:pos x="0" y="158"/>
                </a:cxn>
                <a:cxn ang="0">
                  <a:pos x="53" y="236"/>
                </a:cxn>
                <a:cxn ang="0">
                  <a:pos x="107" y="237"/>
                </a:cxn>
                <a:cxn ang="0">
                  <a:pos x="148" y="210"/>
                </a:cxn>
                <a:cxn ang="0">
                  <a:pos x="240" y="111"/>
                </a:cxn>
                <a:cxn ang="0">
                  <a:pos x="287" y="154"/>
                </a:cxn>
                <a:cxn ang="0">
                  <a:pos x="286" y="152"/>
                </a:cxn>
              </a:cxnLst>
              <a:rect l="0" t="0" r="r" b="b"/>
              <a:pathLst>
                <a:path w="287" h="243">
                  <a:moveTo>
                    <a:pt x="286" y="152"/>
                  </a:moveTo>
                  <a:cubicBezTo>
                    <a:pt x="286" y="111"/>
                    <a:pt x="267" y="77"/>
                    <a:pt x="237" y="50"/>
                  </a:cubicBezTo>
                  <a:cubicBezTo>
                    <a:pt x="215" y="30"/>
                    <a:pt x="188" y="14"/>
                    <a:pt x="160" y="3"/>
                  </a:cubicBezTo>
                  <a:cubicBezTo>
                    <a:pt x="158" y="2"/>
                    <a:pt x="156" y="1"/>
                    <a:pt x="153" y="0"/>
                  </a:cubicBezTo>
                  <a:cubicBezTo>
                    <a:pt x="153" y="0"/>
                    <a:pt x="153" y="0"/>
                    <a:pt x="153" y="0"/>
                  </a:cubicBezTo>
                  <a:cubicBezTo>
                    <a:pt x="119" y="41"/>
                    <a:pt x="0" y="72"/>
                    <a:pt x="0" y="158"/>
                  </a:cubicBezTo>
                  <a:cubicBezTo>
                    <a:pt x="0" y="192"/>
                    <a:pt x="21" y="223"/>
                    <a:pt x="53" y="236"/>
                  </a:cubicBezTo>
                  <a:cubicBezTo>
                    <a:pt x="71" y="243"/>
                    <a:pt x="89" y="243"/>
                    <a:pt x="107" y="237"/>
                  </a:cubicBezTo>
                  <a:cubicBezTo>
                    <a:pt x="123" y="232"/>
                    <a:pt x="137" y="222"/>
                    <a:pt x="148" y="210"/>
                  </a:cubicBezTo>
                  <a:cubicBezTo>
                    <a:pt x="182" y="171"/>
                    <a:pt x="197" y="111"/>
                    <a:pt x="240" y="111"/>
                  </a:cubicBezTo>
                  <a:cubicBezTo>
                    <a:pt x="279" y="111"/>
                    <a:pt x="284" y="139"/>
                    <a:pt x="287" y="154"/>
                  </a:cubicBezTo>
                  <a:cubicBezTo>
                    <a:pt x="287" y="154"/>
                    <a:pt x="287" y="153"/>
                    <a:pt x="286" y="152"/>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194185635"/>
      </p:ext>
    </p:extLst>
  </p:cSld>
  <p:clrMapOvr>
    <a:masterClrMapping/>
  </p:clrMapOvr>
  <p:extLst mod="1">
    <p:ext uri="{DCECCB84-F9BA-43D5-87BE-67443E8EF086}">
      <p15:sldGuideLst xmlns:p15="http://schemas.microsoft.com/office/powerpoint/2012/main">
        <p15:guide id="1" pos="257">
          <p15:clr>
            <a:srgbClr val="FBAE40"/>
          </p15:clr>
        </p15:guide>
        <p15:guide id="2" orient="horz" pos="935">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3BBE1D-94A5-4F21-85CC-BCB58D9F5CBC}"/>
              </a:ext>
            </a:extLst>
          </p:cNvPr>
          <p:cNvSpPr>
            <a:spLocks noGrp="1"/>
          </p:cNvSpPr>
          <p:nvPr>
            <p:ph type="dt" sz="half" idx="10"/>
          </p:nvPr>
        </p:nvSpPr>
        <p:spPr/>
        <p:txBody>
          <a:bodyPr/>
          <a:lstStyle/>
          <a:p>
            <a:fld id="{F0FE9CBC-416F-4942-AF64-525A904B32F6}" type="datetimeFigureOut">
              <a:rPr lang="en-GB" smtClean="0"/>
              <a:t>22/11/2018</a:t>
            </a:fld>
            <a:endParaRPr lang="en-GB"/>
          </a:p>
        </p:txBody>
      </p:sp>
      <p:sp>
        <p:nvSpPr>
          <p:cNvPr id="3" name="Footer Placeholder 2">
            <a:extLst>
              <a:ext uri="{FF2B5EF4-FFF2-40B4-BE49-F238E27FC236}">
                <a16:creationId xmlns:a16="http://schemas.microsoft.com/office/drawing/2014/main" id="{7983BB67-ECE5-441F-9FE5-E42F5D15542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214B9C6-B78C-4063-ACFC-26110CB154A5}"/>
              </a:ext>
            </a:extLst>
          </p:cNvPr>
          <p:cNvSpPr>
            <a:spLocks noGrp="1"/>
          </p:cNvSpPr>
          <p:nvPr>
            <p:ph type="sldNum" sz="quarter" idx="12"/>
          </p:nvPr>
        </p:nvSpPr>
        <p:spPr/>
        <p:txBody>
          <a:bodyPr/>
          <a:lstStyle/>
          <a:p>
            <a:fld id="{27B8D8DE-BB82-4A2A-A6E9-EE9EBD016C46}" type="slidenum">
              <a:rPr lang="en-GB" smtClean="0"/>
              <a:t>‹#›</a:t>
            </a:fld>
            <a:endParaRPr lang="en-GB"/>
          </a:p>
        </p:txBody>
      </p:sp>
    </p:spTree>
    <p:extLst>
      <p:ext uri="{BB962C8B-B14F-4D97-AF65-F5344CB8AC3E}">
        <p14:creationId xmlns:p14="http://schemas.microsoft.com/office/powerpoint/2010/main" val="26077132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inal Slide 1">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4">
            <a:extLst>
              <a:ext uri="{FF2B5EF4-FFF2-40B4-BE49-F238E27FC236}">
                <a16:creationId xmlns:a16="http://schemas.microsoft.com/office/drawing/2014/main" id="{AEFD73FD-4310-4FE6-83F6-4ADDF1642E27}"/>
              </a:ext>
            </a:extLst>
          </p:cNvPr>
          <p:cNvSpPr>
            <a:spLocks/>
          </p:cNvSpPr>
          <p:nvPr userDrawn="1"/>
        </p:nvSpPr>
        <p:spPr bwMode="auto">
          <a:xfrm>
            <a:off x="1" y="0"/>
            <a:ext cx="5942703" cy="6858000"/>
          </a:xfrm>
          <a:custGeom>
            <a:avLst/>
            <a:gdLst>
              <a:gd name="connsiteX0" fmla="*/ 0 w 5942703"/>
              <a:gd name="connsiteY0" fmla="*/ 0 h 6858000"/>
              <a:gd name="connsiteX1" fmla="*/ 1934854 w 5942703"/>
              <a:gd name="connsiteY1" fmla="*/ 0 h 6858000"/>
              <a:gd name="connsiteX2" fmla="*/ 2016936 w 5942703"/>
              <a:gd name="connsiteY2" fmla="*/ 210681 h 6858000"/>
              <a:gd name="connsiteX3" fmla="*/ 5381513 w 5942703"/>
              <a:gd name="connsiteY3" fmla="*/ 2418544 h 6858000"/>
              <a:gd name="connsiteX4" fmla="*/ 3933862 w 5942703"/>
              <a:gd name="connsiteY4" fmla="*/ 6759409 h 6858000"/>
              <a:gd name="connsiteX5" fmla="*/ 3795861 w 5942703"/>
              <a:gd name="connsiteY5" fmla="*/ 6858000 h 6858000"/>
              <a:gd name="connsiteX6" fmla="*/ 0 w 594270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2703" h="6858000">
                <a:moveTo>
                  <a:pt x="0" y="0"/>
                </a:moveTo>
                <a:lnTo>
                  <a:pt x="1934854" y="0"/>
                </a:lnTo>
                <a:lnTo>
                  <a:pt x="2016936" y="210681"/>
                </a:lnTo>
                <a:cubicBezTo>
                  <a:pt x="3206701" y="3025068"/>
                  <a:pt x="5838311" y="3712297"/>
                  <a:pt x="5381513" y="2418544"/>
                </a:cubicBezTo>
                <a:cubicBezTo>
                  <a:pt x="6119798" y="2697936"/>
                  <a:pt x="6539698" y="4845048"/>
                  <a:pt x="3933862" y="6759409"/>
                </a:cubicBezTo>
                <a:lnTo>
                  <a:pt x="3795861" y="6858000"/>
                </a:lnTo>
                <a:lnTo>
                  <a:pt x="0" y="6858000"/>
                </a:lnTo>
                <a:close/>
              </a:path>
            </a:pathLst>
          </a:custGeom>
          <a:solidFill>
            <a:srgbClr val="300B4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2" name="Group 5">
            <a:extLst>
              <a:ext uri="{FF2B5EF4-FFF2-40B4-BE49-F238E27FC236}">
                <a16:creationId xmlns:a16="http://schemas.microsoft.com/office/drawing/2014/main" id="{D1D61DEE-13C9-4E34-97DE-432882EEB993}"/>
              </a:ext>
            </a:extLst>
          </p:cNvPr>
          <p:cNvGrpSpPr/>
          <p:nvPr userDrawn="1"/>
        </p:nvGrpSpPr>
        <p:grpSpPr>
          <a:xfrm>
            <a:off x="4979035" y="2404110"/>
            <a:ext cx="735013" cy="682321"/>
            <a:chOff x="5662614" y="3032124"/>
            <a:chExt cx="863600" cy="801689"/>
          </a:xfrm>
        </p:grpSpPr>
        <p:sp>
          <p:nvSpPr>
            <p:cNvPr id="30" name="Freeform 9">
              <a:extLst>
                <a:ext uri="{FF2B5EF4-FFF2-40B4-BE49-F238E27FC236}">
                  <a16:creationId xmlns:a16="http://schemas.microsoft.com/office/drawing/2014/main" id="{CA8EB9FD-9EF8-467D-92C6-8B7B687106BA}"/>
                </a:ext>
              </a:extLst>
            </p:cNvPr>
            <p:cNvSpPr>
              <a:spLocks/>
            </p:cNvSpPr>
            <p:nvPr/>
          </p:nvSpPr>
          <p:spPr bwMode="auto">
            <a:xfrm>
              <a:off x="5959476" y="3368675"/>
              <a:ext cx="566738" cy="465138"/>
            </a:xfrm>
            <a:custGeom>
              <a:avLst/>
              <a:gdLst>
                <a:gd name="T0" fmla="*/ 99 w 149"/>
                <a:gd name="T1" fmla="*/ 85 h 122"/>
                <a:gd name="T2" fmla="*/ 149 w 149"/>
                <a:gd name="T3" fmla="*/ 34 h 122"/>
                <a:gd name="T4" fmla="*/ 112 w 149"/>
                <a:gd name="T5" fmla="*/ 0 h 122"/>
                <a:gd name="T6" fmla="*/ 39 w 149"/>
                <a:gd name="T7" fmla="*/ 78 h 122"/>
                <a:gd name="T8" fmla="*/ 0 w 149"/>
                <a:gd name="T9" fmla="*/ 114 h 122"/>
                <a:gd name="T10" fmla="*/ 29 w 149"/>
                <a:gd name="T11" fmla="*/ 122 h 122"/>
                <a:gd name="T12" fmla="*/ 99 w 149"/>
                <a:gd name="T13" fmla="*/ 99 h 122"/>
                <a:gd name="T14" fmla="*/ 64 w 149"/>
                <a:gd name="T15" fmla="*/ 68 h 122"/>
                <a:gd name="T16" fmla="*/ 99 w 149"/>
                <a:gd name="T17" fmla="*/ 8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122">
                  <a:moveTo>
                    <a:pt x="99" y="85"/>
                  </a:moveTo>
                  <a:cubicBezTo>
                    <a:pt x="127" y="85"/>
                    <a:pt x="149" y="62"/>
                    <a:pt x="149" y="34"/>
                  </a:cubicBezTo>
                  <a:cubicBezTo>
                    <a:pt x="147" y="22"/>
                    <a:pt x="143" y="0"/>
                    <a:pt x="112" y="0"/>
                  </a:cubicBezTo>
                  <a:cubicBezTo>
                    <a:pt x="78" y="0"/>
                    <a:pt x="67" y="48"/>
                    <a:pt x="39" y="78"/>
                  </a:cubicBezTo>
                  <a:cubicBezTo>
                    <a:pt x="37" y="96"/>
                    <a:pt x="20" y="111"/>
                    <a:pt x="0" y="114"/>
                  </a:cubicBezTo>
                  <a:cubicBezTo>
                    <a:pt x="5" y="119"/>
                    <a:pt x="16" y="122"/>
                    <a:pt x="29" y="122"/>
                  </a:cubicBezTo>
                  <a:cubicBezTo>
                    <a:pt x="54" y="122"/>
                    <a:pt x="84" y="115"/>
                    <a:pt x="99" y="99"/>
                  </a:cubicBezTo>
                  <a:cubicBezTo>
                    <a:pt x="78" y="100"/>
                    <a:pt x="65" y="86"/>
                    <a:pt x="64" y="68"/>
                  </a:cubicBezTo>
                  <a:cubicBezTo>
                    <a:pt x="74" y="80"/>
                    <a:pt x="85" y="85"/>
                    <a:pt x="99" y="85"/>
                  </a:cubicBezTo>
                </a:path>
              </a:pathLst>
            </a:custGeom>
            <a:solidFill>
              <a:srgbClr val="00B0D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12">
              <a:extLst>
                <a:ext uri="{FF2B5EF4-FFF2-40B4-BE49-F238E27FC236}">
                  <a16:creationId xmlns:a16="http://schemas.microsoft.com/office/drawing/2014/main" id="{ED2560F6-388B-43F0-89C8-492914F4382E}"/>
                </a:ext>
              </a:extLst>
            </p:cNvPr>
            <p:cNvSpPr>
              <a:spLocks/>
            </p:cNvSpPr>
            <p:nvPr/>
          </p:nvSpPr>
          <p:spPr bwMode="auto">
            <a:xfrm>
              <a:off x="5662614" y="3032124"/>
              <a:ext cx="863600" cy="736599"/>
            </a:xfrm>
            <a:custGeom>
              <a:avLst/>
              <a:gdLst>
                <a:gd name="T0" fmla="*/ 227 w 227"/>
                <a:gd name="T1" fmla="*/ 120 h 193"/>
                <a:gd name="T2" fmla="*/ 188 w 227"/>
                <a:gd name="T3" fmla="*/ 40 h 193"/>
                <a:gd name="T4" fmla="*/ 127 w 227"/>
                <a:gd name="T5" fmla="*/ 3 h 193"/>
                <a:gd name="T6" fmla="*/ 122 w 227"/>
                <a:gd name="T7" fmla="*/ 0 h 193"/>
                <a:gd name="T8" fmla="*/ 122 w 227"/>
                <a:gd name="T9" fmla="*/ 0 h 193"/>
                <a:gd name="T10" fmla="*/ 0 w 227"/>
                <a:gd name="T11" fmla="*/ 125 h 193"/>
                <a:gd name="T12" fmla="*/ 42 w 227"/>
                <a:gd name="T13" fmla="*/ 187 h 193"/>
                <a:gd name="T14" fmla="*/ 85 w 227"/>
                <a:gd name="T15" fmla="*/ 188 h 193"/>
                <a:gd name="T16" fmla="*/ 117 w 227"/>
                <a:gd name="T17" fmla="*/ 166 h 193"/>
                <a:gd name="T18" fmla="*/ 190 w 227"/>
                <a:gd name="T19" fmla="*/ 88 h 193"/>
                <a:gd name="T20" fmla="*/ 227 w 227"/>
                <a:gd name="T21" fmla="*/ 122 h 193"/>
                <a:gd name="T22" fmla="*/ 227 w 227"/>
                <a:gd name="T23" fmla="*/ 12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 h="193">
                  <a:moveTo>
                    <a:pt x="227" y="120"/>
                  </a:moveTo>
                  <a:cubicBezTo>
                    <a:pt x="226" y="89"/>
                    <a:pt x="211" y="62"/>
                    <a:pt x="188" y="40"/>
                  </a:cubicBezTo>
                  <a:cubicBezTo>
                    <a:pt x="170" y="24"/>
                    <a:pt x="149" y="12"/>
                    <a:pt x="127" y="3"/>
                  </a:cubicBezTo>
                  <a:cubicBezTo>
                    <a:pt x="125" y="2"/>
                    <a:pt x="123" y="1"/>
                    <a:pt x="122" y="0"/>
                  </a:cubicBezTo>
                  <a:cubicBezTo>
                    <a:pt x="122" y="0"/>
                    <a:pt x="122" y="0"/>
                    <a:pt x="122" y="0"/>
                  </a:cubicBezTo>
                  <a:cubicBezTo>
                    <a:pt x="94" y="33"/>
                    <a:pt x="0" y="57"/>
                    <a:pt x="0" y="125"/>
                  </a:cubicBezTo>
                  <a:cubicBezTo>
                    <a:pt x="0" y="152"/>
                    <a:pt x="17" y="177"/>
                    <a:pt x="42" y="187"/>
                  </a:cubicBezTo>
                  <a:cubicBezTo>
                    <a:pt x="56" y="193"/>
                    <a:pt x="71" y="193"/>
                    <a:pt x="85" y="188"/>
                  </a:cubicBezTo>
                  <a:cubicBezTo>
                    <a:pt x="98" y="184"/>
                    <a:pt x="108" y="176"/>
                    <a:pt x="117" y="166"/>
                  </a:cubicBezTo>
                  <a:cubicBezTo>
                    <a:pt x="145" y="136"/>
                    <a:pt x="156" y="88"/>
                    <a:pt x="190" y="88"/>
                  </a:cubicBezTo>
                  <a:cubicBezTo>
                    <a:pt x="221" y="88"/>
                    <a:pt x="225" y="110"/>
                    <a:pt x="227" y="122"/>
                  </a:cubicBezTo>
                  <a:cubicBezTo>
                    <a:pt x="227" y="122"/>
                    <a:pt x="227" y="121"/>
                    <a:pt x="227" y="120"/>
                  </a:cubicBezTo>
                </a:path>
              </a:pathLst>
            </a:custGeom>
            <a:solidFill>
              <a:srgbClr val="0075B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4" name="Rectangle 13"/>
          <p:cNvSpPr/>
          <p:nvPr userDrawn="1"/>
        </p:nvSpPr>
        <p:spPr>
          <a:xfrm>
            <a:off x="6536184" y="2886346"/>
            <a:ext cx="4899531" cy="7703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just"/>
            <a:r>
              <a:rPr lang="en-US" sz="900" kern="1200" dirty="0">
                <a:solidFill>
                  <a:schemeClr val="tx1"/>
                </a:solidFill>
                <a:effectLst/>
                <a:latin typeface="+mn-lt"/>
                <a:ea typeface="+mn-ea"/>
                <a:cs typeface="+mn-cs"/>
              </a:rPr>
              <a:t>A global leader in consulting, technology services and digital transformation, Capgemini is at the forefront of innovation to address the entire breadth of clients’ opportunities in the evolving world of cloud, digital and platforms. </a:t>
            </a:r>
            <a:r>
              <a:rPr lang="en-GB" sz="900" kern="1200" dirty="0">
                <a:solidFill>
                  <a:schemeClr val="tx1"/>
                </a:solidFill>
                <a:effectLst/>
                <a:latin typeface="+mn-lt"/>
                <a:ea typeface="+mn-ea"/>
                <a:cs typeface="+mn-cs"/>
              </a:rPr>
              <a:t>Building on its strong 50-year heritage and deep industry-specific expertise, Capgemini enables organizations to realize their business ambitions through an array of services </a:t>
            </a:r>
            <a:r>
              <a:rPr lang="en-US" sz="900" kern="1200" dirty="0">
                <a:solidFill>
                  <a:schemeClr val="tx1"/>
                </a:solidFill>
                <a:effectLst/>
                <a:latin typeface="+mn-lt"/>
                <a:ea typeface="+mn-ea"/>
                <a:cs typeface="+mn-cs"/>
              </a:rPr>
              <a:t>from strategy to operations. Capgemini is driven by the conviction that the business value of technology comes from and through people. It is a multicultural company of 200,000 team members in over 40 countries. The Group reported 2017 global revenues of EUR 12.8 billion.</a:t>
            </a:r>
          </a:p>
        </p:txBody>
      </p:sp>
      <p:sp>
        <p:nvSpPr>
          <p:cNvPr id="15" name="Rectangle 14"/>
          <p:cNvSpPr/>
          <p:nvPr userDrawn="1"/>
        </p:nvSpPr>
        <p:spPr>
          <a:xfrm>
            <a:off x="6536184" y="2507082"/>
            <a:ext cx="2219960" cy="2296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nSpc>
                <a:spcPts val="2000"/>
              </a:lnSpc>
            </a:pPr>
            <a:r>
              <a:rPr lang="en-US" sz="1400" dirty="0">
                <a:solidFill>
                  <a:schemeClr val="accent1"/>
                </a:solidFill>
              </a:rPr>
              <a:t>About Capgemini</a:t>
            </a:r>
          </a:p>
        </p:txBody>
      </p:sp>
      <p:sp>
        <p:nvSpPr>
          <p:cNvPr id="16" name="Rectangle 15"/>
          <p:cNvSpPr/>
          <p:nvPr userDrawn="1"/>
        </p:nvSpPr>
        <p:spPr>
          <a:xfrm>
            <a:off x="6536184" y="4235826"/>
            <a:ext cx="2057400" cy="407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just">
              <a:lnSpc>
                <a:spcPts val="1200"/>
              </a:lnSpc>
              <a:spcAft>
                <a:spcPts val="600"/>
              </a:spcAft>
            </a:pPr>
            <a:r>
              <a:rPr lang="en-US" sz="900" dirty="0">
                <a:solidFill>
                  <a:schemeClr val="tx1"/>
                </a:solidFill>
              </a:rPr>
              <a:t>Learn more about us at</a:t>
            </a:r>
          </a:p>
          <a:p>
            <a:pPr algn="just">
              <a:lnSpc>
                <a:spcPts val="1200"/>
              </a:lnSpc>
            </a:pPr>
            <a:r>
              <a:rPr lang="en-US" sz="1400" dirty="0">
                <a:solidFill>
                  <a:schemeClr val="accent2"/>
                </a:solidFill>
              </a:rPr>
              <a:t>www.capgemini.com</a:t>
            </a:r>
          </a:p>
        </p:txBody>
      </p:sp>
      <p:pic>
        <p:nvPicPr>
          <p:cNvPr id="17" name="Picture 2" descr="D:\My Work\Template\Icons\Social Media\LinkedIN.png">
            <a:hlinkClick r:id="rId2"/>
          </p:cNvPr>
          <p:cNvPicPr>
            <a:picLocks noChangeAspect="1" noChangeArrowheads="1"/>
          </p:cNvPicPr>
          <p:nvPr userDrawn="1"/>
        </p:nvPicPr>
        <p:blipFill>
          <a:blip r:embed="rId3" cstate="print"/>
          <a:srcRect/>
          <a:stretch>
            <a:fillRect/>
          </a:stretch>
        </p:blipFill>
        <p:spPr bwMode="auto">
          <a:xfrm>
            <a:off x="810097" y="3979258"/>
            <a:ext cx="333195" cy="333195"/>
          </a:xfrm>
          <a:prstGeom prst="rect">
            <a:avLst/>
          </a:prstGeom>
          <a:noFill/>
        </p:spPr>
      </p:pic>
      <p:pic>
        <p:nvPicPr>
          <p:cNvPr id="18" name="Picture 4" descr="D:\My Work\Template\Icons\Social Media\SlideShare.png">
            <a:hlinkClick r:id="rId4"/>
          </p:cNvPr>
          <p:cNvPicPr>
            <a:picLocks noChangeAspect="1" noChangeArrowheads="1"/>
          </p:cNvPicPr>
          <p:nvPr userDrawn="1"/>
        </p:nvPicPr>
        <p:blipFill>
          <a:blip r:embed="rId5" cstate="print"/>
          <a:srcRect/>
          <a:stretch>
            <a:fillRect/>
          </a:stretch>
        </p:blipFill>
        <p:spPr bwMode="auto">
          <a:xfrm>
            <a:off x="1193474" y="3979258"/>
            <a:ext cx="333195" cy="333195"/>
          </a:xfrm>
          <a:prstGeom prst="rect">
            <a:avLst/>
          </a:prstGeom>
          <a:noFill/>
        </p:spPr>
      </p:pic>
      <p:pic>
        <p:nvPicPr>
          <p:cNvPr id="19" name="Picture 5" descr="D:\My Work\Template\Icons\Social Media\Twitter.png">
            <a:hlinkClick r:id="rId6"/>
          </p:cNvPr>
          <p:cNvPicPr>
            <a:picLocks noChangeAspect="1" noChangeArrowheads="1"/>
          </p:cNvPicPr>
          <p:nvPr userDrawn="1"/>
        </p:nvPicPr>
        <p:blipFill>
          <a:blip r:embed="rId7" cstate="print"/>
          <a:srcRect/>
          <a:stretch>
            <a:fillRect/>
          </a:stretch>
        </p:blipFill>
        <p:spPr bwMode="auto">
          <a:xfrm>
            <a:off x="1576851" y="3979258"/>
            <a:ext cx="333195" cy="333195"/>
          </a:xfrm>
          <a:prstGeom prst="rect">
            <a:avLst/>
          </a:prstGeom>
          <a:noFill/>
        </p:spPr>
      </p:pic>
      <p:pic>
        <p:nvPicPr>
          <p:cNvPr id="20" name="Picture 6" descr="D:\My Work\Template\Icons\Social Media\YouTube.png">
            <a:hlinkClick r:id="rId8"/>
          </p:cNvPr>
          <p:cNvPicPr>
            <a:picLocks noChangeAspect="1" noChangeArrowheads="1"/>
          </p:cNvPicPr>
          <p:nvPr userDrawn="1"/>
        </p:nvPicPr>
        <p:blipFill>
          <a:blip r:embed="rId9" cstate="print"/>
          <a:srcRect/>
          <a:stretch>
            <a:fillRect/>
          </a:stretch>
        </p:blipFill>
        <p:spPr bwMode="auto">
          <a:xfrm>
            <a:off x="1960227" y="3979258"/>
            <a:ext cx="333195" cy="333195"/>
          </a:xfrm>
          <a:prstGeom prst="rect">
            <a:avLst/>
          </a:prstGeom>
          <a:noFill/>
        </p:spPr>
      </p:pic>
      <p:pic>
        <p:nvPicPr>
          <p:cNvPr id="21" name="Picture 7" descr="D:\My Work\Template\Icons\Social Media\Facebook.png">
            <a:hlinkClick r:id="rId10"/>
          </p:cNvPr>
          <p:cNvPicPr>
            <a:picLocks noChangeAspect="1" noChangeArrowheads="1"/>
          </p:cNvPicPr>
          <p:nvPr userDrawn="1"/>
        </p:nvPicPr>
        <p:blipFill>
          <a:blip r:embed="rId11" cstate="print"/>
          <a:srcRect/>
          <a:stretch>
            <a:fillRect/>
          </a:stretch>
        </p:blipFill>
        <p:spPr bwMode="auto">
          <a:xfrm>
            <a:off x="426720" y="3979258"/>
            <a:ext cx="333195" cy="333195"/>
          </a:xfrm>
          <a:prstGeom prst="rect">
            <a:avLst/>
          </a:prstGeom>
          <a:noFill/>
        </p:spPr>
      </p:pic>
      <p:sp>
        <p:nvSpPr>
          <p:cNvPr id="23" name="Rectangle 22"/>
          <p:cNvSpPr/>
          <p:nvPr userDrawn="1"/>
        </p:nvSpPr>
        <p:spPr>
          <a:xfrm>
            <a:off x="426720" y="5764024"/>
            <a:ext cx="4013280" cy="446276"/>
          </a:xfrm>
          <a:prstGeom prst="rect">
            <a:avLst/>
          </a:prstGeom>
        </p:spPr>
        <p:txBody>
          <a:bodyPr wrap="square" lIns="0" tIns="0" rIns="0" bIns="0" anchor="b" anchorCtr="0">
            <a:spAutoFit/>
          </a:bodyPr>
          <a:lstStyle/>
          <a:p>
            <a:pPr>
              <a:spcAft>
                <a:spcPts val="600"/>
              </a:spcAft>
            </a:pPr>
            <a:r>
              <a:rPr lang="en-US" sz="800" noProof="0" dirty="0">
                <a:solidFill>
                  <a:schemeClr val="bg1"/>
                </a:solidFill>
                <a:latin typeface="+mn-lt"/>
                <a:cs typeface="Arial"/>
              </a:rPr>
              <a:t>This presentation contains information that may be privileged or confidential and is the property of the Capgemini Group.</a:t>
            </a:r>
          </a:p>
          <a:p>
            <a:pPr>
              <a:spcAft>
                <a:spcPts val="600"/>
              </a:spcAft>
            </a:pPr>
            <a:r>
              <a:rPr lang="en-US" sz="800" noProof="0" dirty="0">
                <a:solidFill>
                  <a:schemeClr val="bg1"/>
                </a:solidFill>
                <a:latin typeface="Arial"/>
                <a:cs typeface="Arial"/>
              </a:rPr>
              <a:t>Copyright © 2018 Capgemini. All rights reserved.</a:t>
            </a:r>
          </a:p>
        </p:txBody>
      </p:sp>
      <p:sp>
        <p:nvSpPr>
          <p:cNvPr id="25" name="Rectangle 24">
            <a:hlinkClick r:id="rId12"/>
          </p:cNvPr>
          <p:cNvSpPr/>
          <p:nvPr userDrawn="1"/>
        </p:nvSpPr>
        <p:spPr>
          <a:xfrm>
            <a:off x="7489902" y="3812094"/>
            <a:ext cx="2336088" cy="124676"/>
          </a:xfrm>
          <a:prstGeom prst="rect">
            <a:avLst/>
          </a:pr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a:hlinkClick r:id="rId13"/>
          </p:cNvPr>
          <p:cNvSpPr/>
          <p:nvPr userDrawn="1"/>
        </p:nvSpPr>
        <p:spPr>
          <a:xfrm>
            <a:off x="10730865" y="3812094"/>
            <a:ext cx="704850" cy="124676"/>
          </a:xfrm>
          <a:prstGeom prst="rect">
            <a:avLst/>
          </a:pr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e 26"/>
          <p:cNvGrpSpPr>
            <a:grpSpLocks noChangeAspect="1"/>
          </p:cNvGrpSpPr>
          <p:nvPr userDrawn="1"/>
        </p:nvGrpSpPr>
        <p:grpSpPr>
          <a:xfrm>
            <a:off x="444000" y="4471814"/>
            <a:ext cx="2340000" cy="181186"/>
            <a:chOff x="401412" y="4886021"/>
            <a:chExt cx="7483476" cy="579438"/>
          </a:xfrm>
          <a:solidFill>
            <a:schemeClr val="bg1"/>
          </a:solidFill>
        </p:grpSpPr>
        <p:sp>
          <p:nvSpPr>
            <p:cNvPr id="28" name="Freeform 5"/>
            <p:cNvSpPr>
              <a:spLocks noEditPoints="1"/>
            </p:cNvSpPr>
            <p:nvPr userDrawn="1"/>
          </p:nvSpPr>
          <p:spPr bwMode="auto">
            <a:xfrm>
              <a:off x="401412" y="4930471"/>
              <a:ext cx="293688" cy="422275"/>
            </a:xfrm>
            <a:custGeom>
              <a:avLst/>
              <a:gdLst>
                <a:gd name="T0" fmla="*/ 18 w 48"/>
                <a:gd name="T1" fmla="*/ 0 h 67"/>
                <a:gd name="T2" fmla="*/ 41 w 48"/>
                <a:gd name="T3" fmla="*/ 5 h 67"/>
                <a:gd name="T4" fmla="*/ 48 w 48"/>
                <a:gd name="T5" fmla="*/ 22 h 67"/>
                <a:gd name="T6" fmla="*/ 46 w 48"/>
                <a:gd name="T7" fmla="*/ 32 h 67"/>
                <a:gd name="T8" fmla="*/ 40 w 48"/>
                <a:gd name="T9" fmla="*/ 39 h 67"/>
                <a:gd name="T10" fmla="*/ 31 w 48"/>
                <a:gd name="T11" fmla="*/ 43 h 67"/>
                <a:gd name="T12" fmla="*/ 18 w 48"/>
                <a:gd name="T13" fmla="*/ 44 h 67"/>
                <a:gd name="T14" fmla="*/ 12 w 48"/>
                <a:gd name="T15" fmla="*/ 44 h 67"/>
                <a:gd name="T16" fmla="*/ 12 w 48"/>
                <a:gd name="T17" fmla="*/ 67 h 67"/>
                <a:gd name="T18" fmla="*/ 0 w 48"/>
                <a:gd name="T19" fmla="*/ 67 h 67"/>
                <a:gd name="T20" fmla="*/ 0 w 48"/>
                <a:gd name="T21" fmla="*/ 2 h 67"/>
                <a:gd name="T22" fmla="*/ 9 w 48"/>
                <a:gd name="T23" fmla="*/ 1 h 67"/>
                <a:gd name="T24" fmla="*/ 18 w 48"/>
                <a:gd name="T25" fmla="*/ 0 h 67"/>
                <a:gd name="T26" fmla="*/ 19 w 48"/>
                <a:gd name="T27" fmla="*/ 11 h 67"/>
                <a:gd name="T28" fmla="*/ 12 w 48"/>
                <a:gd name="T29" fmla="*/ 11 h 67"/>
                <a:gd name="T30" fmla="*/ 12 w 48"/>
                <a:gd name="T31" fmla="*/ 34 h 67"/>
                <a:gd name="T32" fmla="*/ 18 w 48"/>
                <a:gd name="T33" fmla="*/ 34 h 67"/>
                <a:gd name="T34" fmla="*/ 31 w 48"/>
                <a:gd name="T35" fmla="*/ 31 h 67"/>
                <a:gd name="T36" fmla="*/ 36 w 48"/>
                <a:gd name="T37" fmla="*/ 22 h 67"/>
                <a:gd name="T38" fmla="*/ 35 w 48"/>
                <a:gd name="T39" fmla="*/ 16 h 67"/>
                <a:gd name="T40" fmla="*/ 31 w 48"/>
                <a:gd name="T41" fmla="*/ 13 h 67"/>
                <a:gd name="T42" fmla="*/ 26 w 48"/>
                <a:gd name="T43" fmla="*/ 11 h 67"/>
                <a:gd name="T44" fmla="*/ 19 w 48"/>
                <a:gd name="T45" fmla="*/ 1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67">
                  <a:moveTo>
                    <a:pt x="18" y="0"/>
                  </a:moveTo>
                  <a:cubicBezTo>
                    <a:pt x="28" y="0"/>
                    <a:pt x="36" y="2"/>
                    <a:pt x="41" y="5"/>
                  </a:cubicBezTo>
                  <a:cubicBezTo>
                    <a:pt x="46" y="9"/>
                    <a:pt x="48" y="14"/>
                    <a:pt x="48" y="22"/>
                  </a:cubicBezTo>
                  <a:cubicBezTo>
                    <a:pt x="48" y="26"/>
                    <a:pt x="48" y="29"/>
                    <a:pt x="46" y="32"/>
                  </a:cubicBezTo>
                  <a:cubicBezTo>
                    <a:pt x="45" y="35"/>
                    <a:pt x="43" y="37"/>
                    <a:pt x="40" y="39"/>
                  </a:cubicBezTo>
                  <a:cubicBezTo>
                    <a:pt x="38" y="41"/>
                    <a:pt x="35" y="42"/>
                    <a:pt x="31" y="43"/>
                  </a:cubicBezTo>
                  <a:cubicBezTo>
                    <a:pt x="27" y="44"/>
                    <a:pt x="23" y="44"/>
                    <a:pt x="18" y="44"/>
                  </a:cubicBezTo>
                  <a:cubicBezTo>
                    <a:pt x="12" y="44"/>
                    <a:pt x="12" y="44"/>
                    <a:pt x="12" y="44"/>
                  </a:cubicBezTo>
                  <a:cubicBezTo>
                    <a:pt x="12" y="67"/>
                    <a:pt x="12" y="67"/>
                    <a:pt x="12" y="67"/>
                  </a:cubicBezTo>
                  <a:cubicBezTo>
                    <a:pt x="0" y="67"/>
                    <a:pt x="0" y="67"/>
                    <a:pt x="0" y="67"/>
                  </a:cubicBezTo>
                  <a:cubicBezTo>
                    <a:pt x="0" y="2"/>
                    <a:pt x="0" y="2"/>
                    <a:pt x="0" y="2"/>
                  </a:cubicBezTo>
                  <a:cubicBezTo>
                    <a:pt x="2" y="1"/>
                    <a:pt x="6" y="1"/>
                    <a:pt x="9" y="1"/>
                  </a:cubicBezTo>
                  <a:cubicBezTo>
                    <a:pt x="12" y="0"/>
                    <a:pt x="16" y="0"/>
                    <a:pt x="18" y="0"/>
                  </a:cubicBezTo>
                  <a:close/>
                  <a:moveTo>
                    <a:pt x="19" y="11"/>
                  </a:moveTo>
                  <a:cubicBezTo>
                    <a:pt x="16" y="11"/>
                    <a:pt x="14" y="11"/>
                    <a:pt x="12" y="11"/>
                  </a:cubicBezTo>
                  <a:cubicBezTo>
                    <a:pt x="12" y="34"/>
                    <a:pt x="12" y="34"/>
                    <a:pt x="12" y="34"/>
                  </a:cubicBezTo>
                  <a:cubicBezTo>
                    <a:pt x="18" y="34"/>
                    <a:pt x="18" y="34"/>
                    <a:pt x="18" y="34"/>
                  </a:cubicBezTo>
                  <a:cubicBezTo>
                    <a:pt x="23" y="34"/>
                    <a:pt x="28" y="33"/>
                    <a:pt x="31" y="31"/>
                  </a:cubicBezTo>
                  <a:cubicBezTo>
                    <a:pt x="34" y="29"/>
                    <a:pt x="36" y="26"/>
                    <a:pt x="36" y="22"/>
                  </a:cubicBezTo>
                  <a:cubicBezTo>
                    <a:pt x="36" y="20"/>
                    <a:pt x="35" y="18"/>
                    <a:pt x="35" y="16"/>
                  </a:cubicBezTo>
                  <a:cubicBezTo>
                    <a:pt x="34" y="15"/>
                    <a:pt x="33" y="14"/>
                    <a:pt x="31" y="13"/>
                  </a:cubicBezTo>
                  <a:cubicBezTo>
                    <a:pt x="30" y="12"/>
                    <a:pt x="28" y="12"/>
                    <a:pt x="26" y="11"/>
                  </a:cubicBezTo>
                  <a:cubicBezTo>
                    <a:pt x="24" y="11"/>
                    <a:pt x="22" y="11"/>
                    <a:pt x="19" y="1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6"/>
            <p:cNvSpPr>
              <a:spLocks noEditPoints="1"/>
            </p:cNvSpPr>
            <p:nvPr userDrawn="1"/>
          </p:nvSpPr>
          <p:spPr bwMode="auto">
            <a:xfrm>
              <a:off x="714150" y="5030484"/>
              <a:ext cx="280988" cy="334963"/>
            </a:xfrm>
            <a:custGeom>
              <a:avLst/>
              <a:gdLst>
                <a:gd name="T0" fmla="*/ 0 w 46"/>
                <a:gd name="T1" fmla="*/ 27 h 53"/>
                <a:gd name="T2" fmla="*/ 2 w 46"/>
                <a:gd name="T3" fmla="*/ 15 h 53"/>
                <a:gd name="T4" fmla="*/ 8 w 46"/>
                <a:gd name="T5" fmla="*/ 7 h 53"/>
                <a:gd name="T6" fmla="*/ 15 w 46"/>
                <a:gd name="T7" fmla="*/ 2 h 53"/>
                <a:gd name="T8" fmla="*/ 24 w 46"/>
                <a:gd name="T9" fmla="*/ 0 h 53"/>
                <a:gd name="T10" fmla="*/ 40 w 46"/>
                <a:gd name="T11" fmla="*/ 6 h 53"/>
                <a:gd name="T12" fmla="*/ 46 w 46"/>
                <a:gd name="T13" fmla="*/ 26 h 53"/>
                <a:gd name="T14" fmla="*/ 46 w 46"/>
                <a:gd name="T15" fmla="*/ 28 h 53"/>
                <a:gd name="T16" fmla="*/ 46 w 46"/>
                <a:gd name="T17" fmla="*/ 30 h 53"/>
                <a:gd name="T18" fmla="*/ 12 w 46"/>
                <a:gd name="T19" fmla="*/ 30 h 53"/>
                <a:gd name="T20" fmla="*/ 17 w 46"/>
                <a:gd name="T21" fmla="*/ 39 h 53"/>
                <a:gd name="T22" fmla="*/ 28 w 46"/>
                <a:gd name="T23" fmla="*/ 43 h 53"/>
                <a:gd name="T24" fmla="*/ 35 w 46"/>
                <a:gd name="T25" fmla="*/ 42 h 53"/>
                <a:gd name="T26" fmla="*/ 41 w 46"/>
                <a:gd name="T27" fmla="*/ 40 h 53"/>
                <a:gd name="T28" fmla="*/ 43 w 46"/>
                <a:gd name="T29" fmla="*/ 50 h 53"/>
                <a:gd name="T30" fmla="*/ 40 w 46"/>
                <a:gd name="T31" fmla="*/ 51 h 53"/>
                <a:gd name="T32" fmla="*/ 36 w 46"/>
                <a:gd name="T33" fmla="*/ 52 h 53"/>
                <a:gd name="T34" fmla="*/ 31 w 46"/>
                <a:gd name="T35" fmla="*/ 52 h 53"/>
                <a:gd name="T36" fmla="*/ 26 w 46"/>
                <a:gd name="T37" fmla="*/ 53 h 53"/>
                <a:gd name="T38" fmla="*/ 15 w 46"/>
                <a:gd name="T39" fmla="*/ 51 h 53"/>
                <a:gd name="T40" fmla="*/ 7 w 46"/>
                <a:gd name="T41" fmla="*/ 45 h 53"/>
                <a:gd name="T42" fmla="*/ 2 w 46"/>
                <a:gd name="T43" fmla="*/ 37 h 53"/>
                <a:gd name="T44" fmla="*/ 0 w 46"/>
                <a:gd name="T45" fmla="*/ 27 h 53"/>
                <a:gd name="T46" fmla="*/ 34 w 46"/>
                <a:gd name="T47" fmla="*/ 21 h 53"/>
                <a:gd name="T48" fmla="*/ 34 w 46"/>
                <a:gd name="T49" fmla="*/ 17 h 53"/>
                <a:gd name="T50" fmla="*/ 32 w 46"/>
                <a:gd name="T51" fmla="*/ 13 h 53"/>
                <a:gd name="T52" fmla="*/ 28 w 46"/>
                <a:gd name="T53" fmla="*/ 11 h 53"/>
                <a:gd name="T54" fmla="*/ 24 w 46"/>
                <a:gd name="T55" fmla="*/ 10 h 53"/>
                <a:gd name="T56" fmla="*/ 19 w 46"/>
                <a:gd name="T57" fmla="*/ 11 h 53"/>
                <a:gd name="T58" fmla="*/ 16 w 46"/>
                <a:gd name="T59" fmla="*/ 13 h 53"/>
                <a:gd name="T60" fmla="*/ 14 w 46"/>
                <a:gd name="T61" fmla="*/ 17 h 53"/>
                <a:gd name="T62" fmla="*/ 13 w 46"/>
                <a:gd name="T63" fmla="*/ 21 h 53"/>
                <a:gd name="T64" fmla="*/ 34 w 46"/>
                <a:gd name="T65" fmla="*/ 2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 h="53">
                  <a:moveTo>
                    <a:pt x="0" y="27"/>
                  </a:moveTo>
                  <a:cubicBezTo>
                    <a:pt x="0" y="22"/>
                    <a:pt x="1" y="18"/>
                    <a:pt x="2" y="15"/>
                  </a:cubicBezTo>
                  <a:cubicBezTo>
                    <a:pt x="4" y="12"/>
                    <a:pt x="6" y="9"/>
                    <a:pt x="8" y="7"/>
                  </a:cubicBezTo>
                  <a:cubicBezTo>
                    <a:pt x="10" y="4"/>
                    <a:pt x="12" y="3"/>
                    <a:pt x="15" y="2"/>
                  </a:cubicBezTo>
                  <a:cubicBezTo>
                    <a:pt x="18" y="0"/>
                    <a:pt x="21" y="0"/>
                    <a:pt x="24" y="0"/>
                  </a:cubicBezTo>
                  <a:cubicBezTo>
                    <a:pt x="31" y="0"/>
                    <a:pt x="36" y="2"/>
                    <a:pt x="40" y="6"/>
                  </a:cubicBezTo>
                  <a:cubicBezTo>
                    <a:pt x="44" y="11"/>
                    <a:pt x="46" y="17"/>
                    <a:pt x="46" y="26"/>
                  </a:cubicBezTo>
                  <a:cubicBezTo>
                    <a:pt x="46" y="26"/>
                    <a:pt x="46" y="27"/>
                    <a:pt x="46" y="28"/>
                  </a:cubicBezTo>
                  <a:cubicBezTo>
                    <a:pt x="46" y="29"/>
                    <a:pt x="46" y="29"/>
                    <a:pt x="46" y="30"/>
                  </a:cubicBezTo>
                  <a:cubicBezTo>
                    <a:pt x="12" y="30"/>
                    <a:pt x="12" y="30"/>
                    <a:pt x="12" y="30"/>
                  </a:cubicBezTo>
                  <a:cubicBezTo>
                    <a:pt x="13" y="34"/>
                    <a:pt x="14" y="37"/>
                    <a:pt x="17" y="39"/>
                  </a:cubicBezTo>
                  <a:cubicBezTo>
                    <a:pt x="19" y="41"/>
                    <a:pt x="23" y="43"/>
                    <a:pt x="28" y="43"/>
                  </a:cubicBezTo>
                  <a:cubicBezTo>
                    <a:pt x="31" y="43"/>
                    <a:pt x="33" y="42"/>
                    <a:pt x="35" y="42"/>
                  </a:cubicBezTo>
                  <a:cubicBezTo>
                    <a:pt x="38" y="41"/>
                    <a:pt x="40" y="41"/>
                    <a:pt x="41" y="40"/>
                  </a:cubicBezTo>
                  <a:cubicBezTo>
                    <a:pt x="43" y="50"/>
                    <a:pt x="43" y="50"/>
                    <a:pt x="43" y="50"/>
                  </a:cubicBezTo>
                  <a:cubicBezTo>
                    <a:pt x="42" y="50"/>
                    <a:pt x="41" y="50"/>
                    <a:pt x="40" y="51"/>
                  </a:cubicBezTo>
                  <a:cubicBezTo>
                    <a:pt x="39" y="51"/>
                    <a:pt x="38" y="51"/>
                    <a:pt x="36" y="52"/>
                  </a:cubicBezTo>
                  <a:cubicBezTo>
                    <a:pt x="35" y="52"/>
                    <a:pt x="33" y="52"/>
                    <a:pt x="31" y="52"/>
                  </a:cubicBezTo>
                  <a:cubicBezTo>
                    <a:pt x="30" y="53"/>
                    <a:pt x="28" y="53"/>
                    <a:pt x="26" y="53"/>
                  </a:cubicBezTo>
                  <a:cubicBezTo>
                    <a:pt x="22" y="53"/>
                    <a:pt x="18" y="52"/>
                    <a:pt x="15" y="51"/>
                  </a:cubicBezTo>
                  <a:cubicBezTo>
                    <a:pt x="12" y="49"/>
                    <a:pt x="9" y="48"/>
                    <a:pt x="7" y="45"/>
                  </a:cubicBezTo>
                  <a:cubicBezTo>
                    <a:pt x="5" y="43"/>
                    <a:pt x="3" y="40"/>
                    <a:pt x="2" y="37"/>
                  </a:cubicBezTo>
                  <a:cubicBezTo>
                    <a:pt x="1" y="34"/>
                    <a:pt x="0" y="30"/>
                    <a:pt x="0" y="27"/>
                  </a:cubicBezTo>
                  <a:close/>
                  <a:moveTo>
                    <a:pt x="34" y="21"/>
                  </a:moveTo>
                  <a:cubicBezTo>
                    <a:pt x="34" y="20"/>
                    <a:pt x="34" y="18"/>
                    <a:pt x="34" y="17"/>
                  </a:cubicBezTo>
                  <a:cubicBezTo>
                    <a:pt x="33" y="15"/>
                    <a:pt x="32" y="14"/>
                    <a:pt x="32" y="13"/>
                  </a:cubicBezTo>
                  <a:cubicBezTo>
                    <a:pt x="31" y="12"/>
                    <a:pt x="30" y="11"/>
                    <a:pt x="28" y="11"/>
                  </a:cubicBezTo>
                  <a:cubicBezTo>
                    <a:pt x="27" y="10"/>
                    <a:pt x="26" y="10"/>
                    <a:pt x="24" y="10"/>
                  </a:cubicBezTo>
                  <a:cubicBezTo>
                    <a:pt x="22" y="10"/>
                    <a:pt x="21" y="10"/>
                    <a:pt x="19" y="11"/>
                  </a:cubicBezTo>
                  <a:cubicBezTo>
                    <a:pt x="18" y="11"/>
                    <a:pt x="17" y="12"/>
                    <a:pt x="16" y="13"/>
                  </a:cubicBezTo>
                  <a:cubicBezTo>
                    <a:pt x="15" y="14"/>
                    <a:pt x="14" y="16"/>
                    <a:pt x="14" y="17"/>
                  </a:cubicBezTo>
                  <a:cubicBezTo>
                    <a:pt x="13" y="18"/>
                    <a:pt x="13" y="20"/>
                    <a:pt x="13" y="21"/>
                  </a:cubicBezTo>
                  <a:lnTo>
                    <a:pt x="34" y="2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7"/>
            <p:cNvSpPr>
              <a:spLocks noEditPoints="1"/>
            </p:cNvSpPr>
            <p:nvPr userDrawn="1"/>
          </p:nvSpPr>
          <p:spPr bwMode="auto">
            <a:xfrm>
              <a:off x="1038000" y="5030484"/>
              <a:ext cx="298450" cy="334963"/>
            </a:xfrm>
            <a:custGeom>
              <a:avLst/>
              <a:gdLst>
                <a:gd name="T0" fmla="*/ 49 w 49"/>
                <a:gd name="T1" fmla="*/ 26 h 53"/>
                <a:gd name="T2" fmla="*/ 47 w 49"/>
                <a:gd name="T3" fmla="*/ 37 h 53"/>
                <a:gd name="T4" fmla="*/ 42 w 49"/>
                <a:gd name="T5" fmla="*/ 45 h 53"/>
                <a:gd name="T6" fmla="*/ 34 w 49"/>
                <a:gd name="T7" fmla="*/ 51 h 53"/>
                <a:gd name="T8" fmla="*/ 24 w 49"/>
                <a:gd name="T9" fmla="*/ 53 h 53"/>
                <a:gd name="T10" fmla="*/ 15 w 49"/>
                <a:gd name="T11" fmla="*/ 51 h 53"/>
                <a:gd name="T12" fmla="*/ 7 w 49"/>
                <a:gd name="T13" fmla="*/ 45 h 53"/>
                <a:gd name="T14" fmla="*/ 2 w 49"/>
                <a:gd name="T15" fmla="*/ 37 h 53"/>
                <a:gd name="T16" fmla="*/ 0 w 49"/>
                <a:gd name="T17" fmla="*/ 26 h 53"/>
                <a:gd name="T18" fmla="*/ 2 w 49"/>
                <a:gd name="T19" fmla="*/ 15 h 53"/>
                <a:gd name="T20" fmla="*/ 7 w 49"/>
                <a:gd name="T21" fmla="*/ 7 h 53"/>
                <a:gd name="T22" fmla="*/ 15 w 49"/>
                <a:gd name="T23" fmla="*/ 2 h 53"/>
                <a:gd name="T24" fmla="*/ 24 w 49"/>
                <a:gd name="T25" fmla="*/ 0 h 53"/>
                <a:gd name="T26" fmla="*/ 34 w 49"/>
                <a:gd name="T27" fmla="*/ 2 h 53"/>
                <a:gd name="T28" fmla="*/ 42 w 49"/>
                <a:gd name="T29" fmla="*/ 7 h 53"/>
                <a:gd name="T30" fmla="*/ 47 w 49"/>
                <a:gd name="T31" fmla="*/ 15 h 53"/>
                <a:gd name="T32" fmla="*/ 49 w 49"/>
                <a:gd name="T33" fmla="*/ 26 h 53"/>
                <a:gd name="T34" fmla="*/ 37 w 49"/>
                <a:gd name="T35" fmla="*/ 26 h 53"/>
                <a:gd name="T36" fmla="*/ 33 w 49"/>
                <a:gd name="T37" fmla="*/ 14 h 53"/>
                <a:gd name="T38" fmla="*/ 24 w 49"/>
                <a:gd name="T39" fmla="*/ 10 h 53"/>
                <a:gd name="T40" fmla="*/ 16 w 49"/>
                <a:gd name="T41" fmla="*/ 14 h 53"/>
                <a:gd name="T42" fmla="*/ 12 w 49"/>
                <a:gd name="T43" fmla="*/ 26 h 53"/>
                <a:gd name="T44" fmla="*/ 16 w 49"/>
                <a:gd name="T45" fmla="*/ 38 h 53"/>
                <a:gd name="T46" fmla="*/ 24 w 49"/>
                <a:gd name="T47" fmla="*/ 43 h 53"/>
                <a:gd name="T48" fmla="*/ 33 w 49"/>
                <a:gd name="T49" fmla="*/ 38 h 53"/>
                <a:gd name="T50" fmla="*/ 37 w 49"/>
                <a:gd name="T51" fmla="*/ 2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53">
                  <a:moveTo>
                    <a:pt x="49" y="26"/>
                  </a:moveTo>
                  <a:cubicBezTo>
                    <a:pt x="49" y="30"/>
                    <a:pt x="48" y="34"/>
                    <a:pt x="47" y="37"/>
                  </a:cubicBezTo>
                  <a:cubicBezTo>
                    <a:pt x="46" y="40"/>
                    <a:pt x="44" y="43"/>
                    <a:pt x="42" y="45"/>
                  </a:cubicBezTo>
                  <a:cubicBezTo>
                    <a:pt x="40" y="48"/>
                    <a:pt x="37" y="50"/>
                    <a:pt x="34" y="51"/>
                  </a:cubicBezTo>
                  <a:cubicBezTo>
                    <a:pt x="31" y="52"/>
                    <a:pt x="28" y="53"/>
                    <a:pt x="24" y="53"/>
                  </a:cubicBezTo>
                  <a:cubicBezTo>
                    <a:pt x="21" y="53"/>
                    <a:pt x="18" y="52"/>
                    <a:pt x="15" y="51"/>
                  </a:cubicBezTo>
                  <a:cubicBezTo>
                    <a:pt x="12" y="50"/>
                    <a:pt x="9" y="48"/>
                    <a:pt x="7" y="45"/>
                  </a:cubicBezTo>
                  <a:cubicBezTo>
                    <a:pt x="5" y="43"/>
                    <a:pt x="3" y="40"/>
                    <a:pt x="2" y="37"/>
                  </a:cubicBezTo>
                  <a:cubicBezTo>
                    <a:pt x="1" y="34"/>
                    <a:pt x="0" y="30"/>
                    <a:pt x="0" y="26"/>
                  </a:cubicBezTo>
                  <a:cubicBezTo>
                    <a:pt x="0" y="22"/>
                    <a:pt x="1" y="19"/>
                    <a:pt x="2" y="15"/>
                  </a:cubicBezTo>
                  <a:cubicBezTo>
                    <a:pt x="3" y="12"/>
                    <a:pt x="5" y="9"/>
                    <a:pt x="7" y="7"/>
                  </a:cubicBezTo>
                  <a:cubicBezTo>
                    <a:pt x="9" y="5"/>
                    <a:pt x="12" y="3"/>
                    <a:pt x="15" y="2"/>
                  </a:cubicBezTo>
                  <a:cubicBezTo>
                    <a:pt x="18" y="1"/>
                    <a:pt x="21" y="0"/>
                    <a:pt x="24" y="0"/>
                  </a:cubicBezTo>
                  <a:cubicBezTo>
                    <a:pt x="28" y="0"/>
                    <a:pt x="31" y="1"/>
                    <a:pt x="34" y="2"/>
                  </a:cubicBezTo>
                  <a:cubicBezTo>
                    <a:pt x="37" y="3"/>
                    <a:pt x="40" y="5"/>
                    <a:pt x="42" y="7"/>
                  </a:cubicBezTo>
                  <a:cubicBezTo>
                    <a:pt x="44" y="9"/>
                    <a:pt x="46" y="12"/>
                    <a:pt x="47" y="15"/>
                  </a:cubicBezTo>
                  <a:cubicBezTo>
                    <a:pt x="48" y="19"/>
                    <a:pt x="49" y="22"/>
                    <a:pt x="49" y="26"/>
                  </a:cubicBezTo>
                  <a:close/>
                  <a:moveTo>
                    <a:pt x="37" y="26"/>
                  </a:moveTo>
                  <a:cubicBezTo>
                    <a:pt x="37" y="21"/>
                    <a:pt x="36" y="17"/>
                    <a:pt x="33" y="14"/>
                  </a:cubicBezTo>
                  <a:cubicBezTo>
                    <a:pt x="31" y="11"/>
                    <a:pt x="28" y="10"/>
                    <a:pt x="24" y="10"/>
                  </a:cubicBezTo>
                  <a:cubicBezTo>
                    <a:pt x="21" y="10"/>
                    <a:pt x="18" y="11"/>
                    <a:pt x="16" y="14"/>
                  </a:cubicBezTo>
                  <a:cubicBezTo>
                    <a:pt x="13" y="17"/>
                    <a:pt x="12" y="21"/>
                    <a:pt x="12" y="26"/>
                  </a:cubicBezTo>
                  <a:cubicBezTo>
                    <a:pt x="12" y="31"/>
                    <a:pt x="13" y="35"/>
                    <a:pt x="16" y="38"/>
                  </a:cubicBezTo>
                  <a:cubicBezTo>
                    <a:pt x="18" y="41"/>
                    <a:pt x="21" y="43"/>
                    <a:pt x="24" y="43"/>
                  </a:cubicBezTo>
                  <a:cubicBezTo>
                    <a:pt x="28" y="43"/>
                    <a:pt x="31" y="41"/>
                    <a:pt x="33" y="38"/>
                  </a:cubicBezTo>
                  <a:cubicBezTo>
                    <a:pt x="36" y="35"/>
                    <a:pt x="37" y="31"/>
                    <a:pt x="37" y="2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8"/>
            <p:cNvSpPr>
              <a:spLocks noEditPoints="1"/>
            </p:cNvSpPr>
            <p:nvPr userDrawn="1"/>
          </p:nvSpPr>
          <p:spPr bwMode="auto">
            <a:xfrm>
              <a:off x="1398362" y="5030484"/>
              <a:ext cx="274638" cy="434975"/>
            </a:xfrm>
            <a:custGeom>
              <a:avLst/>
              <a:gdLst>
                <a:gd name="T0" fmla="*/ 45 w 45"/>
                <a:gd name="T1" fmla="*/ 26 h 69"/>
                <a:gd name="T2" fmla="*/ 43 w 45"/>
                <a:gd name="T3" fmla="*/ 37 h 69"/>
                <a:gd name="T4" fmla="*/ 39 w 45"/>
                <a:gd name="T5" fmla="*/ 45 h 69"/>
                <a:gd name="T6" fmla="*/ 32 w 45"/>
                <a:gd name="T7" fmla="*/ 51 h 69"/>
                <a:gd name="T8" fmla="*/ 23 w 45"/>
                <a:gd name="T9" fmla="*/ 52 h 69"/>
                <a:gd name="T10" fmla="*/ 16 w 45"/>
                <a:gd name="T11" fmla="*/ 52 h 69"/>
                <a:gd name="T12" fmla="*/ 11 w 45"/>
                <a:gd name="T13" fmla="*/ 50 h 69"/>
                <a:gd name="T14" fmla="*/ 11 w 45"/>
                <a:gd name="T15" fmla="*/ 69 h 69"/>
                <a:gd name="T16" fmla="*/ 0 w 45"/>
                <a:gd name="T17" fmla="*/ 69 h 69"/>
                <a:gd name="T18" fmla="*/ 0 w 45"/>
                <a:gd name="T19" fmla="*/ 3 h 69"/>
                <a:gd name="T20" fmla="*/ 8 w 45"/>
                <a:gd name="T21" fmla="*/ 1 h 69"/>
                <a:gd name="T22" fmla="*/ 19 w 45"/>
                <a:gd name="T23" fmla="*/ 0 h 69"/>
                <a:gd name="T24" fmla="*/ 30 w 45"/>
                <a:gd name="T25" fmla="*/ 2 h 69"/>
                <a:gd name="T26" fmla="*/ 38 w 45"/>
                <a:gd name="T27" fmla="*/ 7 h 69"/>
                <a:gd name="T28" fmla="*/ 43 w 45"/>
                <a:gd name="T29" fmla="*/ 15 h 69"/>
                <a:gd name="T30" fmla="*/ 45 w 45"/>
                <a:gd name="T31" fmla="*/ 26 h 69"/>
                <a:gd name="T32" fmla="*/ 33 w 45"/>
                <a:gd name="T33" fmla="*/ 27 h 69"/>
                <a:gd name="T34" fmla="*/ 29 w 45"/>
                <a:gd name="T35" fmla="*/ 14 h 69"/>
                <a:gd name="T36" fmla="*/ 18 w 45"/>
                <a:gd name="T37" fmla="*/ 10 h 69"/>
                <a:gd name="T38" fmla="*/ 15 w 45"/>
                <a:gd name="T39" fmla="*/ 10 h 69"/>
                <a:gd name="T40" fmla="*/ 11 w 45"/>
                <a:gd name="T41" fmla="*/ 11 h 69"/>
                <a:gd name="T42" fmla="*/ 11 w 45"/>
                <a:gd name="T43" fmla="*/ 40 h 69"/>
                <a:gd name="T44" fmla="*/ 15 w 45"/>
                <a:gd name="T45" fmla="*/ 42 h 69"/>
                <a:gd name="T46" fmla="*/ 21 w 45"/>
                <a:gd name="T47" fmla="*/ 42 h 69"/>
                <a:gd name="T48" fmla="*/ 30 w 45"/>
                <a:gd name="T49" fmla="*/ 38 h 69"/>
                <a:gd name="T50" fmla="*/ 33 w 45"/>
                <a:gd name="T51" fmla="*/ 2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 h="69">
                  <a:moveTo>
                    <a:pt x="45" y="26"/>
                  </a:moveTo>
                  <a:cubicBezTo>
                    <a:pt x="45" y="30"/>
                    <a:pt x="44" y="34"/>
                    <a:pt x="43" y="37"/>
                  </a:cubicBezTo>
                  <a:cubicBezTo>
                    <a:pt x="42" y="40"/>
                    <a:pt x="41" y="43"/>
                    <a:pt x="39" y="45"/>
                  </a:cubicBezTo>
                  <a:cubicBezTo>
                    <a:pt x="37" y="47"/>
                    <a:pt x="35" y="49"/>
                    <a:pt x="32" y="51"/>
                  </a:cubicBezTo>
                  <a:cubicBezTo>
                    <a:pt x="29" y="52"/>
                    <a:pt x="26" y="52"/>
                    <a:pt x="23" y="52"/>
                  </a:cubicBezTo>
                  <a:cubicBezTo>
                    <a:pt x="20" y="52"/>
                    <a:pt x="18" y="52"/>
                    <a:pt x="16" y="52"/>
                  </a:cubicBezTo>
                  <a:cubicBezTo>
                    <a:pt x="14" y="51"/>
                    <a:pt x="13" y="50"/>
                    <a:pt x="11" y="50"/>
                  </a:cubicBezTo>
                  <a:cubicBezTo>
                    <a:pt x="11" y="69"/>
                    <a:pt x="11" y="69"/>
                    <a:pt x="11" y="69"/>
                  </a:cubicBezTo>
                  <a:cubicBezTo>
                    <a:pt x="0" y="69"/>
                    <a:pt x="0" y="69"/>
                    <a:pt x="0" y="69"/>
                  </a:cubicBezTo>
                  <a:cubicBezTo>
                    <a:pt x="0" y="3"/>
                    <a:pt x="0" y="3"/>
                    <a:pt x="0" y="3"/>
                  </a:cubicBezTo>
                  <a:cubicBezTo>
                    <a:pt x="2" y="2"/>
                    <a:pt x="5" y="2"/>
                    <a:pt x="8" y="1"/>
                  </a:cubicBezTo>
                  <a:cubicBezTo>
                    <a:pt x="12" y="0"/>
                    <a:pt x="16" y="0"/>
                    <a:pt x="19" y="0"/>
                  </a:cubicBezTo>
                  <a:cubicBezTo>
                    <a:pt x="23" y="0"/>
                    <a:pt x="27" y="1"/>
                    <a:pt x="30" y="2"/>
                  </a:cubicBezTo>
                  <a:cubicBezTo>
                    <a:pt x="33" y="3"/>
                    <a:pt x="36" y="5"/>
                    <a:pt x="38" y="7"/>
                  </a:cubicBezTo>
                  <a:cubicBezTo>
                    <a:pt x="40" y="9"/>
                    <a:pt x="42" y="12"/>
                    <a:pt x="43" y="15"/>
                  </a:cubicBezTo>
                  <a:cubicBezTo>
                    <a:pt x="44" y="19"/>
                    <a:pt x="45" y="22"/>
                    <a:pt x="45" y="26"/>
                  </a:cubicBezTo>
                  <a:close/>
                  <a:moveTo>
                    <a:pt x="33" y="27"/>
                  </a:moveTo>
                  <a:cubicBezTo>
                    <a:pt x="33" y="21"/>
                    <a:pt x="32" y="17"/>
                    <a:pt x="29" y="14"/>
                  </a:cubicBezTo>
                  <a:cubicBezTo>
                    <a:pt x="27" y="12"/>
                    <a:pt x="23" y="10"/>
                    <a:pt x="18" y="10"/>
                  </a:cubicBezTo>
                  <a:cubicBezTo>
                    <a:pt x="17" y="10"/>
                    <a:pt x="16" y="10"/>
                    <a:pt x="15" y="10"/>
                  </a:cubicBezTo>
                  <a:cubicBezTo>
                    <a:pt x="14" y="10"/>
                    <a:pt x="12" y="11"/>
                    <a:pt x="11" y="11"/>
                  </a:cubicBezTo>
                  <a:cubicBezTo>
                    <a:pt x="11" y="40"/>
                    <a:pt x="11" y="40"/>
                    <a:pt x="11" y="40"/>
                  </a:cubicBezTo>
                  <a:cubicBezTo>
                    <a:pt x="12" y="40"/>
                    <a:pt x="14" y="41"/>
                    <a:pt x="15" y="42"/>
                  </a:cubicBezTo>
                  <a:cubicBezTo>
                    <a:pt x="17" y="42"/>
                    <a:pt x="19" y="42"/>
                    <a:pt x="21" y="42"/>
                  </a:cubicBezTo>
                  <a:cubicBezTo>
                    <a:pt x="25" y="42"/>
                    <a:pt x="28" y="41"/>
                    <a:pt x="30" y="38"/>
                  </a:cubicBezTo>
                  <a:cubicBezTo>
                    <a:pt x="32" y="35"/>
                    <a:pt x="33" y="31"/>
                    <a:pt x="33" y="2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9"/>
            <p:cNvSpPr>
              <a:spLocks/>
            </p:cNvSpPr>
            <p:nvPr userDrawn="1"/>
          </p:nvSpPr>
          <p:spPr bwMode="auto">
            <a:xfrm>
              <a:off x="1734912" y="4886021"/>
              <a:ext cx="115888" cy="473075"/>
            </a:xfrm>
            <a:custGeom>
              <a:avLst/>
              <a:gdLst>
                <a:gd name="T0" fmla="*/ 17 w 19"/>
                <a:gd name="T1" fmla="*/ 75 h 75"/>
                <a:gd name="T2" fmla="*/ 9 w 19"/>
                <a:gd name="T3" fmla="*/ 74 h 75"/>
                <a:gd name="T4" fmla="*/ 3 w 19"/>
                <a:gd name="T5" fmla="*/ 71 h 75"/>
                <a:gd name="T6" fmla="*/ 1 w 19"/>
                <a:gd name="T7" fmla="*/ 66 h 75"/>
                <a:gd name="T8" fmla="*/ 0 w 19"/>
                <a:gd name="T9" fmla="*/ 60 h 75"/>
                <a:gd name="T10" fmla="*/ 0 w 19"/>
                <a:gd name="T11" fmla="*/ 2 h 75"/>
                <a:gd name="T12" fmla="*/ 11 w 19"/>
                <a:gd name="T13" fmla="*/ 0 h 75"/>
                <a:gd name="T14" fmla="*/ 11 w 19"/>
                <a:gd name="T15" fmla="*/ 57 h 75"/>
                <a:gd name="T16" fmla="*/ 12 w 19"/>
                <a:gd name="T17" fmla="*/ 61 h 75"/>
                <a:gd name="T18" fmla="*/ 13 w 19"/>
                <a:gd name="T19" fmla="*/ 63 h 75"/>
                <a:gd name="T20" fmla="*/ 15 w 19"/>
                <a:gd name="T21" fmla="*/ 65 h 75"/>
                <a:gd name="T22" fmla="*/ 19 w 19"/>
                <a:gd name="T23" fmla="*/ 66 h 75"/>
                <a:gd name="T24" fmla="*/ 17 w 19"/>
                <a:gd name="T2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75">
                  <a:moveTo>
                    <a:pt x="17" y="75"/>
                  </a:moveTo>
                  <a:cubicBezTo>
                    <a:pt x="14" y="75"/>
                    <a:pt x="11" y="75"/>
                    <a:pt x="9" y="74"/>
                  </a:cubicBezTo>
                  <a:cubicBezTo>
                    <a:pt x="7" y="73"/>
                    <a:pt x="5" y="72"/>
                    <a:pt x="3" y="71"/>
                  </a:cubicBezTo>
                  <a:cubicBezTo>
                    <a:pt x="2" y="70"/>
                    <a:pt x="1" y="68"/>
                    <a:pt x="1" y="66"/>
                  </a:cubicBezTo>
                  <a:cubicBezTo>
                    <a:pt x="0" y="64"/>
                    <a:pt x="0" y="62"/>
                    <a:pt x="0" y="60"/>
                  </a:cubicBezTo>
                  <a:cubicBezTo>
                    <a:pt x="0" y="2"/>
                    <a:pt x="0" y="2"/>
                    <a:pt x="0" y="2"/>
                  </a:cubicBezTo>
                  <a:cubicBezTo>
                    <a:pt x="11" y="0"/>
                    <a:pt x="11" y="0"/>
                    <a:pt x="11" y="0"/>
                  </a:cubicBezTo>
                  <a:cubicBezTo>
                    <a:pt x="11" y="57"/>
                    <a:pt x="11" y="57"/>
                    <a:pt x="11" y="57"/>
                  </a:cubicBezTo>
                  <a:cubicBezTo>
                    <a:pt x="11" y="59"/>
                    <a:pt x="11" y="60"/>
                    <a:pt x="12" y="61"/>
                  </a:cubicBezTo>
                  <a:cubicBezTo>
                    <a:pt x="12" y="62"/>
                    <a:pt x="12" y="63"/>
                    <a:pt x="13" y="63"/>
                  </a:cubicBezTo>
                  <a:cubicBezTo>
                    <a:pt x="13" y="64"/>
                    <a:pt x="14" y="65"/>
                    <a:pt x="15" y="65"/>
                  </a:cubicBezTo>
                  <a:cubicBezTo>
                    <a:pt x="16" y="65"/>
                    <a:pt x="18" y="66"/>
                    <a:pt x="19" y="66"/>
                  </a:cubicBezTo>
                  <a:lnTo>
                    <a:pt x="17" y="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0"/>
            <p:cNvSpPr>
              <a:spLocks noEditPoints="1"/>
            </p:cNvSpPr>
            <p:nvPr userDrawn="1"/>
          </p:nvSpPr>
          <p:spPr bwMode="auto">
            <a:xfrm>
              <a:off x="1880962" y="5030484"/>
              <a:ext cx="274638" cy="334963"/>
            </a:xfrm>
            <a:custGeom>
              <a:avLst/>
              <a:gdLst>
                <a:gd name="T0" fmla="*/ 0 w 45"/>
                <a:gd name="T1" fmla="*/ 27 h 53"/>
                <a:gd name="T2" fmla="*/ 2 w 45"/>
                <a:gd name="T3" fmla="*/ 15 h 53"/>
                <a:gd name="T4" fmla="*/ 7 w 45"/>
                <a:gd name="T5" fmla="*/ 7 h 53"/>
                <a:gd name="T6" fmla="*/ 14 w 45"/>
                <a:gd name="T7" fmla="*/ 2 h 53"/>
                <a:gd name="T8" fmla="*/ 23 w 45"/>
                <a:gd name="T9" fmla="*/ 0 h 53"/>
                <a:gd name="T10" fmla="*/ 39 w 45"/>
                <a:gd name="T11" fmla="*/ 6 h 53"/>
                <a:gd name="T12" fmla="*/ 45 w 45"/>
                <a:gd name="T13" fmla="*/ 26 h 53"/>
                <a:gd name="T14" fmla="*/ 45 w 45"/>
                <a:gd name="T15" fmla="*/ 28 h 53"/>
                <a:gd name="T16" fmla="*/ 45 w 45"/>
                <a:gd name="T17" fmla="*/ 30 h 53"/>
                <a:gd name="T18" fmla="*/ 12 w 45"/>
                <a:gd name="T19" fmla="*/ 30 h 53"/>
                <a:gd name="T20" fmla="*/ 16 w 45"/>
                <a:gd name="T21" fmla="*/ 39 h 53"/>
                <a:gd name="T22" fmla="*/ 27 w 45"/>
                <a:gd name="T23" fmla="*/ 43 h 53"/>
                <a:gd name="T24" fmla="*/ 35 w 45"/>
                <a:gd name="T25" fmla="*/ 42 h 53"/>
                <a:gd name="T26" fmla="*/ 40 w 45"/>
                <a:gd name="T27" fmla="*/ 40 h 53"/>
                <a:gd name="T28" fmla="*/ 42 w 45"/>
                <a:gd name="T29" fmla="*/ 50 h 53"/>
                <a:gd name="T30" fmla="*/ 39 w 45"/>
                <a:gd name="T31" fmla="*/ 51 h 53"/>
                <a:gd name="T32" fmla="*/ 35 w 45"/>
                <a:gd name="T33" fmla="*/ 52 h 53"/>
                <a:gd name="T34" fmla="*/ 31 w 45"/>
                <a:gd name="T35" fmla="*/ 52 h 53"/>
                <a:gd name="T36" fmla="*/ 26 w 45"/>
                <a:gd name="T37" fmla="*/ 53 h 53"/>
                <a:gd name="T38" fmla="*/ 14 w 45"/>
                <a:gd name="T39" fmla="*/ 51 h 53"/>
                <a:gd name="T40" fmla="*/ 6 w 45"/>
                <a:gd name="T41" fmla="*/ 45 h 53"/>
                <a:gd name="T42" fmla="*/ 1 w 45"/>
                <a:gd name="T43" fmla="*/ 37 h 53"/>
                <a:gd name="T44" fmla="*/ 0 w 45"/>
                <a:gd name="T45" fmla="*/ 27 h 53"/>
                <a:gd name="T46" fmla="*/ 33 w 45"/>
                <a:gd name="T47" fmla="*/ 21 h 53"/>
                <a:gd name="T48" fmla="*/ 33 w 45"/>
                <a:gd name="T49" fmla="*/ 17 h 53"/>
                <a:gd name="T50" fmla="*/ 31 w 45"/>
                <a:gd name="T51" fmla="*/ 13 h 53"/>
                <a:gd name="T52" fmla="*/ 28 w 45"/>
                <a:gd name="T53" fmla="*/ 11 h 53"/>
                <a:gd name="T54" fmla="*/ 23 w 45"/>
                <a:gd name="T55" fmla="*/ 10 h 53"/>
                <a:gd name="T56" fmla="*/ 18 w 45"/>
                <a:gd name="T57" fmla="*/ 11 h 53"/>
                <a:gd name="T58" fmla="*/ 15 w 45"/>
                <a:gd name="T59" fmla="*/ 13 h 53"/>
                <a:gd name="T60" fmla="*/ 13 w 45"/>
                <a:gd name="T61" fmla="*/ 17 h 53"/>
                <a:gd name="T62" fmla="*/ 12 w 45"/>
                <a:gd name="T63" fmla="*/ 21 h 53"/>
                <a:gd name="T64" fmla="*/ 33 w 45"/>
                <a:gd name="T65" fmla="*/ 2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 h="53">
                  <a:moveTo>
                    <a:pt x="0" y="27"/>
                  </a:moveTo>
                  <a:cubicBezTo>
                    <a:pt x="0" y="22"/>
                    <a:pt x="0" y="18"/>
                    <a:pt x="2" y="15"/>
                  </a:cubicBezTo>
                  <a:cubicBezTo>
                    <a:pt x="3" y="12"/>
                    <a:pt x="5" y="9"/>
                    <a:pt x="7" y="7"/>
                  </a:cubicBezTo>
                  <a:cubicBezTo>
                    <a:pt x="9" y="4"/>
                    <a:pt x="12" y="3"/>
                    <a:pt x="14" y="2"/>
                  </a:cubicBezTo>
                  <a:cubicBezTo>
                    <a:pt x="17" y="0"/>
                    <a:pt x="20" y="0"/>
                    <a:pt x="23" y="0"/>
                  </a:cubicBezTo>
                  <a:cubicBezTo>
                    <a:pt x="30" y="0"/>
                    <a:pt x="35" y="2"/>
                    <a:pt x="39" y="6"/>
                  </a:cubicBezTo>
                  <a:cubicBezTo>
                    <a:pt x="43" y="11"/>
                    <a:pt x="45" y="17"/>
                    <a:pt x="45" y="26"/>
                  </a:cubicBezTo>
                  <a:cubicBezTo>
                    <a:pt x="45" y="26"/>
                    <a:pt x="45" y="27"/>
                    <a:pt x="45" y="28"/>
                  </a:cubicBezTo>
                  <a:cubicBezTo>
                    <a:pt x="45" y="29"/>
                    <a:pt x="45" y="29"/>
                    <a:pt x="45" y="30"/>
                  </a:cubicBezTo>
                  <a:cubicBezTo>
                    <a:pt x="12" y="30"/>
                    <a:pt x="12" y="30"/>
                    <a:pt x="12" y="30"/>
                  </a:cubicBezTo>
                  <a:cubicBezTo>
                    <a:pt x="12" y="34"/>
                    <a:pt x="14" y="37"/>
                    <a:pt x="16" y="39"/>
                  </a:cubicBezTo>
                  <a:cubicBezTo>
                    <a:pt x="19" y="41"/>
                    <a:pt x="22" y="43"/>
                    <a:pt x="27" y="43"/>
                  </a:cubicBezTo>
                  <a:cubicBezTo>
                    <a:pt x="30" y="43"/>
                    <a:pt x="32" y="42"/>
                    <a:pt x="35" y="42"/>
                  </a:cubicBezTo>
                  <a:cubicBezTo>
                    <a:pt x="37" y="41"/>
                    <a:pt x="39" y="41"/>
                    <a:pt x="40" y="40"/>
                  </a:cubicBezTo>
                  <a:cubicBezTo>
                    <a:pt x="42" y="50"/>
                    <a:pt x="42" y="50"/>
                    <a:pt x="42" y="50"/>
                  </a:cubicBezTo>
                  <a:cubicBezTo>
                    <a:pt x="41" y="50"/>
                    <a:pt x="40" y="50"/>
                    <a:pt x="39" y="51"/>
                  </a:cubicBezTo>
                  <a:cubicBezTo>
                    <a:pt x="38" y="51"/>
                    <a:pt x="37" y="51"/>
                    <a:pt x="35" y="52"/>
                  </a:cubicBezTo>
                  <a:cubicBezTo>
                    <a:pt x="34" y="52"/>
                    <a:pt x="32" y="52"/>
                    <a:pt x="31" y="52"/>
                  </a:cubicBezTo>
                  <a:cubicBezTo>
                    <a:pt x="29" y="53"/>
                    <a:pt x="27" y="53"/>
                    <a:pt x="26" y="53"/>
                  </a:cubicBezTo>
                  <a:cubicBezTo>
                    <a:pt x="21" y="53"/>
                    <a:pt x="17" y="52"/>
                    <a:pt x="14" y="51"/>
                  </a:cubicBezTo>
                  <a:cubicBezTo>
                    <a:pt x="11" y="49"/>
                    <a:pt x="8" y="48"/>
                    <a:pt x="6" y="45"/>
                  </a:cubicBezTo>
                  <a:cubicBezTo>
                    <a:pt x="4" y="43"/>
                    <a:pt x="2" y="40"/>
                    <a:pt x="1" y="37"/>
                  </a:cubicBezTo>
                  <a:cubicBezTo>
                    <a:pt x="0" y="34"/>
                    <a:pt x="0" y="30"/>
                    <a:pt x="0" y="27"/>
                  </a:cubicBezTo>
                  <a:close/>
                  <a:moveTo>
                    <a:pt x="33" y="21"/>
                  </a:moveTo>
                  <a:cubicBezTo>
                    <a:pt x="33" y="20"/>
                    <a:pt x="33" y="18"/>
                    <a:pt x="33" y="17"/>
                  </a:cubicBezTo>
                  <a:cubicBezTo>
                    <a:pt x="32" y="15"/>
                    <a:pt x="32" y="14"/>
                    <a:pt x="31" y="13"/>
                  </a:cubicBezTo>
                  <a:cubicBezTo>
                    <a:pt x="30" y="12"/>
                    <a:pt x="29" y="11"/>
                    <a:pt x="28" y="11"/>
                  </a:cubicBezTo>
                  <a:cubicBezTo>
                    <a:pt x="26" y="10"/>
                    <a:pt x="25" y="10"/>
                    <a:pt x="23" y="10"/>
                  </a:cubicBezTo>
                  <a:cubicBezTo>
                    <a:pt x="21" y="10"/>
                    <a:pt x="20" y="10"/>
                    <a:pt x="18" y="11"/>
                  </a:cubicBezTo>
                  <a:cubicBezTo>
                    <a:pt x="17" y="11"/>
                    <a:pt x="16" y="12"/>
                    <a:pt x="15" y="13"/>
                  </a:cubicBezTo>
                  <a:cubicBezTo>
                    <a:pt x="14" y="14"/>
                    <a:pt x="13" y="16"/>
                    <a:pt x="13" y="17"/>
                  </a:cubicBezTo>
                  <a:cubicBezTo>
                    <a:pt x="12" y="18"/>
                    <a:pt x="12" y="20"/>
                    <a:pt x="12" y="21"/>
                  </a:cubicBezTo>
                  <a:lnTo>
                    <a:pt x="33" y="2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1"/>
            <p:cNvSpPr>
              <a:spLocks/>
            </p:cNvSpPr>
            <p:nvPr userDrawn="1"/>
          </p:nvSpPr>
          <p:spPr bwMode="auto">
            <a:xfrm>
              <a:off x="2346100" y="5030484"/>
              <a:ext cx="422275" cy="322263"/>
            </a:xfrm>
            <a:custGeom>
              <a:avLst/>
              <a:gdLst>
                <a:gd name="T0" fmla="*/ 29 w 69"/>
                <a:gd name="T1" fmla="*/ 25 h 51"/>
                <a:gd name="T2" fmla="*/ 27 w 69"/>
                <a:gd name="T3" fmla="*/ 14 h 51"/>
                <a:gd name="T4" fmla="*/ 19 w 69"/>
                <a:gd name="T5" fmla="*/ 10 h 51"/>
                <a:gd name="T6" fmla="*/ 15 w 69"/>
                <a:gd name="T7" fmla="*/ 10 h 51"/>
                <a:gd name="T8" fmla="*/ 12 w 69"/>
                <a:gd name="T9" fmla="*/ 11 h 51"/>
                <a:gd name="T10" fmla="*/ 12 w 69"/>
                <a:gd name="T11" fmla="*/ 51 h 51"/>
                <a:gd name="T12" fmla="*/ 0 w 69"/>
                <a:gd name="T13" fmla="*/ 51 h 51"/>
                <a:gd name="T14" fmla="*/ 0 w 69"/>
                <a:gd name="T15" fmla="*/ 3 h 51"/>
                <a:gd name="T16" fmla="*/ 9 w 69"/>
                <a:gd name="T17" fmla="*/ 1 h 51"/>
                <a:gd name="T18" fmla="*/ 20 w 69"/>
                <a:gd name="T19" fmla="*/ 0 h 51"/>
                <a:gd name="T20" fmla="*/ 29 w 69"/>
                <a:gd name="T21" fmla="*/ 1 h 51"/>
                <a:gd name="T22" fmla="*/ 34 w 69"/>
                <a:gd name="T23" fmla="*/ 5 h 51"/>
                <a:gd name="T24" fmla="*/ 37 w 69"/>
                <a:gd name="T25" fmla="*/ 3 h 51"/>
                <a:gd name="T26" fmla="*/ 41 w 69"/>
                <a:gd name="T27" fmla="*/ 2 h 51"/>
                <a:gd name="T28" fmla="*/ 45 w 69"/>
                <a:gd name="T29" fmla="*/ 1 h 51"/>
                <a:gd name="T30" fmla="*/ 49 w 69"/>
                <a:gd name="T31" fmla="*/ 0 h 51"/>
                <a:gd name="T32" fmla="*/ 59 w 69"/>
                <a:gd name="T33" fmla="*/ 2 h 51"/>
                <a:gd name="T34" fmla="*/ 65 w 69"/>
                <a:gd name="T35" fmla="*/ 6 h 51"/>
                <a:gd name="T36" fmla="*/ 68 w 69"/>
                <a:gd name="T37" fmla="*/ 14 h 51"/>
                <a:gd name="T38" fmla="*/ 69 w 69"/>
                <a:gd name="T39" fmla="*/ 23 h 51"/>
                <a:gd name="T40" fmla="*/ 69 w 69"/>
                <a:gd name="T41" fmla="*/ 51 h 51"/>
                <a:gd name="T42" fmla="*/ 57 w 69"/>
                <a:gd name="T43" fmla="*/ 51 h 51"/>
                <a:gd name="T44" fmla="*/ 57 w 69"/>
                <a:gd name="T45" fmla="*/ 25 h 51"/>
                <a:gd name="T46" fmla="*/ 55 w 69"/>
                <a:gd name="T47" fmla="*/ 14 h 51"/>
                <a:gd name="T48" fmla="*/ 48 w 69"/>
                <a:gd name="T49" fmla="*/ 10 h 51"/>
                <a:gd name="T50" fmla="*/ 43 w 69"/>
                <a:gd name="T51" fmla="*/ 11 h 51"/>
                <a:gd name="T52" fmla="*/ 39 w 69"/>
                <a:gd name="T53" fmla="*/ 13 h 51"/>
                <a:gd name="T54" fmla="*/ 40 w 69"/>
                <a:gd name="T55" fmla="*/ 18 h 51"/>
                <a:gd name="T56" fmla="*/ 40 w 69"/>
                <a:gd name="T57" fmla="*/ 24 h 51"/>
                <a:gd name="T58" fmla="*/ 40 w 69"/>
                <a:gd name="T59" fmla="*/ 51 h 51"/>
                <a:gd name="T60" fmla="*/ 29 w 69"/>
                <a:gd name="T61" fmla="*/ 51 h 51"/>
                <a:gd name="T62" fmla="*/ 29 w 69"/>
                <a:gd name="T63"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 h="51">
                  <a:moveTo>
                    <a:pt x="29" y="25"/>
                  </a:moveTo>
                  <a:cubicBezTo>
                    <a:pt x="29" y="20"/>
                    <a:pt x="28" y="16"/>
                    <a:pt x="27" y="14"/>
                  </a:cubicBezTo>
                  <a:cubicBezTo>
                    <a:pt x="25" y="11"/>
                    <a:pt x="23" y="10"/>
                    <a:pt x="19" y="10"/>
                  </a:cubicBezTo>
                  <a:cubicBezTo>
                    <a:pt x="18" y="10"/>
                    <a:pt x="17" y="10"/>
                    <a:pt x="15" y="10"/>
                  </a:cubicBezTo>
                  <a:cubicBezTo>
                    <a:pt x="13" y="11"/>
                    <a:pt x="12" y="11"/>
                    <a:pt x="12" y="11"/>
                  </a:cubicBezTo>
                  <a:cubicBezTo>
                    <a:pt x="12" y="51"/>
                    <a:pt x="12" y="51"/>
                    <a:pt x="12" y="51"/>
                  </a:cubicBezTo>
                  <a:cubicBezTo>
                    <a:pt x="0" y="51"/>
                    <a:pt x="0" y="51"/>
                    <a:pt x="0" y="51"/>
                  </a:cubicBezTo>
                  <a:cubicBezTo>
                    <a:pt x="0" y="3"/>
                    <a:pt x="0" y="3"/>
                    <a:pt x="0" y="3"/>
                  </a:cubicBezTo>
                  <a:cubicBezTo>
                    <a:pt x="2" y="2"/>
                    <a:pt x="5" y="2"/>
                    <a:pt x="9" y="1"/>
                  </a:cubicBezTo>
                  <a:cubicBezTo>
                    <a:pt x="12" y="0"/>
                    <a:pt x="16" y="0"/>
                    <a:pt x="20" y="0"/>
                  </a:cubicBezTo>
                  <a:cubicBezTo>
                    <a:pt x="24" y="0"/>
                    <a:pt x="26" y="1"/>
                    <a:pt x="29" y="1"/>
                  </a:cubicBezTo>
                  <a:cubicBezTo>
                    <a:pt x="31" y="2"/>
                    <a:pt x="33" y="4"/>
                    <a:pt x="34" y="5"/>
                  </a:cubicBezTo>
                  <a:cubicBezTo>
                    <a:pt x="35" y="4"/>
                    <a:pt x="36" y="4"/>
                    <a:pt x="37" y="3"/>
                  </a:cubicBezTo>
                  <a:cubicBezTo>
                    <a:pt x="38" y="3"/>
                    <a:pt x="39" y="2"/>
                    <a:pt x="41" y="2"/>
                  </a:cubicBezTo>
                  <a:cubicBezTo>
                    <a:pt x="42" y="1"/>
                    <a:pt x="43" y="1"/>
                    <a:pt x="45" y="1"/>
                  </a:cubicBezTo>
                  <a:cubicBezTo>
                    <a:pt x="46" y="0"/>
                    <a:pt x="48" y="0"/>
                    <a:pt x="49" y="0"/>
                  </a:cubicBezTo>
                  <a:cubicBezTo>
                    <a:pt x="53" y="0"/>
                    <a:pt x="56" y="1"/>
                    <a:pt x="59" y="2"/>
                  </a:cubicBezTo>
                  <a:cubicBezTo>
                    <a:pt x="62" y="3"/>
                    <a:pt x="63" y="4"/>
                    <a:pt x="65" y="6"/>
                  </a:cubicBezTo>
                  <a:cubicBezTo>
                    <a:pt x="66" y="9"/>
                    <a:pt x="67" y="11"/>
                    <a:pt x="68" y="14"/>
                  </a:cubicBezTo>
                  <a:cubicBezTo>
                    <a:pt x="68" y="17"/>
                    <a:pt x="69" y="20"/>
                    <a:pt x="69" y="23"/>
                  </a:cubicBezTo>
                  <a:cubicBezTo>
                    <a:pt x="69" y="51"/>
                    <a:pt x="69" y="51"/>
                    <a:pt x="69" y="51"/>
                  </a:cubicBezTo>
                  <a:cubicBezTo>
                    <a:pt x="57" y="51"/>
                    <a:pt x="57" y="51"/>
                    <a:pt x="57" y="51"/>
                  </a:cubicBezTo>
                  <a:cubicBezTo>
                    <a:pt x="57" y="25"/>
                    <a:pt x="57" y="25"/>
                    <a:pt x="57" y="25"/>
                  </a:cubicBezTo>
                  <a:cubicBezTo>
                    <a:pt x="57" y="20"/>
                    <a:pt x="56" y="16"/>
                    <a:pt x="55" y="14"/>
                  </a:cubicBezTo>
                  <a:cubicBezTo>
                    <a:pt x="54" y="11"/>
                    <a:pt x="51" y="10"/>
                    <a:pt x="48" y="10"/>
                  </a:cubicBezTo>
                  <a:cubicBezTo>
                    <a:pt x="46" y="10"/>
                    <a:pt x="44" y="10"/>
                    <a:pt x="43" y="11"/>
                  </a:cubicBezTo>
                  <a:cubicBezTo>
                    <a:pt x="41" y="12"/>
                    <a:pt x="40" y="12"/>
                    <a:pt x="39" y="13"/>
                  </a:cubicBezTo>
                  <a:cubicBezTo>
                    <a:pt x="39" y="14"/>
                    <a:pt x="40" y="16"/>
                    <a:pt x="40" y="18"/>
                  </a:cubicBezTo>
                  <a:cubicBezTo>
                    <a:pt x="40" y="20"/>
                    <a:pt x="40" y="22"/>
                    <a:pt x="40" y="24"/>
                  </a:cubicBezTo>
                  <a:cubicBezTo>
                    <a:pt x="40" y="51"/>
                    <a:pt x="40" y="51"/>
                    <a:pt x="40" y="51"/>
                  </a:cubicBezTo>
                  <a:cubicBezTo>
                    <a:pt x="29" y="51"/>
                    <a:pt x="29" y="51"/>
                    <a:pt x="29" y="51"/>
                  </a:cubicBezTo>
                  <a:lnTo>
                    <a:pt x="29" y="2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2"/>
            <p:cNvSpPr>
              <a:spLocks noEditPoints="1"/>
            </p:cNvSpPr>
            <p:nvPr userDrawn="1"/>
          </p:nvSpPr>
          <p:spPr bwMode="auto">
            <a:xfrm>
              <a:off x="2816000" y="5030484"/>
              <a:ext cx="250825" cy="328613"/>
            </a:xfrm>
            <a:custGeom>
              <a:avLst/>
              <a:gdLst>
                <a:gd name="T0" fmla="*/ 21 w 41"/>
                <a:gd name="T1" fmla="*/ 0 h 52"/>
                <a:gd name="T2" fmla="*/ 30 w 41"/>
                <a:gd name="T3" fmla="*/ 1 h 52"/>
                <a:gd name="T4" fmla="*/ 37 w 41"/>
                <a:gd name="T5" fmla="*/ 5 h 52"/>
                <a:gd name="T6" fmla="*/ 40 w 41"/>
                <a:gd name="T7" fmla="*/ 12 h 52"/>
                <a:gd name="T8" fmla="*/ 41 w 41"/>
                <a:gd name="T9" fmla="*/ 20 h 52"/>
                <a:gd name="T10" fmla="*/ 41 w 41"/>
                <a:gd name="T11" fmla="*/ 50 h 52"/>
                <a:gd name="T12" fmla="*/ 33 w 41"/>
                <a:gd name="T13" fmla="*/ 52 h 52"/>
                <a:gd name="T14" fmla="*/ 21 w 41"/>
                <a:gd name="T15" fmla="*/ 52 h 52"/>
                <a:gd name="T16" fmla="*/ 12 w 41"/>
                <a:gd name="T17" fmla="*/ 52 h 52"/>
                <a:gd name="T18" fmla="*/ 6 w 41"/>
                <a:gd name="T19" fmla="*/ 49 h 52"/>
                <a:gd name="T20" fmla="*/ 2 w 41"/>
                <a:gd name="T21" fmla="*/ 44 h 52"/>
                <a:gd name="T22" fmla="*/ 0 w 41"/>
                <a:gd name="T23" fmla="*/ 36 h 52"/>
                <a:gd name="T24" fmla="*/ 2 w 41"/>
                <a:gd name="T25" fmla="*/ 29 h 52"/>
                <a:gd name="T26" fmla="*/ 7 w 41"/>
                <a:gd name="T27" fmla="*/ 24 h 52"/>
                <a:gd name="T28" fmla="*/ 13 w 41"/>
                <a:gd name="T29" fmla="*/ 21 h 52"/>
                <a:gd name="T30" fmla="*/ 21 w 41"/>
                <a:gd name="T31" fmla="*/ 21 h 52"/>
                <a:gd name="T32" fmla="*/ 25 w 41"/>
                <a:gd name="T33" fmla="*/ 21 h 52"/>
                <a:gd name="T34" fmla="*/ 30 w 41"/>
                <a:gd name="T35" fmla="*/ 22 h 52"/>
                <a:gd name="T36" fmla="*/ 30 w 41"/>
                <a:gd name="T37" fmla="*/ 20 h 52"/>
                <a:gd name="T38" fmla="*/ 29 w 41"/>
                <a:gd name="T39" fmla="*/ 16 h 52"/>
                <a:gd name="T40" fmla="*/ 28 w 41"/>
                <a:gd name="T41" fmla="*/ 13 h 52"/>
                <a:gd name="T42" fmla="*/ 25 w 41"/>
                <a:gd name="T43" fmla="*/ 10 h 52"/>
                <a:gd name="T44" fmla="*/ 20 w 41"/>
                <a:gd name="T45" fmla="*/ 10 h 52"/>
                <a:gd name="T46" fmla="*/ 12 w 41"/>
                <a:gd name="T47" fmla="*/ 10 h 52"/>
                <a:gd name="T48" fmla="*/ 7 w 41"/>
                <a:gd name="T49" fmla="*/ 12 h 52"/>
                <a:gd name="T50" fmla="*/ 5 w 41"/>
                <a:gd name="T51" fmla="*/ 2 h 52"/>
                <a:gd name="T52" fmla="*/ 12 w 41"/>
                <a:gd name="T53" fmla="*/ 1 h 52"/>
                <a:gd name="T54" fmla="*/ 21 w 41"/>
                <a:gd name="T55" fmla="*/ 0 h 52"/>
                <a:gd name="T56" fmla="*/ 22 w 41"/>
                <a:gd name="T57" fmla="*/ 43 h 52"/>
                <a:gd name="T58" fmla="*/ 30 w 41"/>
                <a:gd name="T59" fmla="*/ 43 h 52"/>
                <a:gd name="T60" fmla="*/ 30 w 41"/>
                <a:gd name="T61" fmla="*/ 30 h 52"/>
                <a:gd name="T62" fmla="*/ 27 w 41"/>
                <a:gd name="T63" fmla="*/ 29 h 52"/>
                <a:gd name="T64" fmla="*/ 23 w 41"/>
                <a:gd name="T65" fmla="*/ 29 h 52"/>
                <a:gd name="T66" fmla="*/ 19 w 41"/>
                <a:gd name="T67" fmla="*/ 29 h 52"/>
                <a:gd name="T68" fmla="*/ 16 w 41"/>
                <a:gd name="T69" fmla="*/ 30 h 52"/>
                <a:gd name="T70" fmla="*/ 13 w 41"/>
                <a:gd name="T71" fmla="*/ 32 h 52"/>
                <a:gd name="T72" fmla="*/ 12 w 41"/>
                <a:gd name="T73" fmla="*/ 36 h 52"/>
                <a:gd name="T74" fmla="*/ 15 w 41"/>
                <a:gd name="T75" fmla="*/ 42 h 52"/>
                <a:gd name="T76" fmla="*/ 22 w 41"/>
                <a:gd name="T77"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 h="52">
                  <a:moveTo>
                    <a:pt x="21" y="0"/>
                  </a:moveTo>
                  <a:cubicBezTo>
                    <a:pt x="25" y="0"/>
                    <a:pt x="28" y="0"/>
                    <a:pt x="30" y="1"/>
                  </a:cubicBezTo>
                  <a:cubicBezTo>
                    <a:pt x="33" y="2"/>
                    <a:pt x="35" y="4"/>
                    <a:pt x="37" y="5"/>
                  </a:cubicBezTo>
                  <a:cubicBezTo>
                    <a:pt x="38" y="7"/>
                    <a:pt x="39" y="9"/>
                    <a:pt x="40" y="12"/>
                  </a:cubicBezTo>
                  <a:cubicBezTo>
                    <a:pt x="41" y="14"/>
                    <a:pt x="41" y="17"/>
                    <a:pt x="41" y="20"/>
                  </a:cubicBezTo>
                  <a:cubicBezTo>
                    <a:pt x="41" y="50"/>
                    <a:pt x="41" y="50"/>
                    <a:pt x="41" y="50"/>
                  </a:cubicBezTo>
                  <a:cubicBezTo>
                    <a:pt x="39" y="51"/>
                    <a:pt x="37" y="51"/>
                    <a:pt x="33" y="52"/>
                  </a:cubicBezTo>
                  <a:cubicBezTo>
                    <a:pt x="29" y="52"/>
                    <a:pt x="25" y="52"/>
                    <a:pt x="21" y="52"/>
                  </a:cubicBezTo>
                  <a:cubicBezTo>
                    <a:pt x="18" y="52"/>
                    <a:pt x="15" y="52"/>
                    <a:pt x="12" y="52"/>
                  </a:cubicBezTo>
                  <a:cubicBezTo>
                    <a:pt x="10" y="51"/>
                    <a:pt x="8" y="50"/>
                    <a:pt x="6" y="49"/>
                  </a:cubicBezTo>
                  <a:cubicBezTo>
                    <a:pt x="4" y="47"/>
                    <a:pt x="3" y="46"/>
                    <a:pt x="2" y="44"/>
                  </a:cubicBezTo>
                  <a:cubicBezTo>
                    <a:pt x="1" y="42"/>
                    <a:pt x="0" y="39"/>
                    <a:pt x="0" y="36"/>
                  </a:cubicBezTo>
                  <a:cubicBezTo>
                    <a:pt x="0" y="33"/>
                    <a:pt x="1" y="31"/>
                    <a:pt x="2" y="29"/>
                  </a:cubicBezTo>
                  <a:cubicBezTo>
                    <a:pt x="3" y="27"/>
                    <a:pt x="5" y="25"/>
                    <a:pt x="7" y="24"/>
                  </a:cubicBezTo>
                  <a:cubicBezTo>
                    <a:pt x="9" y="23"/>
                    <a:pt x="11" y="22"/>
                    <a:pt x="13" y="21"/>
                  </a:cubicBezTo>
                  <a:cubicBezTo>
                    <a:pt x="16" y="21"/>
                    <a:pt x="19" y="21"/>
                    <a:pt x="21" y="21"/>
                  </a:cubicBezTo>
                  <a:cubicBezTo>
                    <a:pt x="23" y="21"/>
                    <a:pt x="24" y="21"/>
                    <a:pt x="25" y="21"/>
                  </a:cubicBezTo>
                  <a:cubicBezTo>
                    <a:pt x="27" y="21"/>
                    <a:pt x="28" y="21"/>
                    <a:pt x="30" y="22"/>
                  </a:cubicBezTo>
                  <a:cubicBezTo>
                    <a:pt x="30" y="20"/>
                    <a:pt x="30" y="20"/>
                    <a:pt x="30" y="20"/>
                  </a:cubicBezTo>
                  <a:cubicBezTo>
                    <a:pt x="30" y="18"/>
                    <a:pt x="30" y="17"/>
                    <a:pt x="29" y="16"/>
                  </a:cubicBezTo>
                  <a:cubicBezTo>
                    <a:pt x="29" y="15"/>
                    <a:pt x="28" y="14"/>
                    <a:pt x="28" y="13"/>
                  </a:cubicBezTo>
                  <a:cubicBezTo>
                    <a:pt x="27" y="12"/>
                    <a:pt x="26" y="11"/>
                    <a:pt x="25" y="10"/>
                  </a:cubicBezTo>
                  <a:cubicBezTo>
                    <a:pt x="23" y="10"/>
                    <a:pt x="22" y="10"/>
                    <a:pt x="20" y="10"/>
                  </a:cubicBezTo>
                  <a:cubicBezTo>
                    <a:pt x="17" y="10"/>
                    <a:pt x="14" y="10"/>
                    <a:pt x="12" y="10"/>
                  </a:cubicBezTo>
                  <a:cubicBezTo>
                    <a:pt x="10" y="11"/>
                    <a:pt x="8" y="11"/>
                    <a:pt x="7" y="12"/>
                  </a:cubicBezTo>
                  <a:cubicBezTo>
                    <a:pt x="5" y="2"/>
                    <a:pt x="5" y="2"/>
                    <a:pt x="5" y="2"/>
                  </a:cubicBezTo>
                  <a:cubicBezTo>
                    <a:pt x="7" y="2"/>
                    <a:pt x="9" y="1"/>
                    <a:pt x="12" y="1"/>
                  </a:cubicBezTo>
                  <a:cubicBezTo>
                    <a:pt x="15" y="0"/>
                    <a:pt x="18" y="0"/>
                    <a:pt x="21" y="0"/>
                  </a:cubicBezTo>
                  <a:close/>
                  <a:moveTo>
                    <a:pt x="22" y="43"/>
                  </a:moveTo>
                  <a:cubicBezTo>
                    <a:pt x="25" y="43"/>
                    <a:pt x="28" y="43"/>
                    <a:pt x="30" y="43"/>
                  </a:cubicBezTo>
                  <a:cubicBezTo>
                    <a:pt x="30" y="30"/>
                    <a:pt x="30" y="30"/>
                    <a:pt x="30" y="30"/>
                  </a:cubicBezTo>
                  <a:cubicBezTo>
                    <a:pt x="29" y="30"/>
                    <a:pt x="28" y="29"/>
                    <a:pt x="27" y="29"/>
                  </a:cubicBezTo>
                  <a:cubicBezTo>
                    <a:pt x="26" y="29"/>
                    <a:pt x="24" y="29"/>
                    <a:pt x="23" y="29"/>
                  </a:cubicBezTo>
                  <a:cubicBezTo>
                    <a:pt x="22" y="29"/>
                    <a:pt x="20" y="29"/>
                    <a:pt x="19" y="29"/>
                  </a:cubicBezTo>
                  <a:cubicBezTo>
                    <a:pt x="18" y="29"/>
                    <a:pt x="17" y="30"/>
                    <a:pt x="16" y="30"/>
                  </a:cubicBezTo>
                  <a:cubicBezTo>
                    <a:pt x="15" y="31"/>
                    <a:pt x="14" y="31"/>
                    <a:pt x="13" y="32"/>
                  </a:cubicBezTo>
                  <a:cubicBezTo>
                    <a:pt x="12" y="33"/>
                    <a:pt x="12" y="35"/>
                    <a:pt x="12" y="36"/>
                  </a:cubicBezTo>
                  <a:cubicBezTo>
                    <a:pt x="12" y="39"/>
                    <a:pt x="13" y="41"/>
                    <a:pt x="15" y="42"/>
                  </a:cubicBezTo>
                  <a:cubicBezTo>
                    <a:pt x="16" y="43"/>
                    <a:pt x="19" y="43"/>
                    <a:pt x="22"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3"/>
            <p:cNvSpPr>
              <a:spLocks/>
            </p:cNvSpPr>
            <p:nvPr userDrawn="1"/>
          </p:nvSpPr>
          <p:spPr bwMode="auto">
            <a:xfrm>
              <a:off x="3141437" y="4943171"/>
              <a:ext cx="188913" cy="422275"/>
            </a:xfrm>
            <a:custGeom>
              <a:avLst/>
              <a:gdLst>
                <a:gd name="T0" fmla="*/ 0 w 31"/>
                <a:gd name="T1" fmla="*/ 2 h 67"/>
                <a:gd name="T2" fmla="*/ 11 w 31"/>
                <a:gd name="T3" fmla="*/ 0 h 67"/>
                <a:gd name="T4" fmla="*/ 11 w 31"/>
                <a:gd name="T5" fmla="*/ 15 h 67"/>
                <a:gd name="T6" fmla="*/ 29 w 31"/>
                <a:gd name="T7" fmla="*/ 15 h 67"/>
                <a:gd name="T8" fmla="*/ 29 w 31"/>
                <a:gd name="T9" fmla="*/ 25 h 67"/>
                <a:gd name="T10" fmla="*/ 11 w 31"/>
                <a:gd name="T11" fmla="*/ 25 h 67"/>
                <a:gd name="T12" fmla="*/ 11 w 31"/>
                <a:gd name="T13" fmla="*/ 45 h 67"/>
                <a:gd name="T14" fmla="*/ 13 w 31"/>
                <a:gd name="T15" fmla="*/ 54 h 67"/>
                <a:gd name="T16" fmla="*/ 20 w 31"/>
                <a:gd name="T17" fmla="*/ 57 h 67"/>
                <a:gd name="T18" fmla="*/ 25 w 31"/>
                <a:gd name="T19" fmla="*/ 56 h 67"/>
                <a:gd name="T20" fmla="*/ 29 w 31"/>
                <a:gd name="T21" fmla="*/ 55 h 67"/>
                <a:gd name="T22" fmla="*/ 31 w 31"/>
                <a:gd name="T23" fmla="*/ 64 h 67"/>
                <a:gd name="T24" fmla="*/ 26 w 31"/>
                <a:gd name="T25" fmla="*/ 66 h 67"/>
                <a:gd name="T26" fmla="*/ 18 w 31"/>
                <a:gd name="T27" fmla="*/ 67 h 67"/>
                <a:gd name="T28" fmla="*/ 9 w 31"/>
                <a:gd name="T29" fmla="*/ 65 h 67"/>
                <a:gd name="T30" fmla="*/ 4 w 31"/>
                <a:gd name="T31" fmla="*/ 61 h 67"/>
                <a:gd name="T32" fmla="*/ 1 w 31"/>
                <a:gd name="T33" fmla="*/ 54 h 67"/>
                <a:gd name="T34" fmla="*/ 0 w 31"/>
                <a:gd name="T35" fmla="*/ 45 h 67"/>
                <a:gd name="T36" fmla="*/ 0 w 31"/>
                <a:gd name="T37" fmla="*/ 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67">
                  <a:moveTo>
                    <a:pt x="0" y="2"/>
                  </a:moveTo>
                  <a:cubicBezTo>
                    <a:pt x="11" y="0"/>
                    <a:pt x="11" y="0"/>
                    <a:pt x="11" y="0"/>
                  </a:cubicBezTo>
                  <a:cubicBezTo>
                    <a:pt x="11" y="15"/>
                    <a:pt x="11" y="15"/>
                    <a:pt x="11" y="15"/>
                  </a:cubicBezTo>
                  <a:cubicBezTo>
                    <a:pt x="29" y="15"/>
                    <a:pt x="29" y="15"/>
                    <a:pt x="29" y="15"/>
                  </a:cubicBezTo>
                  <a:cubicBezTo>
                    <a:pt x="29" y="25"/>
                    <a:pt x="29" y="25"/>
                    <a:pt x="29" y="25"/>
                  </a:cubicBezTo>
                  <a:cubicBezTo>
                    <a:pt x="11" y="25"/>
                    <a:pt x="11" y="25"/>
                    <a:pt x="11" y="25"/>
                  </a:cubicBezTo>
                  <a:cubicBezTo>
                    <a:pt x="11" y="45"/>
                    <a:pt x="11" y="45"/>
                    <a:pt x="11" y="45"/>
                  </a:cubicBezTo>
                  <a:cubicBezTo>
                    <a:pt x="11" y="49"/>
                    <a:pt x="12" y="52"/>
                    <a:pt x="13" y="54"/>
                  </a:cubicBezTo>
                  <a:cubicBezTo>
                    <a:pt x="15" y="56"/>
                    <a:pt x="17" y="57"/>
                    <a:pt x="20" y="57"/>
                  </a:cubicBezTo>
                  <a:cubicBezTo>
                    <a:pt x="22" y="57"/>
                    <a:pt x="24" y="56"/>
                    <a:pt x="25" y="56"/>
                  </a:cubicBezTo>
                  <a:cubicBezTo>
                    <a:pt x="27" y="55"/>
                    <a:pt x="28" y="55"/>
                    <a:pt x="29" y="55"/>
                  </a:cubicBezTo>
                  <a:cubicBezTo>
                    <a:pt x="31" y="64"/>
                    <a:pt x="31" y="64"/>
                    <a:pt x="31" y="64"/>
                  </a:cubicBezTo>
                  <a:cubicBezTo>
                    <a:pt x="30" y="64"/>
                    <a:pt x="28" y="65"/>
                    <a:pt x="26" y="66"/>
                  </a:cubicBezTo>
                  <a:cubicBezTo>
                    <a:pt x="24" y="66"/>
                    <a:pt x="21" y="67"/>
                    <a:pt x="18" y="67"/>
                  </a:cubicBezTo>
                  <a:cubicBezTo>
                    <a:pt x="15" y="67"/>
                    <a:pt x="12" y="66"/>
                    <a:pt x="9" y="65"/>
                  </a:cubicBezTo>
                  <a:cubicBezTo>
                    <a:pt x="7" y="64"/>
                    <a:pt x="5" y="63"/>
                    <a:pt x="4" y="61"/>
                  </a:cubicBezTo>
                  <a:cubicBezTo>
                    <a:pt x="2" y="59"/>
                    <a:pt x="1" y="57"/>
                    <a:pt x="1" y="54"/>
                  </a:cubicBezTo>
                  <a:cubicBezTo>
                    <a:pt x="0" y="52"/>
                    <a:pt x="0" y="49"/>
                    <a:pt x="0" y="45"/>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4"/>
            <p:cNvSpPr>
              <a:spLocks/>
            </p:cNvSpPr>
            <p:nvPr userDrawn="1"/>
          </p:nvSpPr>
          <p:spPr bwMode="auto">
            <a:xfrm>
              <a:off x="3373212" y="4943171"/>
              <a:ext cx="188913" cy="422275"/>
            </a:xfrm>
            <a:custGeom>
              <a:avLst/>
              <a:gdLst>
                <a:gd name="T0" fmla="*/ 0 w 31"/>
                <a:gd name="T1" fmla="*/ 2 h 67"/>
                <a:gd name="T2" fmla="*/ 12 w 31"/>
                <a:gd name="T3" fmla="*/ 0 h 67"/>
                <a:gd name="T4" fmla="*/ 12 w 31"/>
                <a:gd name="T5" fmla="*/ 15 h 67"/>
                <a:gd name="T6" fmla="*/ 29 w 31"/>
                <a:gd name="T7" fmla="*/ 15 h 67"/>
                <a:gd name="T8" fmla="*/ 29 w 31"/>
                <a:gd name="T9" fmla="*/ 25 h 67"/>
                <a:gd name="T10" fmla="*/ 12 w 31"/>
                <a:gd name="T11" fmla="*/ 25 h 67"/>
                <a:gd name="T12" fmla="*/ 12 w 31"/>
                <a:gd name="T13" fmla="*/ 45 h 67"/>
                <a:gd name="T14" fmla="*/ 14 w 31"/>
                <a:gd name="T15" fmla="*/ 54 h 67"/>
                <a:gd name="T16" fmla="*/ 20 w 31"/>
                <a:gd name="T17" fmla="*/ 57 h 67"/>
                <a:gd name="T18" fmla="*/ 26 w 31"/>
                <a:gd name="T19" fmla="*/ 56 h 67"/>
                <a:gd name="T20" fmla="*/ 30 w 31"/>
                <a:gd name="T21" fmla="*/ 55 h 67"/>
                <a:gd name="T22" fmla="*/ 31 w 31"/>
                <a:gd name="T23" fmla="*/ 64 h 67"/>
                <a:gd name="T24" fmla="*/ 26 w 31"/>
                <a:gd name="T25" fmla="*/ 66 h 67"/>
                <a:gd name="T26" fmla="*/ 19 w 31"/>
                <a:gd name="T27" fmla="*/ 67 h 67"/>
                <a:gd name="T28" fmla="*/ 10 w 31"/>
                <a:gd name="T29" fmla="*/ 65 h 67"/>
                <a:gd name="T30" fmla="*/ 4 w 31"/>
                <a:gd name="T31" fmla="*/ 61 h 67"/>
                <a:gd name="T32" fmla="*/ 1 w 31"/>
                <a:gd name="T33" fmla="*/ 54 h 67"/>
                <a:gd name="T34" fmla="*/ 0 w 31"/>
                <a:gd name="T35" fmla="*/ 45 h 67"/>
                <a:gd name="T36" fmla="*/ 0 w 31"/>
                <a:gd name="T37" fmla="*/ 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67">
                  <a:moveTo>
                    <a:pt x="0" y="2"/>
                  </a:moveTo>
                  <a:cubicBezTo>
                    <a:pt x="12" y="0"/>
                    <a:pt x="12" y="0"/>
                    <a:pt x="12" y="0"/>
                  </a:cubicBezTo>
                  <a:cubicBezTo>
                    <a:pt x="12" y="15"/>
                    <a:pt x="12" y="15"/>
                    <a:pt x="12" y="15"/>
                  </a:cubicBezTo>
                  <a:cubicBezTo>
                    <a:pt x="29" y="15"/>
                    <a:pt x="29" y="15"/>
                    <a:pt x="29" y="15"/>
                  </a:cubicBezTo>
                  <a:cubicBezTo>
                    <a:pt x="29" y="25"/>
                    <a:pt x="29" y="25"/>
                    <a:pt x="29" y="25"/>
                  </a:cubicBezTo>
                  <a:cubicBezTo>
                    <a:pt x="12" y="25"/>
                    <a:pt x="12" y="25"/>
                    <a:pt x="12" y="25"/>
                  </a:cubicBezTo>
                  <a:cubicBezTo>
                    <a:pt x="12" y="45"/>
                    <a:pt x="12" y="45"/>
                    <a:pt x="12" y="45"/>
                  </a:cubicBezTo>
                  <a:cubicBezTo>
                    <a:pt x="12" y="49"/>
                    <a:pt x="12" y="52"/>
                    <a:pt x="14" y="54"/>
                  </a:cubicBezTo>
                  <a:cubicBezTo>
                    <a:pt x="15" y="56"/>
                    <a:pt x="17" y="57"/>
                    <a:pt x="20" y="57"/>
                  </a:cubicBezTo>
                  <a:cubicBezTo>
                    <a:pt x="22" y="57"/>
                    <a:pt x="24" y="56"/>
                    <a:pt x="26" y="56"/>
                  </a:cubicBezTo>
                  <a:cubicBezTo>
                    <a:pt x="27" y="55"/>
                    <a:pt x="29" y="55"/>
                    <a:pt x="30" y="55"/>
                  </a:cubicBezTo>
                  <a:cubicBezTo>
                    <a:pt x="31" y="64"/>
                    <a:pt x="31" y="64"/>
                    <a:pt x="31" y="64"/>
                  </a:cubicBezTo>
                  <a:cubicBezTo>
                    <a:pt x="30" y="64"/>
                    <a:pt x="28" y="65"/>
                    <a:pt x="26" y="66"/>
                  </a:cubicBezTo>
                  <a:cubicBezTo>
                    <a:pt x="24" y="66"/>
                    <a:pt x="21" y="67"/>
                    <a:pt x="19" y="67"/>
                  </a:cubicBezTo>
                  <a:cubicBezTo>
                    <a:pt x="15" y="67"/>
                    <a:pt x="12" y="66"/>
                    <a:pt x="10" y="65"/>
                  </a:cubicBezTo>
                  <a:cubicBezTo>
                    <a:pt x="7" y="64"/>
                    <a:pt x="5" y="63"/>
                    <a:pt x="4" y="61"/>
                  </a:cubicBezTo>
                  <a:cubicBezTo>
                    <a:pt x="2" y="59"/>
                    <a:pt x="1" y="57"/>
                    <a:pt x="1" y="54"/>
                  </a:cubicBezTo>
                  <a:cubicBezTo>
                    <a:pt x="0" y="52"/>
                    <a:pt x="0" y="49"/>
                    <a:pt x="0" y="45"/>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5"/>
            <p:cNvSpPr>
              <a:spLocks noEditPoints="1"/>
            </p:cNvSpPr>
            <p:nvPr userDrawn="1"/>
          </p:nvSpPr>
          <p:spPr bwMode="auto">
            <a:xfrm>
              <a:off x="3587525" y="5030484"/>
              <a:ext cx="274638" cy="334963"/>
            </a:xfrm>
            <a:custGeom>
              <a:avLst/>
              <a:gdLst>
                <a:gd name="T0" fmla="*/ 0 w 45"/>
                <a:gd name="T1" fmla="*/ 27 h 53"/>
                <a:gd name="T2" fmla="*/ 2 w 45"/>
                <a:gd name="T3" fmla="*/ 15 h 53"/>
                <a:gd name="T4" fmla="*/ 7 w 45"/>
                <a:gd name="T5" fmla="*/ 7 h 53"/>
                <a:gd name="T6" fmla="*/ 15 w 45"/>
                <a:gd name="T7" fmla="*/ 2 h 53"/>
                <a:gd name="T8" fmla="*/ 23 w 45"/>
                <a:gd name="T9" fmla="*/ 0 h 53"/>
                <a:gd name="T10" fmla="*/ 40 w 45"/>
                <a:gd name="T11" fmla="*/ 6 h 53"/>
                <a:gd name="T12" fmla="*/ 45 w 45"/>
                <a:gd name="T13" fmla="*/ 26 h 53"/>
                <a:gd name="T14" fmla="*/ 45 w 45"/>
                <a:gd name="T15" fmla="*/ 28 h 53"/>
                <a:gd name="T16" fmla="*/ 45 w 45"/>
                <a:gd name="T17" fmla="*/ 30 h 53"/>
                <a:gd name="T18" fmla="*/ 12 w 45"/>
                <a:gd name="T19" fmla="*/ 30 h 53"/>
                <a:gd name="T20" fmla="*/ 16 w 45"/>
                <a:gd name="T21" fmla="*/ 39 h 53"/>
                <a:gd name="T22" fmla="*/ 27 w 45"/>
                <a:gd name="T23" fmla="*/ 43 h 53"/>
                <a:gd name="T24" fmla="*/ 35 w 45"/>
                <a:gd name="T25" fmla="*/ 42 h 53"/>
                <a:gd name="T26" fmla="*/ 41 w 45"/>
                <a:gd name="T27" fmla="*/ 40 h 53"/>
                <a:gd name="T28" fmla="*/ 42 w 45"/>
                <a:gd name="T29" fmla="*/ 50 h 53"/>
                <a:gd name="T30" fmla="*/ 40 w 45"/>
                <a:gd name="T31" fmla="*/ 51 h 53"/>
                <a:gd name="T32" fmla="*/ 36 w 45"/>
                <a:gd name="T33" fmla="*/ 52 h 53"/>
                <a:gd name="T34" fmla="*/ 31 w 45"/>
                <a:gd name="T35" fmla="*/ 52 h 53"/>
                <a:gd name="T36" fmla="*/ 26 w 45"/>
                <a:gd name="T37" fmla="*/ 53 h 53"/>
                <a:gd name="T38" fmla="*/ 14 w 45"/>
                <a:gd name="T39" fmla="*/ 51 h 53"/>
                <a:gd name="T40" fmla="*/ 6 w 45"/>
                <a:gd name="T41" fmla="*/ 45 h 53"/>
                <a:gd name="T42" fmla="*/ 2 w 45"/>
                <a:gd name="T43" fmla="*/ 37 h 53"/>
                <a:gd name="T44" fmla="*/ 0 w 45"/>
                <a:gd name="T45" fmla="*/ 27 h 53"/>
                <a:gd name="T46" fmla="*/ 34 w 45"/>
                <a:gd name="T47" fmla="*/ 21 h 53"/>
                <a:gd name="T48" fmla="*/ 33 w 45"/>
                <a:gd name="T49" fmla="*/ 17 h 53"/>
                <a:gd name="T50" fmla="*/ 31 w 45"/>
                <a:gd name="T51" fmla="*/ 13 h 53"/>
                <a:gd name="T52" fmla="*/ 28 w 45"/>
                <a:gd name="T53" fmla="*/ 11 h 53"/>
                <a:gd name="T54" fmla="*/ 24 w 45"/>
                <a:gd name="T55" fmla="*/ 10 h 53"/>
                <a:gd name="T56" fmla="*/ 19 w 45"/>
                <a:gd name="T57" fmla="*/ 11 h 53"/>
                <a:gd name="T58" fmla="*/ 15 w 45"/>
                <a:gd name="T59" fmla="*/ 13 h 53"/>
                <a:gd name="T60" fmla="*/ 13 w 45"/>
                <a:gd name="T61" fmla="*/ 17 h 53"/>
                <a:gd name="T62" fmla="*/ 12 w 45"/>
                <a:gd name="T63" fmla="*/ 21 h 53"/>
                <a:gd name="T64" fmla="*/ 34 w 45"/>
                <a:gd name="T65" fmla="*/ 2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 h="53">
                  <a:moveTo>
                    <a:pt x="0" y="27"/>
                  </a:moveTo>
                  <a:cubicBezTo>
                    <a:pt x="0" y="22"/>
                    <a:pt x="1" y="18"/>
                    <a:pt x="2" y="15"/>
                  </a:cubicBezTo>
                  <a:cubicBezTo>
                    <a:pt x="3" y="12"/>
                    <a:pt x="5" y="9"/>
                    <a:pt x="7" y="7"/>
                  </a:cubicBezTo>
                  <a:cubicBezTo>
                    <a:pt x="9" y="4"/>
                    <a:pt x="12" y="3"/>
                    <a:pt x="15" y="2"/>
                  </a:cubicBezTo>
                  <a:cubicBezTo>
                    <a:pt x="18" y="0"/>
                    <a:pt x="21" y="0"/>
                    <a:pt x="23" y="0"/>
                  </a:cubicBezTo>
                  <a:cubicBezTo>
                    <a:pt x="30" y="0"/>
                    <a:pt x="36" y="2"/>
                    <a:pt x="40" y="6"/>
                  </a:cubicBezTo>
                  <a:cubicBezTo>
                    <a:pt x="44" y="11"/>
                    <a:pt x="45" y="17"/>
                    <a:pt x="45" y="26"/>
                  </a:cubicBezTo>
                  <a:cubicBezTo>
                    <a:pt x="45" y="26"/>
                    <a:pt x="45" y="27"/>
                    <a:pt x="45" y="28"/>
                  </a:cubicBezTo>
                  <a:cubicBezTo>
                    <a:pt x="45" y="29"/>
                    <a:pt x="45" y="29"/>
                    <a:pt x="45" y="30"/>
                  </a:cubicBezTo>
                  <a:cubicBezTo>
                    <a:pt x="12" y="30"/>
                    <a:pt x="12" y="30"/>
                    <a:pt x="12" y="30"/>
                  </a:cubicBezTo>
                  <a:cubicBezTo>
                    <a:pt x="12" y="34"/>
                    <a:pt x="14" y="37"/>
                    <a:pt x="16" y="39"/>
                  </a:cubicBezTo>
                  <a:cubicBezTo>
                    <a:pt x="19" y="41"/>
                    <a:pt x="23" y="43"/>
                    <a:pt x="27" y="43"/>
                  </a:cubicBezTo>
                  <a:cubicBezTo>
                    <a:pt x="30" y="43"/>
                    <a:pt x="33" y="42"/>
                    <a:pt x="35" y="42"/>
                  </a:cubicBezTo>
                  <a:cubicBezTo>
                    <a:pt x="37" y="41"/>
                    <a:pt x="39" y="41"/>
                    <a:pt x="41" y="40"/>
                  </a:cubicBezTo>
                  <a:cubicBezTo>
                    <a:pt x="42" y="50"/>
                    <a:pt x="42" y="50"/>
                    <a:pt x="42" y="50"/>
                  </a:cubicBezTo>
                  <a:cubicBezTo>
                    <a:pt x="42" y="50"/>
                    <a:pt x="41" y="50"/>
                    <a:pt x="40" y="51"/>
                  </a:cubicBezTo>
                  <a:cubicBezTo>
                    <a:pt x="38" y="51"/>
                    <a:pt x="37" y="51"/>
                    <a:pt x="36" y="52"/>
                  </a:cubicBezTo>
                  <a:cubicBezTo>
                    <a:pt x="34" y="52"/>
                    <a:pt x="33" y="52"/>
                    <a:pt x="31" y="52"/>
                  </a:cubicBezTo>
                  <a:cubicBezTo>
                    <a:pt x="29" y="53"/>
                    <a:pt x="28" y="53"/>
                    <a:pt x="26" y="53"/>
                  </a:cubicBezTo>
                  <a:cubicBezTo>
                    <a:pt x="22" y="53"/>
                    <a:pt x="18" y="52"/>
                    <a:pt x="14" y="51"/>
                  </a:cubicBezTo>
                  <a:cubicBezTo>
                    <a:pt x="11" y="49"/>
                    <a:pt x="8" y="48"/>
                    <a:pt x="6" y="45"/>
                  </a:cubicBezTo>
                  <a:cubicBezTo>
                    <a:pt x="4" y="43"/>
                    <a:pt x="3" y="40"/>
                    <a:pt x="2" y="37"/>
                  </a:cubicBezTo>
                  <a:cubicBezTo>
                    <a:pt x="1" y="34"/>
                    <a:pt x="0" y="30"/>
                    <a:pt x="0" y="27"/>
                  </a:cubicBezTo>
                  <a:close/>
                  <a:moveTo>
                    <a:pt x="34" y="21"/>
                  </a:moveTo>
                  <a:cubicBezTo>
                    <a:pt x="34" y="20"/>
                    <a:pt x="34" y="18"/>
                    <a:pt x="33" y="17"/>
                  </a:cubicBezTo>
                  <a:cubicBezTo>
                    <a:pt x="33" y="15"/>
                    <a:pt x="32" y="14"/>
                    <a:pt x="31" y="13"/>
                  </a:cubicBezTo>
                  <a:cubicBezTo>
                    <a:pt x="30" y="12"/>
                    <a:pt x="29" y="11"/>
                    <a:pt x="28" y="11"/>
                  </a:cubicBezTo>
                  <a:cubicBezTo>
                    <a:pt x="27" y="10"/>
                    <a:pt x="25" y="10"/>
                    <a:pt x="24" y="10"/>
                  </a:cubicBezTo>
                  <a:cubicBezTo>
                    <a:pt x="22" y="10"/>
                    <a:pt x="20" y="10"/>
                    <a:pt x="19" y="11"/>
                  </a:cubicBezTo>
                  <a:cubicBezTo>
                    <a:pt x="18" y="11"/>
                    <a:pt x="16" y="12"/>
                    <a:pt x="15" y="13"/>
                  </a:cubicBezTo>
                  <a:cubicBezTo>
                    <a:pt x="15" y="14"/>
                    <a:pt x="14" y="16"/>
                    <a:pt x="13" y="17"/>
                  </a:cubicBezTo>
                  <a:cubicBezTo>
                    <a:pt x="13" y="18"/>
                    <a:pt x="12" y="20"/>
                    <a:pt x="12" y="21"/>
                  </a:cubicBezTo>
                  <a:lnTo>
                    <a:pt x="34" y="2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6"/>
            <p:cNvSpPr>
              <a:spLocks/>
            </p:cNvSpPr>
            <p:nvPr userDrawn="1"/>
          </p:nvSpPr>
          <p:spPr bwMode="auto">
            <a:xfrm>
              <a:off x="3928837" y="5030484"/>
              <a:ext cx="184150" cy="322263"/>
            </a:xfrm>
            <a:custGeom>
              <a:avLst/>
              <a:gdLst>
                <a:gd name="T0" fmla="*/ 28 w 30"/>
                <a:gd name="T1" fmla="*/ 12 h 51"/>
                <a:gd name="T2" fmla="*/ 24 w 30"/>
                <a:gd name="T3" fmla="*/ 11 h 51"/>
                <a:gd name="T4" fmla="*/ 19 w 30"/>
                <a:gd name="T5" fmla="*/ 10 h 51"/>
                <a:gd name="T6" fmla="*/ 14 w 30"/>
                <a:gd name="T7" fmla="*/ 10 h 51"/>
                <a:gd name="T8" fmla="*/ 11 w 30"/>
                <a:gd name="T9" fmla="*/ 11 h 51"/>
                <a:gd name="T10" fmla="*/ 11 w 30"/>
                <a:gd name="T11" fmla="*/ 51 h 51"/>
                <a:gd name="T12" fmla="*/ 0 w 30"/>
                <a:gd name="T13" fmla="*/ 51 h 51"/>
                <a:gd name="T14" fmla="*/ 0 w 30"/>
                <a:gd name="T15" fmla="*/ 4 h 51"/>
                <a:gd name="T16" fmla="*/ 8 w 30"/>
                <a:gd name="T17" fmla="*/ 1 h 51"/>
                <a:gd name="T18" fmla="*/ 19 w 30"/>
                <a:gd name="T19" fmla="*/ 0 h 51"/>
                <a:gd name="T20" fmla="*/ 22 w 30"/>
                <a:gd name="T21" fmla="*/ 0 h 51"/>
                <a:gd name="T22" fmla="*/ 25 w 30"/>
                <a:gd name="T23" fmla="*/ 1 h 51"/>
                <a:gd name="T24" fmla="*/ 28 w 30"/>
                <a:gd name="T25" fmla="*/ 1 h 51"/>
                <a:gd name="T26" fmla="*/ 30 w 30"/>
                <a:gd name="T27" fmla="*/ 2 h 51"/>
                <a:gd name="T28" fmla="*/ 28 w 30"/>
                <a:gd name="T29" fmla="*/ 1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51">
                  <a:moveTo>
                    <a:pt x="28" y="12"/>
                  </a:moveTo>
                  <a:cubicBezTo>
                    <a:pt x="27" y="11"/>
                    <a:pt x="26" y="11"/>
                    <a:pt x="24" y="11"/>
                  </a:cubicBezTo>
                  <a:cubicBezTo>
                    <a:pt x="23" y="10"/>
                    <a:pt x="21" y="10"/>
                    <a:pt x="19" y="10"/>
                  </a:cubicBezTo>
                  <a:cubicBezTo>
                    <a:pt x="17" y="10"/>
                    <a:pt x="16" y="10"/>
                    <a:pt x="14" y="10"/>
                  </a:cubicBezTo>
                  <a:cubicBezTo>
                    <a:pt x="13" y="11"/>
                    <a:pt x="12" y="11"/>
                    <a:pt x="11" y="11"/>
                  </a:cubicBezTo>
                  <a:cubicBezTo>
                    <a:pt x="11" y="51"/>
                    <a:pt x="11" y="51"/>
                    <a:pt x="11" y="51"/>
                  </a:cubicBezTo>
                  <a:cubicBezTo>
                    <a:pt x="0" y="51"/>
                    <a:pt x="0" y="51"/>
                    <a:pt x="0" y="51"/>
                  </a:cubicBezTo>
                  <a:cubicBezTo>
                    <a:pt x="0" y="4"/>
                    <a:pt x="0" y="4"/>
                    <a:pt x="0" y="4"/>
                  </a:cubicBezTo>
                  <a:cubicBezTo>
                    <a:pt x="2" y="3"/>
                    <a:pt x="5" y="2"/>
                    <a:pt x="8" y="1"/>
                  </a:cubicBezTo>
                  <a:cubicBezTo>
                    <a:pt x="12" y="0"/>
                    <a:pt x="15" y="0"/>
                    <a:pt x="19" y="0"/>
                  </a:cubicBezTo>
                  <a:cubicBezTo>
                    <a:pt x="20" y="0"/>
                    <a:pt x="21" y="0"/>
                    <a:pt x="22" y="0"/>
                  </a:cubicBezTo>
                  <a:cubicBezTo>
                    <a:pt x="23" y="0"/>
                    <a:pt x="24" y="0"/>
                    <a:pt x="25" y="1"/>
                  </a:cubicBezTo>
                  <a:cubicBezTo>
                    <a:pt x="26" y="1"/>
                    <a:pt x="27" y="1"/>
                    <a:pt x="28" y="1"/>
                  </a:cubicBezTo>
                  <a:cubicBezTo>
                    <a:pt x="29" y="1"/>
                    <a:pt x="30" y="2"/>
                    <a:pt x="30" y="2"/>
                  </a:cubicBezTo>
                  <a:lnTo>
                    <a:pt x="28" y="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7"/>
            <p:cNvSpPr>
              <a:spLocks/>
            </p:cNvSpPr>
            <p:nvPr userDrawn="1"/>
          </p:nvSpPr>
          <p:spPr bwMode="auto">
            <a:xfrm>
              <a:off x="4100287" y="5276546"/>
              <a:ext cx="98425" cy="176213"/>
            </a:xfrm>
            <a:custGeom>
              <a:avLst/>
              <a:gdLst>
                <a:gd name="T0" fmla="*/ 16 w 16"/>
                <a:gd name="T1" fmla="*/ 0 h 28"/>
                <a:gd name="T2" fmla="*/ 16 w 16"/>
                <a:gd name="T3" fmla="*/ 2 h 28"/>
                <a:gd name="T4" fmla="*/ 16 w 16"/>
                <a:gd name="T5" fmla="*/ 4 h 28"/>
                <a:gd name="T6" fmla="*/ 14 w 16"/>
                <a:gd name="T7" fmla="*/ 16 h 28"/>
                <a:gd name="T8" fmla="*/ 9 w 16"/>
                <a:gd name="T9" fmla="*/ 28 h 28"/>
                <a:gd name="T10" fmla="*/ 0 w 16"/>
                <a:gd name="T11" fmla="*/ 25 h 28"/>
                <a:gd name="T12" fmla="*/ 3 w 16"/>
                <a:gd name="T13" fmla="*/ 14 h 28"/>
                <a:gd name="T14" fmla="*/ 4 w 16"/>
                <a:gd name="T15" fmla="*/ 5 h 28"/>
                <a:gd name="T16" fmla="*/ 4 w 16"/>
                <a:gd name="T17" fmla="*/ 2 h 28"/>
                <a:gd name="T18" fmla="*/ 4 w 16"/>
                <a:gd name="T19" fmla="*/ 0 h 28"/>
                <a:gd name="T20" fmla="*/ 16 w 16"/>
                <a:gd name="T2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8">
                  <a:moveTo>
                    <a:pt x="16" y="0"/>
                  </a:moveTo>
                  <a:cubicBezTo>
                    <a:pt x="16" y="1"/>
                    <a:pt x="16" y="1"/>
                    <a:pt x="16" y="2"/>
                  </a:cubicBezTo>
                  <a:cubicBezTo>
                    <a:pt x="16" y="3"/>
                    <a:pt x="16" y="3"/>
                    <a:pt x="16" y="4"/>
                  </a:cubicBezTo>
                  <a:cubicBezTo>
                    <a:pt x="16" y="8"/>
                    <a:pt x="15" y="12"/>
                    <a:pt x="14" y="16"/>
                  </a:cubicBezTo>
                  <a:cubicBezTo>
                    <a:pt x="13" y="20"/>
                    <a:pt x="11" y="24"/>
                    <a:pt x="9" y="28"/>
                  </a:cubicBezTo>
                  <a:cubicBezTo>
                    <a:pt x="0" y="25"/>
                    <a:pt x="0" y="25"/>
                    <a:pt x="0" y="25"/>
                  </a:cubicBezTo>
                  <a:cubicBezTo>
                    <a:pt x="1" y="22"/>
                    <a:pt x="2" y="18"/>
                    <a:pt x="3" y="14"/>
                  </a:cubicBezTo>
                  <a:cubicBezTo>
                    <a:pt x="3" y="11"/>
                    <a:pt x="4" y="8"/>
                    <a:pt x="4" y="5"/>
                  </a:cubicBezTo>
                  <a:cubicBezTo>
                    <a:pt x="4" y="4"/>
                    <a:pt x="4" y="3"/>
                    <a:pt x="4" y="2"/>
                  </a:cubicBezTo>
                  <a:cubicBezTo>
                    <a:pt x="4" y="1"/>
                    <a:pt x="4" y="0"/>
                    <a:pt x="4" y="0"/>
                  </a:cubicBezTo>
                  <a:lnTo>
                    <a:pt x="1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8"/>
            <p:cNvSpPr>
              <a:spLocks/>
            </p:cNvSpPr>
            <p:nvPr userDrawn="1"/>
          </p:nvSpPr>
          <p:spPr bwMode="auto">
            <a:xfrm>
              <a:off x="4393975" y="5030484"/>
              <a:ext cx="188913" cy="322263"/>
            </a:xfrm>
            <a:custGeom>
              <a:avLst/>
              <a:gdLst>
                <a:gd name="T0" fmla="*/ 29 w 31"/>
                <a:gd name="T1" fmla="*/ 12 h 51"/>
                <a:gd name="T2" fmla="*/ 25 w 31"/>
                <a:gd name="T3" fmla="*/ 11 h 51"/>
                <a:gd name="T4" fmla="*/ 19 w 31"/>
                <a:gd name="T5" fmla="*/ 10 h 51"/>
                <a:gd name="T6" fmla="*/ 15 w 31"/>
                <a:gd name="T7" fmla="*/ 10 h 51"/>
                <a:gd name="T8" fmla="*/ 12 w 31"/>
                <a:gd name="T9" fmla="*/ 11 h 51"/>
                <a:gd name="T10" fmla="*/ 12 w 31"/>
                <a:gd name="T11" fmla="*/ 51 h 51"/>
                <a:gd name="T12" fmla="*/ 0 w 31"/>
                <a:gd name="T13" fmla="*/ 51 h 51"/>
                <a:gd name="T14" fmla="*/ 0 w 31"/>
                <a:gd name="T15" fmla="*/ 4 h 51"/>
                <a:gd name="T16" fmla="*/ 9 w 31"/>
                <a:gd name="T17" fmla="*/ 1 h 51"/>
                <a:gd name="T18" fmla="*/ 20 w 31"/>
                <a:gd name="T19" fmla="*/ 0 h 51"/>
                <a:gd name="T20" fmla="*/ 22 w 31"/>
                <a:gd name="T21" fmla="*/ 0 h 51"/>
                <a:gd name="T22" fmla="*/ 25 w 31"/>
                <a:gd name="T23" fmla="*/ 1 h 51"/>
                <a:gd name="T24" fmla="*/ 28 w 31"/>
                <a:gd name="T25" fmla="*/ 1 h 51"/>
                <a:gd name="T26" fmla="*/ 31 w 31"/>
                <a:gd name="T27" fmla="*/ 2 h 51"/>
                <a:gd name="T28" fmla="*/ 29 w 31"/>
                <a:gd name="T29" fmla="*/ 1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51">
                  <a:moveTo>
                    <a:pt x="29" y="12"/>
                  </a:moveTo>
                  <a:cubicBezTo>
                    <a:pt x="28" y="11"/>
                    <a:pt x="26" y="11"/>
                    <a:pt x="25" y="11"/>
                  </a:cubicBezTo>
                  <a:cubicBezTo>
                    <a:pt x="23" y="10"/>
                    <a:pt x="21" y="10"/>
                    <a:pt x="19" y="10"/>
                  </a:cubicBezTo>
                  <a:cubicBezTo>
                    <a:pt x="18" y="10"/>
                    <a:pt x="16" y="10"/>
                    <a:pt x="15" y="10"/>
                  </a:cubicBezTo>
                  <a:cubicBezTo>
                    <a:pt x="13" y="11"/>
                    <a:pt x="12" y="11"/>
                    <a:pt x="12" y="11"/>
                  </a:cubicBezTo>
                  <a:cubicBezTo>
                    <a:pt x="12" y="51"/>
                    <a:pt x="12" y="51"/>
                    <a:pt x="12" y="51"/>
                  </a:cubicBezTo>
                  <a:cubicBezTo>
                    <a:pt x="0" y="51"/>
                    <a:pt x="0" y="51"/>
                    <a:pt x="0" y="51"/>
                  </a:cubicBezTo>
                  <a:cubicBezTo>
                    <a:pt x="0" y="4"/>
                    <a:pt x="0" y="4"/>
                    <a:pt x="0" y="4"/>
                  </a:cubicBezTo>
                  <a:cubicBezTo>
                    <a:pt x="2" y="3"/>
                    <a:pt x="5" y="2"/>
                    <a:pt x="9" y="1"/>
                  </a:cubicBezTo>
                  <a:cubicBezTo>
                    <a:pt x="12" y="0"/>
                    <a:pt x="16" y="0"/>
                    <a:pt x="20" y="0"/>
                  </a:cubicBezTo>
                  <a:cubicBezTo>
                    <a:pt x="20" y="0"/>
                    <a:pt x="21" y="0"/>
                    <a:pt x="22" y="0"/>
                  </a:cubicBezTo>
                  <a:cubicBezTo>
                    <a:pt x="23" y="0"/>
                    <a:pt x="24" y="0"/>
                    <a:pt x="25" y="1"/>
                  </a:cubicBezTo>
                  <a:cubicBezTo>
                    <a:pt x="26" y="1"/>
                    <a:pt x="27" y="1"/>
                    <a:pt x="28" y="1"/>
                  </a:cubicBezTo>
                  <a:cubicBezTo>
                    <a:pt x="29" y="1"/>
                    <a:pt x="30" y="2"/>
                    <a:pt x="31" y="2"/>
                  </a:cubicBezTo>
                  <a:lnTo>
                    <a:pt x="29" y="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9"/>
            <p:cNvSpPr>
              <a:spLocks noEditPoints="1"/>
            </p:cNvSpPr>
            <p:nvPr userDrawn="1"/>
          </p:nvSpPr>
          <p:spPr bwMode="auto">
            <a:xfrm>
              <a:off x="4601938" y="5030484"/>
              <a:ext cx="274638" cy="334963"/>
            </a:xfrm>
            <a:custGeom>
              <a:avLst/>
              <a:gdLst>
                <a:gd name="T0" fmla="*/ 0 w 45"/>
                <a:gd name="T1" fmla="*/ 27 h 53"/>
                <a:gd name="T2" fmla="*/ 2 w 45"/>
                <a:gd name="T3" fmla="*/ 15 h 53"/>
                <a:gd name="T4" fmla="*/ 7 w 45"/>
                <a:gd name="T5" fmla="*/ 7 h 53"/>
                <a:gd name="T6" fmla="*/ 15 w 45"/>
                <a:gd name="T7" fmla="*/ 2 h 53"/>
                <a:gd name="T8" fmla="*/ 23 w 45"/>
                <a:gd name="T9" fmla="*/ 0 h 53"/>
                <a:gd name="T10" fmla="*/ 40 w 45"/>
                <a:gd name="T11" fmla="*/ 6 h 53"/>
                <a:gd name="T12" fmla="*/ 45 w 45"/>
                <a:gd name="T13" fmla="*/ 26 h 53"/>
                <a:gd name="T14" fmla="*/ 45 w 45"/>
                <a:gd name="T15" fmla="*/ 28 h 53"/>
                <a:gd name="T16" fmla="*/ 45 w 45"/>
                <a:gd name="T17" fmla="*/ 30 h 53"/>
                <a:gd name="T18" fmla="*/ 12 w 45"/>
                <a:gd name="T19" fmla="*/ 30 h 53"/>
                <a:gd name="T20" fmla="*/ 16 w 45"/>
                <a:gd name="T21" fmla="*/ 39 h 53"/>
                <a:gd name="T22" fmla="*/ 27 w 45"/>
                <a:gd name="T23" fmla="*/ 43 h 53"/>
                <a:gd name="T24" fmla="*/ 35 w 45"/>
                <a:gd name="T25" fmla="*/ 42 h 53"/>
                <a:gd name="T26" fmla="*/ 41 w 45"/>
                <a:gd name="T27" fmla="*/ 40 h 53"/>
                <a:gd name="T28" fmla="*/ 42 w 45"/>
                <a:gd name="T29" fmla="*/ 50 h 53"/>
                <a:gd name="T30" fmla="*/ 40 w 45"/>
                <a:gd name="T31" fmla="*/ 51 h 53"/>
                <a:gd name="T32" fmla="*/ 36 w 45"/>
                <a:gd name="T33" fmla="*/ 52 h 53"/>
                <a:gd name="T34" fmla="*/ 31 w 45"/>
                <a:gd name="T35" fmla="*/ 52 h 53"/>
                <a:gd name="T36" fmla="*/ 26 w 45"/>
                <a:gd name="T37" fmla="*/ 53 h 53"/>
                <a:gd name="T38" fmla="*/ 14 w 45"/>
                <a:gd name="T39" fmla="*/ 51 h 53"/>
                <a:gd name="T40" fmla="*/ 6 w 45"/>
                <a:gd name="T41" fmla="*/ 45 h 53"/>
                <a:gd name="T42" fmla="*/ 2 w 45"/>
                <a:gd name="T43" fmla="*/ 37 h 53"/>
                <a:gd name="T44" fmla="*/ 0 w 45"/>
                <a:gd name="T45" fmla="*/ 27 h 53"/>
                <a:gd name="T46" fmla="*/ 34 w 45"/>
                <a:gd name="T47" fmla="*/ 21 h 53"/>
                <a:gd name="T48" fmla="*/ 33 w 45"/>
                <a:gd name="T49" fmla="*/ 17 h 53"/>
                <a:gd name="T50" fmla="*/ 31 w 45"/>
                <a:gd name="T51" fmla="*/ 13 h 53"/>
                <a:gd name="T52" fmla="*/ 28 w 45"/>
                <a:gd name="T53" fmla="*/ 11 h 53"/>
                <a:gd name="T54" fmla="*/ 24 w 45"/>
                <a:gd name="T55" fmla="*/ 10 h 53"/>
                <a:gd name="T56" fmla="*/ 19 w 45"/>
                <a:gd name="T57" fmla="*/ 11 h 53"/>
                <a:gd name="T58" fmla="*/ 15 w 45"/>
                <a:gd name="T59" fmla="*/ 13 h 53"/>
                <a:gd name="T60" fmla="*/ 13 w 45"/>
                <a:gd name="T61" fmla="*/ 17 h 53"/>
                <a:gd name="T62" fmla="*/ 12 w 45"/>
                <a:gd name="T63" fmla="*/ 21 h 53"/>
                <a:gd name="T64" fmla="*/ 34 w 45"/>
                <a:gd name="T65" fmla="*/ 2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 h="53">
                  <a:moveTo>
                    <a:pt x="0" y="27"/>
                  </a:moveTo>
                  <a:cubicBezTo>
                    <a:pt x="0" y="22"/>
                    <a:pt x="1" y="18"/>
                    <a:pt x="2" y="15"/>
                  </a:cubicBezTo>
                  <a:cubicBezTo>
                    <a:pt x="3" y="12"/>
                    <a:pt x="5" y="9"/>
                    <a:pt x="7" y="7"/>
                  </a:cubicBezTo>
                  <a:cubicBezTo>
                    <a:pt x="9" y="4"/>
                    <a:pt x="12" y="3"/>
                    <a:pt x="15" y="2"/>
                  </a:cubicBezTo>
                  <a:cubicBezTo>
                    <a:pt x="18" y="0"/>
                    <a:pt x="20" y="0"/>
                    <a:pt x="23" y="0"/>
                  </a:cubicBezTo>
                  <a:cubicBezTo>
                    <a:pt x="30" y="0"/>
                    <a:pt x="36" y="2"/>
                    <a:pt x="40" y="6"/>
                  </a:cubicBezTo>
                  <a:cubicBezTo>
                    <a:pt x="43" y="11"/>
                    <a:pt x="45" y="17"/>
                    <a:pt x="45" y="26"/>
                  </a:cubicBezTo>
                  <a:cubicBezTo>
                    <a:pt x="45" y="26"/>
                    <a:pt x="45" y="27"/>
                    <a:pt x="45" y="28"/>
                  </a:cubicBezTo>
                  <a:cubicBezTo>
                    <a:pt x="45" y="29"/>
                    <a:pt x="45" y="29"/>
                    <a:pt x="45" y="30"/>
                  </a:cubicBezTo>
                  <a:cubicBezTo>
                    <a:pt x="12" y="30"/>
                    <a:pt x="12" y="30"/>
                    <a:pt x="12" y="30"/>
                  </a:cubicBezTo>
                  <a:cubicBezTo>
                    <a:pt x="12" y="34"/>
                    <a:pt x="14" y="37"/>
                    <a:pt x="16" y="39"/>
                  </a:cubicBezTo>
                  <a:cubicBezTo>
                    <a:pt x="19" y="41"/>
                    <a:pt x="23" y="43"/>
                    <a:pt x="27" y="43"/>
                  </a:cubicBezTo>
                  <a:cubicBezTo>
                    <a:pt x="30" y="43"/>
                    <a:pt x="33" y="42"/>
                    <a:pt x="35" y="42"/>
                  </a:cubicBezTo>
                  <a:cubicBezTo>
                    <a:pt x="37" y="41"/>
                    <a:pt x="39" y="41"/>
                    <a:pt x="41" y="40"/>
                  </a:cubicBezTo>
                  <a:cubicBezTo>
                    <a:pt x="42" y="50"/>
                    <a:pt x="42" y="50"/>
                    <a:pt x="42" y="50"/>
                  </a:cubicBezTo>
                  <a:cubicBezTo>
                    <a:pt x="42" y="50"/>
                    <a:pt x="41" y="50"/>
                    <a:pt x="40" y="51"/>
                  </a:cubicBezTo>
                  <a:cubicBezTo>
                    <a:pt x="38" y="51"/>
                    <a:pt x="37" y="51"/>
                    <a:pt x="36" y="52"/>
                  </a:cubicBezTo>
                  <a:cubicBezTo>
                    <a:pt x="34" y="52"/>
                    <a:pt x="33" y="52"/>
                    <a:pt x="31" y="52"/>
                  </a:cubicBezTo>
                  <a:cubicBezTo>
                    <a:pt x="29" y="53"/>
                    <a:pt x="28" y="53"/>
                    <a:pt x="26" y="53"/>
                  </a:cubicBezTo>
                  <a:cubicBezTo>
                    <a:pt x="22" y="53"/>
                    <a:pt x="18" y="52"/>
                    <a:pt x="14" y="51"/>
                  </a:cubicBezTo>
                  <a:cubicBezTo>
                    <a:pt x="11" y="49"/>
                    <a:pt x="8" y="48"/>
                    <a:pt x="6" y="45"/>
                  </a:cubicBezTo>
                  <a:cubicBezTo>
                    <a:pt x="4" y="43"/>
                    <a:pt x="3" y="40"/>
                    <a:pt x="2" y="37"/>
                  </a:cubicBezTo>
                  <a:cubicBezTo>
                    <a:pt x="1" y="34"/>
                    <a:pt x="0" y="30"/>
                    <a:pt x="0" y="27"/>
                  </a:cubicBezTo>
                  <a:close/>
                  <a:moveTo>
                    <a:pt x="34" y="21"/>
                  </a:moveTo>
                  <a:cubicBezTo>
                    <a:pt x="34" y="20"/>
                    <a:pt x="34" y="18"/>
                    <a:pt x="33" y="17"/>
                  </a:cubicBezTo>
                  <a:cubicBezTo>
                    <a:pt x="33" y="15"/>
                    <a:pt x="32" y="14"/>
                    <a:pt x="31" y="13"/>
                  </a:cubicBezTo>
                  <a:cubicBezTo>
                    <a:pt x="30" y="12"/>
                    <a:pt x="29" y="11"/>
                    <a:pt x="28" y="11"/>
                  </a:cubicBezTo>
                  <a:cubicBezTo>
                    <a:pt x="27" y="10"/>
                    <a:pt x="25" y="10"/>
                    <a:pt x="24" y="10"/>
                  </a:cubicBezTo>
                  <a:cubicBezTo>
                    <a:pt x="22" y="10"/>
                    <a:pt x="20" y="10"/>
                    <a:pt x="19" y="11"/>
                  </a:cubicBezTo>
                  <a:cubicBezTo>
                    <a:pt x="17" y="11"/>
                    <a:pt x="16" y="12"/>
                    <a:pt x="15" y="13"/>
                  </a:cubicBezTo>
                  <a:cubicBezTo>
                    <a:pt x="14" y="14"/>
                    <a:pt x="14" y="16"/>
                    <a:pt x="13" y="17"/>
                  </a:cubicBezTo>
                  <a:cubicBezTo>
                    <a:pt x="13" y="18"/>
                    <a:pt x="12" y="20"/>
                    <a:pt x="12" y="21"/>
                  </a:cubicBezTo>
                  <a:lnTo>
                    <a:pt x="34" y="2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20"/>
            <p:cNvSpPr>
              <a:spLocks/>
            </p:cNvSpPr>
            <p:nvPr userDrawn="1"/>
          </p:nvSpPr>
          <p:spPr bwMode="auto">
            <a:xfrm>
              <a:off x="4919438" y="5030484"/>
              <a:ext cx="227013" cy="334963"/>
            </a:xfrm>
            <a:custGeom>
              <a:avLst/>
              <a:gdLst>
                <a:gd name="T0" fmla="*/ 16 w 37"/>
                <a:gd name="T1" fmla="*/ 43 h 53"/>
                <a:gd name="T2" fmla="*/ 23 w 37"/>
                <a:gd name="T3" fmla="*/ 42 h 53"/>
                <a:gd name="T4" fmla="*/ 25 w 37"/>
                <a:gd name="T5" fmla="*/ 38 h 53"/>
                <a:gd name="T6" fmla="*/ 23 w 37"/>
                <a:gd name="T7" fmla="*/ 34 h 53"/>
                <a:gd name="T8" fmla="*/ 15 w 37"/>
                <a:gd name="T9" fmla="*/ 30 h 53"/>
                <a:gd name="T10" fmla="*/ 10 w 37"/>
                <a:gd name="T11" fmla="*/ 28 h 53"/>
                <a:gd name="T12" fmla="*/ 5 w 37"/>
                <a:gd name="T13" fmla="*/ 25 h 53"/>
                <a:gd name="T14" fmla="*/ 2 w 37"/>
                <a:gd name="T15" fmla="*/ 21 h 53"/>
                <a:gd name="T16" fmla="*/ 1 w 37"/>
                <a:gd name="T17" fmla="*/ 15 h 53"/>
                <a:gd name="T18" fmla="*/ 6 w 37"/>
                <a:gd name="T19" fmla="*/ 4 h 53"/>
                <a:gd name="T20" fmla="*/ 20 w 37"/>
                <a:gd name="T21" fmla="*/ 0 h 53"/>
                <a:gd name="T22" fmla="*/ 28 w 37"/>
                <a:gd name="T23" fmla="*/ 1 h 53"/>
                <a:gd name="T24" fmla="*/ 34 w 37"/>
                <a:gd name="T25" fmla="*/ 2 h 53"/>
                <a:gd name="T26" fmla="*/ 32 w 37"/>
                <a:gd name="T27" fmla="*/ 12 h 53"/>
                <a:gd name="T28" fmla="*/ 27 w 37"/>
                <a:gd name="T29" fmla="*/ 10 h 53"/>
                <a:gd name="T30" fmla="*/ 20 w 37"/>
                <a:gd name="T31" fmla="*/ 9 h 53"/>
                <a:gd name="T32" fmla="*/ 15 w 37"/>
                <a:gd name="T33" fmla="*/ 11 h 53"/>
                <a:gd name="T34" fmla="*/ 13 w 37"/>
                <a:gd name="T35" fmla="*/ 14 h 53"/>
                <a:gd name="T36" fmla="*/ 13 w 37"/>
                <a:gd name="T37" fmla="*/ 17 h 53"/>
                <a:gd name="T38" fmla="*/ 14 w 37"/>
                <a:gd name="T39" fmla="*/ 18 h 53"/>
                <a:gd name="T40" fmla="*/ 17 w 37"/>
                <a:gd name="T41" fmla="*/ 20 h 53"/>
                <a:gd name="T42" fmla="*/ 21 w 37"/>
                <a:gd name="T43" fmla="*/ 22 h 53"/>
                <a:gd name="T44" fmla="*/ 28 w 37"/>
                <a:gd name="T45" fmla="*/ 25 h 53"/>
                <a:gd name="T46" fmla="*/ 33 w 37"/>
                <a:gd name="T47" fmla="*/ 28 h 53"/>
                <a:gd name="T48" fmla="*/ 36 w 37"/>
                <a:gd name="T49" fmla="*/ 32 h 53"/>
                <a:gd name="T50" fmla="*/ 37 w 37"/>
                <a:gd name="T51" fmla="*/ 38 h 53"/>
                <a:gd name="T52" fmla="*/ 31 w 37"/>
                <a:gd name="T53" fmla="*/ 49 h 53"/>
                <a:gd name="T54" fmla="*/ 16 w 37"/>
                <a:gd name="T55" fmla="*/ 53 h 53"/>
                <a:gd name="T56" fmla="*/ 6 w 37"/>
                <a:gd name="T57" fmla="*/ 52 h 53"/>
                <a:gd name="T58" fmla="*/ 0 w 37"/>
                <a:gd name="T59" fmla="*/ 50 h 53"/>
                <a:gd name="T60" fmla="*/ 2 w 37"/>
                <a:gd name="T61" fmla="*/ 40 h 53"/>
                <a:gd name="T62" fmla="*/ 8 w 37"/>
                <a:gd name="T63" fmla="*/ 42 h 53"/>
                <a:gd name="T64" fmla="*/ 16 w 37"/>
                <a:gd name="T65" fmla="*/ 4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 h="53">
                  <a:moveTo>
                    <a:pt x="16" y="43"/>
                  </a:moveTo>
                  <a:cubicBezTo>
                    <a:pt x="19" y="43"/>
                    <a:pt x="22" y="43"/>
                    <a:pt x="23" y="42"/>
                  </a:cubicBezTo>
                  <a:cubicBezTo>
                    <a:pt x="24" y="41"/>
                    <a:pt x="25" y="40"/>
                    <a:pt x="25" y="38"/>
                  </a:cubicBezTo>
                  <a:cubicBezTo>
                    <a:pt x="25" y="36"/>
                    <a:pt x="24" y="35"/>
                    <a:pt x="23" y="34"/>
                  </a:cubicBezTo>
                  <a:cubicBezTo>
                    <a:pt x="21" y="33"/>
                    <a:pt x="19" y="32"/>
                    <a:pt x="15" y="30"/>
                  </a:cubicBezTo>
                  <a:cubicBezTo>
                    <a:pt x="13" y="30"/>
                    <a:pt x="11" y="29"/>
                    <a:pt x="10" y="28"/>
                  </a:cubicBezTo>
                  <a:cubicBezTo>
                    <a:pt x="8" y="27"/>
                    <a:pt x="6" y="26"/>
                    <a:pt x="5" y="25"/>
                  </a:cubicBezTo>
                  <a:cubicBezTo>
                    <a:pt x="4" y="24"/>
                    <a:pt x="3" y="22"/>
                    <a:pt x="2" y="21"/>
                  </a:cubicBezTo>
                  <a:cubicBezTo>
                    <a:pt x="1" y="19"/>
                    <a:pt x="1" y="17"/>
                    <a:pt x="1" y="15"/>
                  </a:cubicBezTo>
                  <a:cubicBezTo>
                    <a:pt x="1" y="10"/>
                    <a:pt x="3" y="7"/>
                    <a:pt x="6" y="4"/>
                  </a:cubicBezTo>
                  <a:cubicBezTo>
                    <a:pt x="9" y="1"/>
                    <a:pt x="14" y="0"/>
                    <a:pt x="20" y="0"/>
                  </a:cubicBezTo>
                  <a:cubicBezTo>
                    <a:pt x="23" y="0"/>
                    <a:pt x="26" y="0"/>
                    <a:pt x="28" y="1"/>
                  </a:cubicBezTo>
                  <a:cubicBezTo>
                    <a:pt x="31" y="1"/>
                    <a:pt x="33" y="2"/>
                    <a:pt x="34" y="2"/>
                  </a:cubicBezTo>
                  <a:cubicBezTo>
                    <a:pt x="32" y="12"/>
                    <a:pt x="32" y="12"/>
                    <a:pt x="32" y="12"/>
                  </a:cubicBezTo>
                  <a:cubicBezTo>
                    <a:pt x="31" y="11"/>
                    <a:pt x="29" y="11"/>
                    <a:pt x="27" y="10"/>
                  </a:cubicBezTo>
                  <a:cubicBezTo>
                    <a:pt x="25" y="10"/>
                    <a:pt x="23" y="9"/>
                    <a:pt x="20" y="9"/>
                  </a:cubicBezTo>
                  <a:cubicBezTo>
                    <a:pt x="18" y="9"/>
                    <a:pt x="16" y="10"/>
                    <a:pt x="15" y="11"/>
                  </a:cubicBezTo>
                  <a:cubicBezTo>
                    <a:pt x="13" y="11"/>
                    <a:pt x="13" y="13"/>
                    <a:pt x="13" y="14"/>
                  </a:cubicBezTo>
                  <a:cubicBezTo>
                    <a:pt x="13" y="15"/>
                    <a:pt x="13" y="16"/>
                    <a:pt x="13" y="17"/>
                  </a:cubicBezTo>
                  <a:cubicBezTo>
                    <a:pt x="13" y="17"/>
                    <a:pt x="14" y="18"/>
                    <a:pt x="14" y="18"/>
                  </a:cubicBezTo>
                  <a:cubicBezTo>
                    <a:pt x="15" y="19"/>
                    <a:pt x="16" y="19"/>
                    <a:pt x="17" y="20"/>
                  </a:cubicBezTo>
                  <a:cubicBezTo>
                    <a:pt x="18" y="20"/>
                    <a:pt x="20" y="21"/>
                    <a:pt x="21" y="22"/>
                  </a:cubicBezTo>
                  <a:cubicBezTo>
                    <a:pt x="24" y="23"/>
                    <a:pt x="27" y="24"/>
                    <a:pt x="28" y="25"/>
                  </a:cubicBezTo>
                  <a:cubicBezTo>
                    <a:pt x="30" y="26"/>
                    <a:pt x="32" y="27"/>
                    <a:pt x="33" y="28"/>
                  </a:cubicBezTo>
                  <a:cubicBezTo>
                    <a:pt x="34" y="29"/>
                    <a:pt x="35" y="31"/>
                    <a:pt x="36" y="32"/>
                  </a:cubicBezTo>
                  <a:cubicBezTo>
                    <a:pt x="37" y="34"/>
                    <a:pt x="37" y="36"/>
                    <a:pt x="37" y="38"/>
                  </a:cubicBezTo>
                  <a:cubicBezTo>
                    <a:pt x="37" y="43"/>
                    <a:pt x="35" y="46"/>
                    <a:pt x="31" y="49"/>
                  </a:cubicBezTo>
                  <a:cubicBezTo>
                    <a:pt x="28" y="51"/>
                    <a:pt x="23" y="53"/>
                    <a:pt x="16" y="53"/>
                  </a:cubicBezTo>
                  <a:cubicBezTo>
                    <a:pt x="12" y="53"/>
                    <a:pt x="8" y="52"/>
                    <a:pt x="6" y="52"/>
                  </a:cubicBezTo>
                  <a:cubicBezTo>
                    <a:pt x="3" y="51"/>
                    <a:pt x="1" y="50"/>
                    <a:pt x="0" y="50"/>
                  </a:cubicBezTo>
                  <a:cubicBezTo>
                    <a:pt x="2" y="40"/>
                    <a:pt x="2" y="40"/>
                    <a:pt x="2" y="40"/>
                  </a:cubicBezTo>
                  <a:cubicBezTo>
                    <a:pt x="4" y="41"/>
                    <a:pt x="6" y="41"/>
                    <a:pt x="8" y="42"/>
                  </a:cubicBezTo>
                  <a:cubicBezTo>
                    <a:pt x="11" y="43"/>
                    <a:pt x="13" y="43"/>
                    <a:pt x="16"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21"/>
            <p:cNvSpPr>
              <a:spLocks/>
            </p:cNvSpPr>
            <p:nvPr userDrawn="1"/>
          </p:nvSpPr>
          <p:spPr bwMode="auto">
            <a:xfrm>
              <a:off x="5195663" y="5036834"/>
              <a:ext cx="255588" cy="328613"/>
            </a:xfrm>
            <a:custGeom>
              <a:avLst/>
              <a:gdLst>
                <a:gd name="T0" fmla="*/ 42 w 42"/>
                <a:gd name="T1" fmla="*/ 49 h 52"/>
                <a:gd name="T2" fmla="*/ 33 w 42"/>
                <a:gd name="T3" fmla="*/ 51 h 52"/>
                <a:gd name="T4" fmla="*/ 21 w 42"/>
                <a:gd name="T5" fmla="*/ 52 h 52"/>
                <a:gd name="T6" fmla="*/ 11 w 42"/>
                <a:gd name="T7" fmla="*/ 50 h 52"/>
                <a:gd name="T8" fmla="*/ 5 w 42"/>
                <a:gd name="T9" fmla="*/ 45 h 52"/>
                <a:gd name="T10" fmla="*/ 1 w 42"/>
                <a:gd name="T11" fmla="*/ 38 h 52"/>
                <a:gd name="T12" fmla="*/ 0 w 42"/>
                <a:gd name="T13" fmla="*/ 28 h 52"/>
                <a:gd name="T14" fmla="*/ 0 w 42"/>
                <a:gd name="T15" fmla="*/ 0 h 52"/>
                <a:gd name="T16" fmla="*/ 12 w 42"/>
                <a:gd name="T17" fmla="*/ 0 h 52"/>
                <a:gd name="T18" fmla="*/ 12 w 42"/>
                <a:gd name="T19" fmla="*/ 26 h 52"/>
                <a:gd name="T20" fmla="*/ 14 w 42"/>
                <a:gd name="T21" fmla="*/ 38 h 52"/>
                <a:gd name="T22" fmla="*/ 22 w 42"/>
                <a:gd name="T23" fmla="*/ 41 h 52"/>
                <a:gd name="T24" fmla="*/ 27 w 42"/>
                <a:gd name="T25" fmla="*/ 41 h 52"/>
                <a:gd name="T26" fmla="*/ 30 w 42"/>
                <a:gd name="T27" fmla="*/ 41 h 52"/>
                <a:gd name="T28" fmla="*/ 30 w 42"/>
                <a:gd name="T29" fmla="*/ 0 h 52"/>
                <a:gd name="T30" fmla="*/ 42 w 42"/>
                <a:gd name="T31" fmla="*/ 0 h 52"/>
                <a:gd name="T32" fmla="*/ 42 w 42"/>
                <a:gd name="T33" fmla="*/ 4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52">
                  <a:moveTo>
                    <a:pt x="42" y="49"/>
                  </a:moveTo>
                  <a:cubicBezTo>
                    <a:pt x="40" y="49"/>
                    <a:pt x="37" y="50"/>
                    <a:pt x="33" y="51"/>
                  </a:cubicBezTo>
                  <a:cubicBezTo>
                    <a:pt x="30" y="51"/>
                    <a:pt x="26" y="52"/>
                    <a:pt x="21" y="52"/>
                  </a:cubicBezTo>
                  <a:cubicBezTo>
                    <a:pt x="17" y="52"/>
                    <a:pt x="14" y="51"/>
                    <a:pt x="11" y="50"/>
                  </a:cubicBezTo>
                  <a:cubicBezTo>
                    <a:pt x="9" y="49"/>
                    <a:pt x="6" y="47"/>
                    <a:pt x="5" y="45"/>
                  </a:cubicBezTo>
                  <a:cubicBezTo>
                    <a:pt x="3" y="43"/>
                    <a:pt x="2" y="40"/>
                    <a:pt x="1" y="38"/>
                  </a:cubicBezTo>
                  <a:cubicBezTo>
                    <a:pt x="1" y="35"/>
                    <a:pt x="0" y="32"/>
                    <a:pt x="0" y="28"/>
                  </a:cubicBezTo>
                  <a:cubicBezTo>
                    <a:pt x="0" y="0"/>
                    <a:pt x="0" y="0"/>
                    <a:pt x="0" y="0"/>
                  </a:cubicBezTo>
                  <a:cubicBezTo>
                    <a:pt x="12" y="0"/>
                    <a:pt x="12" y="0"/>
                    <a:pt x="12" y="0"/>
                  </a:cubicBezTo>
                  <a:cubicBezTo>
                    <a:pt x="12" y="26"/>
                    <a:pt x="12" y="26"/>
                    <a:pt x="12" y="26"/>
                  </a:cubicBezTo>
                  <a:cubicBezTo>
                    <a:pt x="12" y="32"/>
                    <a:pt x="13" y="36"/>
                    <a:pt x="14" y="38"/>
                  </a:cubicBezTo>
                  <a:cubicBezTo>
                    <a:pt x="16" y="40"/>
                    <a:pt x="18" y="41"/>
                    <a:pt x="22" y="41"/>
                  </a:cubicBezTo>
                  <a:cubicBezTo>
                    <a:pt x="24" y="41"/>
                    <a:pt x="25" y="41"/>
                    <a:pt x="27" y="41"/>
                  </a:cubicBezTo>
                  <a:cubicBezTo>
                    <a:pt x="28" y="41"/>
                    <a:pt x="30" y="41"/>
                    <a:pt x="30" y="41"/>
                  </a:cubicBezTo>
                  <a:cubicBezTo>
                    <a:pt x="30" y="0"/>
                    <a:pt x="30" y="0"/>
                    <a:pt x="30" y="0"/>
                  </a:cubicBezTo>
                  <a:cubicBezTo>
                    <a:pt x="42" y="0"/>
                    <a:pt x="42" y="0"/>
                    <a:pt x="42" y="0"/>
                  </a:cubicBezTo>
                  <a:lnTo>
                    <a:pt x="42" y="4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22"/>
            <p:cNvSpPr>
              <a:spLocks/>
            </p:cNvSpPr>
            <p:nvPr userDrawn="1"/>
          </p:nvSpPr>
          <p:spPr bwMode="auto">
            <a:xfrm>
              <a:off x="5530625" y="4886021"/>
              <a:ext cx="117475" cy="473075"/>
            </a:xfrm>
            <a:custGeom>
              <a:avLst/>
              <a:gdLst>
                <a:gd name="T0" fmla="*/ 17 w 19"/>
                <a:gd name="T1" fmla="*/ 75 h 75"/>
                <a:gd name="T2" fmla="*/ 9 w 19"/>
                <a:gd name="T3" fmla="*/ 74 h 75"/>
                <a:gd name="T4" fmla="*/ 3 w 19"/>
                <a:gd name="T5" fmla="*/ 71 h 75"/>
                <a:gd name="T6" fmla="*/ 0 w 19"/>
                <a:gd name="T7" fmla="*/ 66 h 75"/>
                <a:gd name="T8" fmla="*/ 0 w 19"/>
                <a:gd name="T9" fmla="*/ 60 h 75"/>
                <a:gd name="T10" fmla="*/ 0 w 19"/>
                <a:gd name="T11" fmla="*/ 2 h 75"/>
                <a:gd name="T12" fmla="*/ 11 w 19"/>
                <a:gd name="T13" fmla="*/ 0 h 75"/>
                <a:gd name="T14" fmla="*/ 11 w 19"/>
                <a:gd name="T15" fmla="*/ 57 h 75"/>
                <a:gd name="T16" fmla="*/ 12 w 19"/>
                <a:gd name="T17" fmla="*/ 61 h 75"/>
                <a:gd name="T18" fmla="*/ 13 w 19"/>
                <a:gd name="T19" fmla="*/ 63 h 75"/>
                <a:gd name="T20" fmla="*/ 15 w 19"/>
                <a:gd name="T21" fmla="*/ 65 h 75"/>
                <a:gd name="T22" fmla="*/ 19 w 19"/>
                <a:gd name="T23" fmla="*/ 66 h 75"/>
                <a:gd name="T24" fmla="*/ 17 w 19"/>
                <a:gd name="T2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75">
                  <a:moveTo>
                    <a:pt x="17" y="75"/>
                  </a:moveTo>
                  <a:cubicBezTo>
                    <a:pt x="14" y="75"/>
                    <a:pt x="11" y="75"/>
                    <a:pt x="9" y="74"/>
                  </a:cubicBezTo>
                  <a:cubicBezTo>
                    <a:pt x="6" y="73"/>
                    <a:pt x="5" y="72"/>
                    <a:pt x="3" y="71"/>
                  </a:cubicBezTo>
                  <a:cubicBezTo>
                    <a:pt x="2" y="70"/>
                    <a:pt x="1" y="68"/>
                    <a:pt x="0" y="66"/>
                  </a:cubicBezTo>
                  <a:cubicBezTo>
                    <a:pt x="0" y="64"/>
                    <a:pt x="0" y="62"/>
                    <a:pt x="0" y="60"/>
                  </a:cubicBezTo>
                  <a:cubicBezTo>
                    <a:pt x="0" y="2"/>
                    <a:pt x="0" y="2"/>
                    <a:pt x="0" y="2"/>
                  </a:cubicBezTo>
                  <a:cubicBezTo>
                    <a:pt x="11" y="0"/>
                    <a:pt x="11" y="0"/>
                    <a:pt x="11" y="0"/>
                  </a:cubicBezTo>
                  <a:cubicBezTo>
                    <a:pt x="11" y="57"/>
                    <a:pt x="11" y="57"/>
                    <a:pt x="11" y="57"/>
                  </a:cubicBezTo>
                  <a:cubicBezTo>
                    <a:pt x="11" y="59"/>
                    <a:pt x="11" y="60"/>
                    <a:pt x="12" y="61"/>
                  </a:cubicBezTo>
                  <a:cubicBezTo>
                    <a:pt x="12" y="62"/>
                    <a:pt x="12" y="63"/>
                    <a:pt x="13" y="63"/>
                  </a:cubicBezTo>
                  <a:cubicBezTo>
                    <a:pt x="13" y="64"/>
                    <a:pt x="14" y="65"/>
                    <a:pt x="15" y="65"/>
                  </a:cubicBezTo>
                  <a:cubicBezTo>
                    <a:pt x="16" y="65"/>
                    <a:pt x="17" y="66"/>
                    <a:pt x="19" y="66"/>
                  </a:cubicBezTo>
                  <a:lnTo>
                    <a:pt x="17" y="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23"/>
            <p:cNvSpPr>
              <a:spLocks/>
            </p:cNvSpPr>
            <p:nvPr userDrawn="1"/>
          </p:nvSpPr>
          <p:spPr bwMode="auto">
            <a:xfrm>
              <a:off x="5690963" y="4943171"/>
              <a:ext cx="188913" cy="422275"/>
            </a:xfrm>
            <a:custGeom>
              <a:avLst/>
              <a:gdLst>
                <a:gd name="T0" fmla="*/ 0 w 31"/>
                <a:gd name="T1" fmla="*/ 2 h 67"/>
                <a:gd name="T2" fmla="*/ 11 w 31"/>
                <a:gd name="T3" fmla="*/ 0 h 67"/>
                <a:gd name="T4" fmla="*/ 11 w 31"/>
                <a:gd name="T5" fmla="*/ 15 h 67"/>
                <a:gd name="T6" fmla="*/ 29 w 31"/>
                <a:gd name="T7" fmla="*/ 15 h 67"/>
                <a:gd name="T8" fmla="*/ 29 w 31"/>
                <a:gd name="T9" fmla="*/ 25 h 67"/>
                <a:gd name="T10" fmla="*/ 11 w 31"/>
                <a:gd name="T11" fmla="*/ 25 h 67"/>
                <a:gd name="T12" fmla="*/ 11 w 31"/>
                <a:gd name="T13" fmla="*/ 45 h 67"/>
                <a:gd name="T14" fmla="*/ 13 w 31"/>
                <a:gd name="T15" fmla="*/ 54 h 67"/>
                <a:gd name="T16" fmla="*/ 20 w 31"/>
                <a:gd name="T17" fmla="*/ 57 h 67"/>
                <a:gd name="T18" fmla="*/ 25 w 31"/>
                <a:gd name="T19" fmla="*/ 56 h 67"/>
                <a:gd name="T20" fmla="*/ 29 w 31"/>
                <a:gd name="T21" fmla="*/ 55 h 67"/>
                <a:gd name="T22" fmla="*/ 31 w 31"/>
                <a:gd name="T23" fmla="*/ 64 h 67"/>
                <a:gd name="T24" fmla="*/ 26 w 31"/>
                <a:gd name="T25" fmla="*/ 66 h 67"/>
                <a:gd name="T26" fmla="*/ 18 w 31"/>
                <a:gd name="T27" fmla="*/ 67 h 67"/>
                <a:gd name="T28" fmla="*/ 9 w 31"/>
                <a:gd name="T29" fmla="*/ 65 h 67"/>
                <a:gd name="T30" fmla="*/ 4 w 31"/>
                <a:gd name="T31" fmla="*/ 61 h 67"/>
                <a:gd name="T32" fmla="*/ 1 w 31"/>
                <a:gd name="T33" fmla="*/ 54 h 67"/>
                <a:gd name="T34" fmla="*/ 0 w 31"/>
                <a:gd name="T35" fmla="*/ 45 h 67"/>
                <a:gd name="T36" fmla="*/ 0 w 31"/>
                <a:gd name="T37" fmla="*/ 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67">
                  <a:moveTo>
                    <a:pt x="0" y="2"/>
                  </a:moveTo>
                  <a:cubicBezTo>
                    <a:pt x="11" y="0"/>
                    <a:pt x="11" y="0"/>
                    <a:pt x="11" y="0"/>
                  </a:cubicBezTo>
                  <a:cubicBezTo>
                    <a:pt x="11" y="15"/>
                    <a:pt x="11" y="15"/>
                    <a:pt x="11" y="15"/>
                  </a:cubicBezTo>
                  <a:cubicBezTo>
                    <a:pt x="29" y="15"/>
                    <a:pt x="29" y="15"/>
                    <a:pt x="29" y="15"/>
                  </a:cubicBezTo>
                  <a:cubicBezTo>
                    <a:pt x="29" y="25"/>
                    <a:pt x="29" y="25"/>
                    <a:pt x="29" y="25"/>
                  </a:cubicBezTo>
                  <a:cubicBezTo>
                    <a:pt x="11" y="25"/>
                    <a:pt x="11" y="25"/>
                    <a:pt x="11" y="25"/>
                  </a:cubicBezTo>
                  <a:cubicBezTo>
                    <a:pt x="11" y="45"/>
                    <a:pt x="11" y="45"/>
                    <a:pt x="11" y="45"/>
                  </a:cubicBezTo>
                  <a:cubicBezTo>
                    <a:pt x="11" y="49"/>
                    <a:pt x="12" y="52"/>
                    <a:pt x="13" y="54"/>
                  </a:cubicBezTo>
                  <a:cubicBezTo>
                    <a:pt x="15" y="56"/>
                    <a:pt x="17" y="57"/>
                    <a:pt x="20" y="57"/>
                  </a:cubicBezTo>
                  <a:cubicBezTo>
                    <a:pt x="22" y="57"/>
                    <a:pt x="24" y="56"/>
                    <a:pt x="25" y="56"/>
                  </a:cubicBezTo>
                  <a:cubicBezTo>
                    <a:pt x="27" y="55"/>
                    <a:pt x="28" y="55"/>
                    <a:pt x="29" y="55"/>
                  </a:cubicBezTo>
                  <a:cubicBezTo>
                    <a:pt x="31" y="64"/>
                    <a:pt x="31" y="64"/>
                    <a:pt x="31" y="64"/>
                  </a:cubicBezTo>
                  <a:cubicBezTo>
                    <a:pt x="30" y="64"/>
                    <a:pt x="28" y="65"/>
                    <a:pt x="26" y="66"/>
                  </a:cubicBezTo>
                  <a:cubicBezTo>
                    <a:pt x="24" y="66"/>
                    <a:pt x="21" y="67"/>
                    <a:pt x="18" y="67"/>
                  </a:cubicBezTo>
                  <a:cubicBezTo>
                    <a:pt x="15" y="67"/>
                    <a:pt x="12" y="66"/>
                    <a:pt x="9" y="65"/>
                  </a:cubicBezTo>
                  <a:cubicBezTo>
                    <a:pt x="7" y="64"/>
                    <a:pt x="5" y="63"/>
                    <a:pt x="4" y="61"/>
                  </a:cubicBezTo>
                  <a:cubicBezTo>
                    <a:pt x="2" y="59"/>
                    <a:pt x="1" y="57"/>
                    <a:pt x="1" y="54"/>
                  </a:cubicBezTo>
                  <a:cubicBezTo>
                    <a:pt x="0" y="52"/>
                    <a:pt x="0" y="49"/>
                    <a:pt x="0" y="45"/>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4"/>
            <p:cNvSpPr>
              <a:spLocks/>
            </p:cNvSpPr>
            <p:nvPr userDrawn="1"/>
          </p:nvSpPr>
          <p:spPr bwMode="auto">
            <a:xfrm>
              <a:off x="5903688" y="5030484"/>
              <a:ext cx="227013" cy="334963"/>
            </a:xfrm>
            <a:custGeom>
              <a:avLst/>
              <a:gdLst>
                <a:gd name="T0" fmla="*/ 16 w 37"/>
                <a:gd name="T1" fmla="*/ 43 h 53"/>
                <a:gd name="T2" fmla="*/ 23 w 37"/>
                <a:gd name="T3" fmla="*/ 42 h 53"/>
                <a:gd name="T4" fmla="*/ 25 w 37"/>
                <a:gd name="T5" fmla="*/ 38 h 53"/>
                <a:gd name="T6" fmla="*/ 23 w 37"/>
                <a:gd name="T7" fmla="*/ 34 h 53"/>
                <a:gd name="T8" fmla="*/ 15 w 37"/>
                <a:gd name="T9" fmla="*/ 30 h 53"/>
                <a:gd name="T10" fmla="*/ 9 w 37"/>
                <a:gd name="T11" fmla="*/ 28 h 53"/>
                <a:gd name="T12" fmla="*/ 5 w 37"/>
                <a:gd name="T13" fmla="*/ 25 h 53"/>
                <a:gd name="T14" fmla="*/ 2 w 37"/>
                <a:gd name="T15" fmla="*/ 21 h 53"/>
                <a:gd name="T16" fmla="*/ 1 w 37"/>
                <a:gd name="T17" fmla="*/ 15 h 53"/>
                <a:gd name="T18" fmla="*/ 6 w 37"/>
                <a:gd name="T19" fmla="*/ 4 h 53"/>
                <a:gd name="T20" fmla="*/ 20 w 37"/>
                <a:gd name="T21" fmla="*/ 0 h 53"/>
                <a:gd name="T22" fmla="*/ 28 w 37"/>
                <a:gd name="T23" fmla="*/ 1 h 53"/>
                <a:gd name="T24" fmla="*/ 34 w 37"/>
                <a:gd name="T25" fmla="*/ 2 h 53"/>
                <a:gd name="T26" fmla="*/ 32 w 37"/>
                <a:gd name="T27" fmla="*/ 12 h 53"/>
                <a:gd name="T28" fmla="*/ 27 w 37"/>
                <a:gd name="T29" fmla="*/ 10 h 53"/>
                <a:gd name="T30" fmla="*/ 20 w 37"/>
                <a:gd name="T31" fmla="*/ 9 h 53"/>
                <a:gd name="T32" fmla="*/ 15 w 37"/>
                <a:gd name="T33" fmla="*/ 11 h 53"/>
                <a:gd name="T34" fmla="*/ 12 w 37"/>
                <a:gd name="T35" fmla="*/ 14 h 53"/>
                <a:gd name="T36" fmla="*/ 13 w 37"/>
                <a:gd name="T37" fmla="*/ 17 h 53"/>
                <a:gd name="T38" fmla="*/ 14 w 37"/>
                <a:gd name="T39" fmla="*/ 18 h 53"/>
                <a:gd name="T40" fmla="*/ 17 w 37"/>
                <a:gd name="T41" fmla="*/ 20 h 53"/>
                <a:gd name="T42" fmla="*/ 21 w 37"/>
                <a:gd name="T43" fmla="*/ 22 h 53"/>
                <a:gd name="T44" fmla="*/ 28 w 37"/>
                <a:gd name="T45" fmla="*/ 25 h 53"/>
                <a:gd name="T46" fmla="*/ 33 w 37"/>
                <a:gd name="T47" fmla="*/ 28 h 53"/>
                <a:gd name="T48" fmla="*/ 36 w 37"/>
                <a:gd name="T49" fmla="*/ 32 h 53"/>
                <a:gd name="T50" fmla="*/ 37 w 37"/>
                <a:gd name="T51" fmla="*/ 38 h 53"/>
                <a:gd name="T52" fmla="*/ 31 w 37"/>
                <a:gd name="T53" fmla="*/ 49 h 53"/>
                <a:gd name="T54" fmla="*/ 16 w 37"/>
                <a:gd name="T55" fmla="*/ 53 h 53"/>
                <a:gd name="T56" fmla="*/ 5 w 37"/>
                <a:gd name="T57" fmla="*/ 52 h 53"/>
                <a:gd name="T58" fmla="*/ 0 w 37"/>
                <a:gd name="T59" fmla="*/ 50 h 53"/>
                <a:gd name="T60" fmla="*/ 2 w 37"/>
                <a:gd name="T61" fmla="*/ 40 h 53"/>
                <a:gd name="T62" fmla="*/ 8 w 37"/>
                <a:gd name="T63" fmla="*/ 42 h 53"/>
                <a:gd name="T64" fmla="*/ 16 w 37"/>
                <a:gd name="T65" fmla="*/ 4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 h="53">
                  <a:moveTo>
                    <a:pt x="16" y="43"/>
                  </a:moveTo>
                  <a:cubicBezTo>
                    <a:pt x="19" y="43"/>
                    <a:pt x="21" y="43"/>
                    <a:pt x="23" y="42"/>
                  </a:cubicBezTo>
                  <a:cubicBezTo>
                    <a:pt x="24" y="41"/>
                    <a:pt x="25" y="40"/>
                    <a:pt x="25" y="38"/>
                  </a:cubicBezTo>
                  <a:cubicBezTo>
                    <a:pt x="25" y="36"/>
                    <a:pt x="24" y="35"/>
                    <a:pt x="23" y="34"/>
                  </a:cubicBezTo>
                  <a:cubicBezTo>
                    <a:pt x="21" y="33"/>
                    <a:pt x="19" y="32"/>
                    <a:pt x="15" y="30"/>
                  </a:cubicBezTo>
                  <a:cubicBezTo>
                    <a:pt x="13" y="30"/>
                    <a:pt x="11" y="29"/>
                    <a:pt x="9" y="28"/>
                  </a:cubicBezTo>
                  <a:cubicBezTo>
                    <a:pt x="8" y="27"/>
                    <a:pt x="6" y="26"/>
                    <a:pt x="5" y="25"/>
                  </a:cubicBezTo>
                  <a:cubicBezTo>
                    <a:pt x="4" y="24"/>
                    <a:pt x="3" y="22"/>
                    <a:pt x="2" y="21"/>
                  </a:cubicBezTo>
                  <a:cubicBezTo>
                    <a:pt x="1" y="19"/>
                    <a:pt x="1" y="17"/>
                    <a:pt x="1" y="15"/>
                  </a:cubicBezTo>
                  <a:cubicBezTo>
                    <a:pt x="1" y="10"/>
                    <a:pt x="2" y="7"/>
                    <a:pt x="6" y="4"/>
                  </a:cubicBezTo>
                  <a:cubicBezTo>
                    <a:pt x="9" y="1"/>
                    <a:pt x="14" y="0"/>
                    <a:pt x="20" y="0"/>
                  </a:cubicBezTo>
                  <a:cubicBezTo>
                    <a:pt x="23" y="0"/>
                    <a:pt x="25" y="0"/>
                    <a:pt x="28" y="1"/>
                  </a:cubicBezTo>
                  <a:cubicBezTo>
                    <a:pt x="31" y="1"/>
                    <a:pt x="33" y="2"/>
                    <a:pt x="34" y="2"/>
                  </a:cubicBezTo>
                  <a:cubicBezTo>
                    <a:pt x="32" y="12"/>
                    <a:pt x="32" y="12"/>
                    <a:pt x="32" y="12"/>
                  </a:cubicBezTo>
                  <a:cubicBezTo>
                    <a:pt x="31" y="11"/>
                    <a:pt x="29" y="11"/>
                    <a:pt x="27" y="10"/>
                  </a:cubicBezTo>
                  <a:cubicBezTo>
                    <a:pt x="25" y="10"/>
                    <a:pt x="23" y="9"/>
                    <a:pt x="20" y="9"/>
                  </a:cubicBezTo>
                  <a:cubicBezTo>
                    <a:pt x="18" y="9"/>
                    <a:pt x="16" y="10"/>
                    <a:pt x="15" y="11"/>
                  </a:cubicBezTo>
                  <a:cubicBezTo>
                    <a:pt x="13" y="11"/>
                    <a:pt x="12" y="13"/>
                    <a:pt x="12" y="14"/>
                  </a:cubicBezTo>
                  <a:cubicBezTo>
                    <a:pt x="12" y="15"/>
                    <a:pt x="12" y="16"/>
                    <a:pt x="13" y="17"/>
                  </a:cubicBezTo>
                  <a:cubicBezTo>
                    <a:pt x="13" y="17"/>
                    <a:pt x="14" y="18"/>
                    <a:pt x="14" y="18"/>
                  </a:cubicBezTo>
                  <a:cubicBezTo>
                    <a:pt x="15" y="19"/>
                    <a:pt x="16" y="19"/>
                    <a:pt x="17" y="20"/>
                  </a:cubicBezTo>
                  <a:cubicBezTo>
                    <a:pt x="18" y="20"/>
                    <a:pt x="20" y="21"/>
                    <a:pt x="21" y="22"/>
                  </a:cubicBezTo>
                  <a:cubicBezTo>
                    <a:pt x="24" y="23"/>
                    <a:pt x="26" y="24"/>
                    <a:pt x="28" y="25"/>
                  </a:cubicBezTo>
                  <a:cubicBezTo>
                    <a:pt x="30" y="26"/>
                    <a:pt x="32" y="27"/>
                    <a:pt x="33" y="28"/>
                  </a:cubicBezTo>
                  <a:cubicBezTo>
                    <a:pt x="34" y="29"/>
                    <a:pt x="35" y="31"/>
                    <a:pt x="36" y="32"/>
                  </a:cubicBezTo>
                  <a:cubicBezTo>
                    <a:pt x="36" y="34"/>
                    <a:pt x="37" y="36"/>
                    <a:pt x="37" y="38"/>
                  </a:cubicBezTo>
                  <a:cubicBezTo>
                    <a:pt x="37" y="43"/>
                    <a:pt x="35" y="46"/>
                    <a:pt x="31" y="49"/>
                  </a:cubicBezTo>
                  <a:cubicBezTo>
                    <a:pt x="28" y="51"/>
                    <a:pt x="23" y="53"/>
                    <a:pt x="16" y="53"/>
                  </a:cubicBezTo>
                  <a:cubicBezTo>
                    <a:pt x="12" y="53"/>
                    <a:pt x="8" y="52"/>
                    <a:pt x="5" y="52"/>
                  </a:cubicBezTo>
                  <a:cubicBezTo>
                    <a:pt x="3" y="51"/>
                    <a:pt x="1" y="50"/>
                    <a:pt x="0" y="50"/>
                  </a:cubicBezTo>
                  <a:cubicBezTo>
                    <a:pt x="2" y="40"/>
                    <a:pt x="2" y="40"/>
                    <a:pt x="2" y="40"/>
                  </a:cubicBezTo>
                  <a:cubicBezTo>
                    <a:pt x="3" y="41"/>
                    <a:pt x="6" y="41"/>
                    <a:pt x="8" y="42"/>
                  </a:cubicBezTo>
                  <a:cubicBezTo>
                    <a:pt x="10" y="43"/>
                    <a:pt x="13" y="43"/>
                    <a:pt x="16"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5"/>
            <p:cNvSpPr>
              <a:spLocks/>
            </p:cNvSpPr>
            <p:nvPr userDrawn="1"/>
          </p:nvSpPr>
          <p:spPr bwMode="auto">
            <a:xfrm>
              <a:off x="6289450" y="5030484"/>
              <a:ext cx="238125" cy="334963"/>
            </a:xfrm>
            <a:custGeom>
              <a:avLst/>
              <a:gdLst>
                <a:gd name="T0" fmla="*/ 0 w 39"/>
                <a:gd name="T1" fmla="*/ 26 h 53"/>
                <a:gd name="T2" fmla="*/ 2 w 39"/>
                <a:gd name="T3" fmla="*/ 16 h 53"/>
                <a:gd name="T4" fmla="*/ 7 w 39"/>
                <a:gd name="T5" fmla="*/ 7 h 53"/>
                <a:gd name="T6" fmla="*/ 15 w 39"/>
                <a:gd name="T7" fmla="*/ 2 h 53"/>
                <a:gd name="T8" fmla="*/ 25 w 39"/>
                <a:gd name="T9" fmla="*/ 0 h 53"/>
                <a:gd name="T10" fmla="*/ 39 w 39"/>
                <a:gd name="T11" fmla="*/ 3 h 53"/>
                <a:gd name="T12" fmla="*/ 36 w 39"/>
                <a:gd name="T13" fmla="*/ 12 h 53"/>
                <a:gd name="T14" fmla="*/ 31 w 39"/>
                <a:gd name="T15" fmla="*/ 11 h 53"/>
                <a:gd name="T16" fmla="*/ 26 w 39"/>
                <a:gd name="T17" fmla="*/ 10 h 53"/>
                <a:gd name="T18" fmla="*/ 16 w 39"/>
                <a:gd name="T19" fmla="*/ 14 h 53"/>
                <a:gd name="T20" fmla="*/ 12 w 39"/>
                <a:gd name="T21" fmla="*/ 26 h 53"/>
                <a:gd name="T22" fmla="*/ 15 w 39"/>
                <a:gd name="T23" fmla="*/ 38 h 53"/>
                <a:gd name="T24" fmla="*/ 27 w 39"/>
                <a:gd name="T25" fmla="*/ 43 h 53"/>
                <a:gd name="T26" fmla="*/ 33 w 39"/>
                <a:gd name="T27" fmla="*/ 42 h 53"/>
                <a:gd name="T28" fmla="*/ 38 w 39"/>
                <a:gd name="T29" fmla="*/ 41 h 53"/>
                <a:gd name="T30" fmla="*/ 39 w 39"/>
                <a:gd name="T31" fmla="*/ 50 h 53"/>
                <a:gd name="T32" fmla="*/ 33 w 39"/>
                <a:gd name="T33" fmla="*/ 52 h 53"/>
                <a:gd name="T34" fmla="*/ 25 w 39"/>
                <a:gd name="T35" fmla="*/ 53 h 53"/>
                <a:gd name="T36" fmla="*/ 14 w 39"/>
                <a:gd name="T37" fmla="*/ 51 h 53"/>
                <a:gd name="T38" fmla="*/ 6 w 39"/>
                <a:gd name="T39" fmla="*/ 45 h 53"/>
                <a:gd name="T40" fmla="*/ 2 w 39"/>
                <a:gd name="T41" fmla="*/ 37 h 53"/>
                <a:gd name="T42" fmla="*/ 0 w 39"/>
                <a:gd name="T43" fmla="*/ 2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53">
                  <a:moveTo>
                    <a:pt x="0" y="26"/>
                  </a:moveTo>
                  <a:cubicBezTo>
                    <a:pt x="0" y="23"/>
                    <a:pt x="1" y="19"/>
                    <a:pt x="2" y="16"/>
                  </a:cubicBezTo>
                  <a:cubicBezTo>
                    <a:pt x="3" y="13"/>
                    <a:pt x="5" y="10"/>
                    <a:pt x="7" y="7"/>
                  </a:cubicBezTo>
                  <a:cubicBezTo>
                    <a:pt x="9" y="5"/>
                    <a:pt x="12" y="3"/>
                    <a:pt x="15" y="2"/>
                  </a:cubicBezTo>
                  <a:cubicBezTo>
                    <a:pt x="18" y="1"/>
                    <a:pt x="21" y="0"/>
                    <a:pt x="25" y="0"/>
                  </a:cubicBezTo>
                  <a:cubicBezTo>
                    <a:pt x="30" y="0"/>
                    <a:pt x="34" y="1"/>
                    <a:pt x="39" y="3"/>
                  </a:cubicBezTo>
                  <a:cubicBezTo>
                    <a:pt x="36" y="12"/>
                    <a:pt x="36" y="12"/>
                    <a:pt x="36" y="12"/>
                  </a:cubicBezTo>
                  <a:cubicBezTo>
                    <a:pt x="35" y="11"/>
                    <a:pt x="33" y="11"/>
                    <a:pt x="31" y="11"/>
                  </a:cubicBezTo>
                  <a:cubicBezTo>
                    <a:pt x="30" y="10"/>
                    <a:pt x="28" y="10"/>
                    <a:pt x="26" y="10"/>
                  </a:cubicBezTo>
                  <a:cubicBezTo>
                    <a:pt x="21" y="10"/>
                    <a:pt x="18" y="11"/>
                    <a:pt x="16" y="14"/>
                  </a:cubicBezTo>
                  <a:cubicBezTo>
                    <a:pt x="13" y="17"/>
                    <a:pt x="12" y="21"/>
                    <a:pt x="12" y="26"/>
                  </a:cubicBezTo>
                  <a:cubicBezTo>
                    <a:pt x="12" y="31"/>
                    <a:pt x="13" y="35"/>
                    <a:pt x="15" y="38"/>
                  </a:cubicBezTo>
                  <a:cubicBezTo>
                    <a:pt x="18" y="41"/>
                    <a:pt x="21" y="43"/>
                    <a:pt x="27" y="43"/>
                  </a:cubicBezTo>
                  <a:cubicBezTo>
                    <a:pt x="29" y="43"/>
                    <a:pt x="31" y="42"/>
                    <a:pt x="33" y="42"/>
                  </a:cubicBezTo>
                  <a:cubicBezTo>
                    <a:pt x="35" y="42"/>
                    <a:pt x="36" y="41"/>
                    <a:pt x="38" y="41"/>
                  </a:cubicBezTo>
                  <a:cubicBezTo>
                    <a:pt x="39" y="50"/>
                    <a:pt x="39" y="50"/>
                    <a:pt x="39" y="50"/>
                  </a:cubicBezTo>
                  <a:cubicBezTo>
                    <a:pt x="38" y="51"/>
                    <a:pt x="36" y="51"/>
                    <a:pt x="33" y="52"/>
                  </a:cubicBezTo>
                  <a:cubicBezTo>
                    <a:pt x="31" y="52"/>
                    <a:pt x="28" y="53"/>
                    <a:pt x="25" y="53"/>
                  </a:cubicBezTo>
                  <a:cubicBezTo>
                    <a:pt x="21" y="53"/>
                    <a:pt x="17" y="52"/>
                    <a:pt x="14" y="51"/>
                  </a:cubicBezTo>
                  <a:cubicBezTo>
                    <a:pt x="11" y="49"/>
                    <a:pt x="8" y="48"/>
                    <a:pt x="6" y="45"/>
                  </a:cubicBezTo>
                  <a:cubicBezTo>
                    <a:pt x="4" y="43"/>
                    <a:pt x="3" y="40"/>
                    <a:pt x="2" y="37"/>
                  </a:cubicBezTo>
                  <a:cubicBezTo>
                    <a:pt x="1" y="34"/>
                    <a:pt x="0" y="30"/>
                    <a:pt x="0" y="2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6"/>
            <p:cNvSpPr>
              <a:spLocks noEditPoints="1"/>
            </p:cNvSpPr>
            <p:nvPr userDrawn="1"/>
          </p:nvSpPr>
          <p:spPr bwMode="auto">
            <a:xfrm>
              <a:off x="6552975" y="5030484"/>
              <a:ext cx="292100" cy="334963"/>
            </a:xfrm>
            <a:custGeom>
              <a:avLst/>
              <a:gdLst>
                <a:gd name="T0" fmla="*/ 48 w 48"/>
                <a:gd name="T1" fmla="*/ 26 h 53"/>
                <a:gd name="T2" fmla="*/ 46 w 48"/>
                <a:gd name="T3" fmla="*/ 37 h 53"/>
                <a:gd name="T4" fmla="*/ 41 w 48"/>
                <a:gd name="T5" fmla="*/ 45 h 53"/>
                <a:gd name="T6" fmla="*/ 33 w 48"/>
                <a:gd name="T7" fmla="*/ 51 h 53"/>
                <a:gd name="T8" fmla="*/ 24 w 48"/>
                <a:gd name="T9" fmla="*/ 53 h 53"/>
                <a:gd name="T10" fmla="*/ 14 w 48"/>
                <a:gd name="T11" fmla="*/ 51 h 53"/>
                <a:gd name="T12" fmla="*/ 6 w 48"/>
                <a:gd name="T13" fmla="*/ 45 h 53"/>
                <a:gd name="T14" fmla="*/ 1 w 48"/>
                <a:gd name="T15" fmla="*/ 37 h 53"/>
                <a:gd name="T16" fmla="*/ 0 w 48"/>
                <a:gd name="T17" fmla="*/ 26 h 53"/>
                <a:gd name="T18" fmla="*/ 1 w 48"/>
                <a:gd name="T19" fmla="*/ 15 h 53"/>
                <a:gd name="T20" fmla="*/ 6 w 48"/>
                <a:gd name="T21" fmla="*/ 7 h 53"/>
                <a:gd name="T22" fmla="*/ 14 w 48"/>
                <a:gd name="T23" fmla="*/ 2 h 53"/>
                <a:gd name="T24" fmla="*/ 24 w 48"/>
                <a:gd name="T25" fmla="*/ 0 h 53"/>
                <a:gd name="T26" fmla="*/ 33 w 48"/>
                <a:gd name="T27" fmla="*/ 2 h 53"/>
                <a:gd name="T28" fmla="*/ 41 w 48"/>
                <a:gd name="T29" fmla="*/ 7 h 53"/>
                <a:gd name="T30" fmla="*/ 46 w 48"/>
                <a:gd name="T31" fmla="*/ 15 h 53"/>
                <a:gd name="T32" fmla="*/ 48 w 48"/>
                <a:gd name="T33" fmla="*/ 26 h 53"/>
                <a:gd name="T34" fmla="*/ 36 w 48"/>
                <a:gd name="T35" fmla="*/ 26 h 53"/>
                <a:gd name="T36" fmla="*/ 33 w 48"/>
                <a:gd name="T37" fmla="*/ 14 h 53"/>
                <a:gd name="T38" fmla="*/ 24 w 48"/>
                <a:gd name="T39" fmla="*/ 10 h 53"/>
                <a:gd name="T40" fmla="*/ 15 w 48"/>
                <a:gd name="T41" fmla="*/ 14 h 53"/>
                <a:gd name="T42" fmla="*/ 11 w 48"/>
                <a:gd name="T43" fmla="*/ 26 h 53"/>
                <a:gd name="T44" fmla="*/ 15 w 48"/>
                <a:gd name="T45" fmla="*/ 38 h 53"/>
                <a:gd name="T46" fmla="*/ 24 w 48"/>
                <a:gd name="T47" fmla="*/ 43 h 53"/>
                <a:gd name="T48" fmla="*/ 33 w 48"/>
                <a:gd name="T49" fmla="*/ 38 h 53"/>
                <a:gd name="T50" fmla="*/ 36 w 48"/>
                <a:gd name="T51" fmla="*/ 2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53">
                  <a:moveTo>
                    <a:pt x="48" y="26"/>
                  </a:moveTo>
                  <a:cubicBezTo>
                    <a:pt x="48" y="30"/>
                    <a:pt x="47" y="34"/>
                    <a:pt x="46" y="37"/>
                  </a:cubicBezTo>
                  <a:cubicBezTo>
                    <a:pt x="45" y="40"/>
                    <a:pt x="43" y="43"/>
                    <a:pt x="41" y="45"/>
                  </a:cubicBezTo>
                  <a:cubicBezTo>
                    <a:pt x="39" y="48"/>
                    <a:pt x="36" y="50"/>
                    <a:pt x="33" y="51"/>
                  </a:cubicBezTo>
                  <a:cubicBezTo>
                    <a:pt x="30" y="52"/>
                    <a:pt x="27" y="53"/>
                    <a:pt x="24" y="53"/>
                  </a:cubicBezTo>
                  <a:cubicBezTo>
                    <a:pt x="20" y="53"/>
                    <a:pt x="17" y="52"/>
                    <a:pt x="14" y="51"/>
                  </a:cubicBezTo>
                  <a:cubicBezTo>
                    <a:pt x="11" y="50"/>
                    <a:pt x="8" y="48"/>
                    <a:pt x="6" y="45"/>
                  </a:cubicBezTo>
                  <a:cubicBezTo>
                    <a:pt x="4" y="43"/>
                    <a:pt x="2" y="40"/>
                    <a:pt x="1" y="37"/>
                  </a:cubicBezTo>
                  <a:cubicBezTo>
                    <a:pt x="0" y="34"/>
                    <a:pt x="0" y="30"/>
                    <a:pt x="0" y="26"/>
                  </a:cubicBezTo>
                  <a:cubicBezTo>
                    <a:pt x="0" y="22"/>
                    <a:pt x="0" y="19"/>
                    <a:pt x="1" y="15"/>
                  </a:cubicBezTo>
                  <a:cubicBezTo>
                    <a:pt x="2" y="12"/>
                    <a:pt x="4" y="9"/>
                    <a:pt x="6" y="7"/>
                  </a:cubicBezTo>
                  <a:cubicBezTo>
                    <a:pt x="8" y="5"/>
                    <a:pt x="11" y="3"/>
                    <a:pt x="14" y="2"/>
                  </a:cubicBezTo>
                  <a:cubicBezTo>
                    <a:pt x="17" y="1"/>
                    <a:pt x="20" y="0"/>
                    <a:pt x="24" y="0"/>
                  </a:cubicBezTo>
                  <a:cubicBezTo>
                    <a:pt x="27" y="0"/>
                    <a:pt x="30" y="1"/>
                    <a:pt x="33" y="2"/>
                  </a:cubicBezTo>
                  <a:cubicBezTo>
                    <a:pt x="36" y="3"/>
                    <a:pt x="39" y="5"/>
                    <a:pt x="41" y="7"/>
                  </a:cubicBezTo>
                  <a:cubicBezTo>
                    <a:pt x="43" y="9"/>
                    <a:pt x="45" y="12"/>
                    <a:pt x="46" y="15"/>
                  </a:cubicBezTo>
                  <a:cubicBezTo>
                    <a:pt x="47" y="19"/>
                    <a:pt x="48" y="22"/>
                    <a:pt x="48" y="26"/>
                  </a:cubicBezTo>
                  <a:close/>
                  <a:moveTo>
                    <a:pt x="36" y="26"/>
                  </a:moveTo>
                  <a:cubicBezTo>
                    <a:pt x="36" y="21"/>
                    <a:pt x="35" y="17"/>
                    <a:pt x="33" y="14"/>
                  </a:cubicBezTo>
                  <a:cubicBezTo>
                    <a:pt x="30" y="11"/>
                    <a:pt x="27" y="10"/>
                    <a:pt x="24" y="10"/>
                  </a:cubicBezTo>
                  <a:cubicBezTo>
                    <a:pt x="20" y="10"/>
                    <a:pt x="17" y="11"/>
                    <a:pt x="15" y="14"/>
                  </a:cubicBezTo>
                  <a:cubicBezTo>
                    <a:pt x="13" y="17"/>
                    <a:pt x="11" y="21"/>
                    <a:pt x="11" y="26"/>
                  </a:cubicBezTo>
                  <a:cubicBezTo>
                    <a:pt x="11" y="31"/>
                    <a:pt x="13" y="35"/>
                    <a:pt x="15" y="38"/>
                  </a:cubicBezTo>
                  <a:cubicBezTo>
                    <a:pt x="17" y="41"/>
                    <a:pt x="20" y="43"/>
                    <a:pt x="24" y="43"/>
                  </a:cubicBezTo>
                  <a:cubicBezTo>
                    <a:pt x="27" y="43"/>
                    <a:pt x="30" y="41"/>
                    <a:pt x="33" y="38"/>
                  </a:cubicBezTo>
                  <a:cubicBezTo>
                    <a:pt x="35" y="35"/>
                    <a:pt x="36" y="31"/>
                    <a:pt x="36" y="2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7"/>
            <p:cNvSpPr>
              <a:spLocks/>
            </p:cNvSpPr>
            <p:nvPr userDrawn="1"/>
          </p:nvSpPr>
          <p:spPr bwMode="auto">
            <a:xfrm>
              <a:off x="6900638" y="5036834"/>
              <a:ext cx="257175" cy="328613"/>
            </a:xfrm>
            <a:custGeom>
              <a:avLst/>
              <a:gdLst>
                <a:gd name="T0" fmla="*/ 42 w 42"/>
                <a:gd name="T1" fmla="*/ 49 h 52"/>
                <a:gd name="T2" fmla="*/ 33 w 42"/>
                <a:gd name="T3" fmla="*/ 51 h 52"/>
                <a:gd name="T4" fmla="*/ 21 w 42"/>
                <a:gd name="T5" fmla="*/ 52 h 52"/>
                <a:gd name="T6" fmla="*/ 11 w 42"/>
                <a:gd name="T7" fmla="*/ 50 h 52"/>
                <a:gd name="T8" fmla="*/ 5 w 42"/>
                <a:gd name="T9" fmla="*/ 45 h 52"/>
                <a:gd name="T10" fmla="*/ 1 w 42"/>
                <a:gd name="T11" fmla="*/ 38 h 52"/>
                <a:gd name="T12" fmla="*/ 0 w 42"/>
                <a:gd name="T13" fmla="*/ 28 h 52"/>
                <a:gd name="T14" fmla="*/ 0 w 42"/>
                <a:gd name="T15" fmla="*/ 0 h 52"/>
                <a:gd name="T16" fmla="*/ 12 w 42"/>
                <a:gd name="T17" fmla="*/ 0 h 52"/>
                <a:gd name="T18" fmla="*/ 12 w 42"/>
                <a:gd name="T19" fmla="*/ 26 h 52"/>
                <a:gd name="T20" fmla="*/ 14 w 42"/>
                <a:gd name="T21" fmla="*/ 38 h 52"/>
                <a:gd name="T22" fmla="*/ 22 w 42"/>
                <a:gd name="T23" fmla="*/ 41 h 52"/>
                <a:gd name="T24" fmla="*/ 27 w 42"/>
                <a:gd name="T25" fmla="*/ 41 h 52"/>
                <a:gd name="T26" fmla="*/ 30 w 42"/>
                <a:gd name="T27" fmla="*/ 41 h 52"/>
                <a:gd name="T28" fmla="*/ 30 w 42"/>
                <a:gd name="T29" fmla="*/ 0 h 52"/>
                <a:gd name="T30" fmla="*/ 42 w 42"/>
                <a:gd name="T31" fmla="*/ 0 h 52"/>
                <a:gd name="T32" fmla="*/ 42 w 42"/>
                <a:gd name="T33" fmla="*/ 4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52">
                  <a:moveTo>
                    <a:pt x="42" y="49"/>
                  </a:moveTo>
                  <a:cubicBezTo>
                    <a:pt x="40" y="49"/>
                    <a:pt x="37" y="50"/>
                    <a:pt x="33" y="51"/>
                  </a:cubicBezTo>
                  <a:cubicBezTo>
                    <a:pt x="30" y="51"/>
                    <a:pt x="26" y="52"/>
                    <a:pt x="21" y="52"/>
                  </a:cubicBezTo>
                  <a:cubicBezTo>
                    <a:pt x="17" y="52"/>
                    <a:pt x="14" y="51"/>
                    <a:pt x="11" y="50"/>
                  </a:cubicBezTo>
                  <a:cubicBezTo>
                    <a:pt x="9" y="49"/>
                    <a:pt x="6" y="47"/>
                    <a:pt x="5" y="45"/>
                  </a:cubicBezTo>
                  <a:cubicBezTo>
                    <a:pt x="3" y="43"/>
                    <a:pt x="2" y="40"/>
                    <a:pt x="1" y="38"/>
                  </a:cubicBezTo>
                  <a:cubicBezTo>
                    <a:pt x="1" y="35"/>
                    <a:pt x="0" y="32"/>
                    <a:pt x="0" y="28"/>
                  </a:cubicBezTo>
                  <a:cubicBezTo>
                    <a:pt x="0" y="0"/>
                    <a:pt x="0" y="0"/>
                    <a:pt x="0" y="0"/>
                  </a:cubicBezTo>
                  <a:cubicBezTo>
                    <a:pt x="12" y="0"/>
                    <a:pt x="12" y="0"/>
                    <a:pt x="12" y="0"/>
                  </a:cubicBezTo>
                  <a:cubicBezTo>
                    <a:pt x="12" y="26"/>
                    <a:pt x="12" y="26"/>
                    <a:pt x="12" y="26"/>
                  </a:cubicBezTo>
                  <a:cubicBezTo>
                    <a:pt x="12" y="32"/>
                    <a:pt x="13" y="36"/>
                    <a:pt x="14" y="38"/>
                  </a:cubicBezTo>
                  <a:cubicBezTo>
                    <a:pt x="16" y="40"/>
                    <a:pt x="19" y="41"/>
                    <a:pt x="22" y="41"/>
                  </a:cubicBezTo>
                  <a:cubicBezTo>
                    <a:pt x="24" y="41"/>
                    <a:pt x="25" y="41"/>
                    <a:pt x="27" y="41"/>
                  </a:cubicBezTo>
                  <a:cubicBezTo>
                    <a:pt x="28" y="41"/>
                    <a:pt x="30" y="41"/>
                    <a:pt x="30" y="41"/>
                  </a:cubicBezTo>
                  <a:cubicBezTo>
                    <a:pt x="30" y="0"/>
                    <a:pt x="30" y="0"/>
                    <a:pt x="30" y="0"/>
                  </a:cubicBezTo>
                  <a:cubicBezTo>
                    <a:pt x="42" y="0"/>
                    <a:pt x="42" y="0"/>
                    <a:pt x="42" y="0"/>
                  </a:cubicBezTo>
                  <a:lnTo>
                    <a:pt x="42" y="4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8"/>
            <p:cNvSpPr>
              <a:spLocks/>
            </p:cNvSpPr>
            <p:nvPr userDrawn="1"/>
          </p:nvSpPr>
          <p:spPr bwMode="auto">
            <a:xfrm>
              <a:off x="7237188" y="5030484"/>
              <a:ext cx="257175" cy="322263"/>
            </a:xfrm>
            <a:custGeom>
              <a:avLst/>
              <a:gdLst>
                <a:gd name="T0" fmla="*/ 0 w 42"/>
                <a:gd name="T1" fmla="*/ 3 h 51"/>
                <a:gd name="T2" fmla="*/ 9 w 42"/>
                <a:gd name="T3" fmla="*/ 1 h 51"/>
                <a:gd name="T4" fmla="*/ 20 w 42"/>
                <a:gd name="T5" fmla="*/ 0 h 51"/>
                <a:gd name="T6" fmla="*/ 31 w 42"/>
                <a:gd name="T7" fmla="*/ 2 h 51"/>
                <a:gd name="T8" fmla="*/ 37 w 42"/>
                <a:gd name="T9" fmla="*/ 6 h 51"/>
                <a:gd name="T10" fmla="*/ 41 w 42"/>
                <a:gd name="T11" fmla="*/ 14 h 51"/>
                <a:gd name="T12" fmla="*/ 42 w 42"/>
                <a:gd name="T13" fmla="*/ 23 h 51"/>
                <a:gd name="T14" fmla="*/ 42 w 42"/>
                <a:gd name="T15" fmla="*/ 51 h 51"/>
                <a:gd name="T16" fmla="*/ 30 w 42"/>
                <a:gd name="T17" fmla="*/ 51 h 51"/>
                <a:gd name="T18" fmla="*/ 30 w 42"/>
                <a:gd name="T19" fmla="*/ 25 h 51"/>
                <a:gd name="T20" fmla="*/ 30 w 42"/>
                <a:gd name="T21" fmla="*/ 18 h 51"/>
                <a:gd name="T22" fmla="*/ 28 w 42"/>
                <a:gd name="T23" fmla="*/ 13 h 51"/>
                <a:gd name="T24" fmla="*/ 25 w 42"/>
                <a:gd name="T25" fmla="*/ 11 h 51"/>
                <a:gd name="T26" fmla="*/ 20 w 42"/>
                <a:gd name="T27" fmla="*/ 10 h 51"/>
                <a:gd name="T28" fmla="*/ 15 w 42"/>
                <a:gd name="T29" fmla="*/ 10 h 51"/>
                <a:gd name="T30" fmla="*/ 11 w 42"/>
                <a:gd name="T31" fmla="*/ 11 h 51"/>
                <a:gd name="T32" fmla="*/ 11 w 42"/>
                <a:gd name="T33" fmla="*/ 51 h 51"/>
                <a:gd name="T34" fmla="*/ 0 w 42"/>
                <a:gd name="T35" fmla="*/ 51 h 51"/>
                <a:gd name="T36" fmla="*/ 0 w 42"/>
                <a:gd name="T37" fmla="*/ 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51">
                  <a:moveTo>
                    <a:pt x="0" y="3"/>
                  </a:moveTo>
                  <a:cubicBezTo>
                    <a:pt x="2" y="2"/>
                    <a:pt x="5" y="2"/>
                    <a:pt x="9" y="1"/>
                  </a:cubicBezTo>
                  <a:cubicBezTo>
                    <a:pt x="12" y="0"/>
                    <a:pt x="16" y="0"/>
                    <a:pt x="20" y="0"/>
                  </a:cubicBezTo>
                  <a:cubicBezTo>
                    <a:pt x="25" y="0"/>
                    <a:pt x="28" y="1"/>
                    <a:pt x="31" y="2"/>
                  </a:cubicBezTo>
                  <a:cubicBezTo>
                    <a:pt x="34" y="3"/>
                    <a:pt x="36" y="4"/>
                    <a:pt x="37" y="6"/>
                  </a:cubicBezTo>
                  <a:cubicBezTo>
                    <a:pt x="39" y="9"/>
                    <a:pt x="40" y="11"/>
                    <a:pt x="41" y="14"/>
                  </a:cubicBezTo>
                  <a:cubicBezTo>
                    <a:pt x="41" y="17"/>
                    <a:pt x="42" y="20"/>
                    <a:pt x="42" y="23"/>
                  </a:cubicBezTo>
                  <a:cubicBezTo>
                    <a:pt x="42" y="51"/>
                    <a:pt x="42" y="51"/>
                    <a:pt x="42" y="51"/>
                  </a:cubicBezTo>
                  <a:cubicBezTo>
                    <a:pt x="30" y="51"/>
                    <a:pt x="30" y="51"/>
                    <a:pt x="30" y="51"/>
                  </a:cubicBezTo>
                  <a:cubicBezTo>
                    <a:pt x="30" y="25"/>
                    <a:pt x="30" y="25"/>
                    <a:pt x="30" y="25"/>
                  </a:cubicBezTo>
                  <a:cubicBezTo>
                    <a:pt x="30" y="22"/>
                    <a:pt x="30" y="20"/>
                    <a:pt x="30" y="18"/>
                  </a:cubicBezTo>
                  <a:cubicBezTo>
                    <a:pt x="29" y="16"/>
                    <a:pt x="29" y="15"/>
                    <a:pt x="28" y="13"/>
                  </a:cubicBezTo>
                  <a:cubicBezTo>
                    <a:pt x="27" y="12"/>
                    <a:pt x="26" y="11"/>
                    <a:pt x="25" y="11"/>
                  </a:cubicBezTo>
                  <a:cubicBezTo>
                    <a:pt x="23" y="10"/>
                    <a:pt x="22" y="10"/>
                    <a:pt x="20" y="10"/>
                  </a:cubicBezTo>
                  <a:cubicBezTo>
                    <a:pt x="18" y="10"/>
                    <a:pt x="17" y="10"/>
                    <a:pt x="15" y="10"/>
                  </a:cubicBezTo>
                  <a:cubicBezTo>
                    <a:pt x="13" y="11"/>
                    <a:pt x="12" y="11"/>
                    <a:pt x="11" y="11"/>
                  </a:cubicBezTo>
                  <a:cubicBezTo>
                    <a:pt x="11" y="51"/>
                    <a:pt x="11" y="51"/>
                    <a:pt x="11" y="51"/>
                  </a:cubicBezTo>
                  <a:cubicBezTo>
                    <a:pt x="0" y="51"/>
                    <a:pt x="0" y="51"/>
                    <a:pt x="0" y="51"/>
                  </a:cubicBezTo>
                  <a:lnTo>
                    <a:pt x="0" y="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29"/>
            <p:cNvSpPr>
              <a:spLocks/>
            </p:cNvSpPr>
            <p:nvPr userDrawn="1"/>
          </p:nvSpPr>
          <p:spPr bwMode="auto">
            <a:xfrm>
              <a:off x="7567388" y="4943171"/>
              <a:ext cx="188913" cy="422275"/>
            </a:xfrm>
            <a:custGeom>
              <a:avLst/>
              <a:gdLst>
                <a:gd name="T0" fmla="*/ 0 w 31"/>
                <a:gd name="T1" fmla="*/ 2 h 67"/>
                <a:gd name="T2" fmla="*/ 11 w 31"/>
                <a:gd name="T3" fmla="*/ 0 h 67"/>
                <a:gd name="T4" fmla="*/ 11 w 31"/>
                <a:gd name="T5" fmla="*/ 15 h 67"/>
                <a:gd name="T6" fmla="*/ 29 w 31"/>
                <a:gd name="T7" fmla="*/ 15 h 67"/>
                <a:gd name="T8" fmla="*/ 29 w 31"/>
                <a:gd name="T9" fmla="*/ 25 h 67"/>
                <a:gd name="T10" fmla="*/ 11 w 31"/>
                <a:gd name="T11" fmla="*/ 25 h 67"/>
                <a:gd name="T12" fmla="*/ 11 w 31"/>
                <a:gd name="T13" fmla="*/ 45 h 67"/>
                <a:gd name="T14" fmla="*/ 13 w 31"/>
                <a:gd name="T15" fmla="*/ 54 h 67"/>
                <a:gd name="T16" fmla="*/ 20 w 31"/>
                <a:gd name="T17" fmla="*/ 57 h 67"/>
                <a:gd name="T18" fmla="*/ 25 w 31"/>
                <a:gd name="T19" fmla="*/ 56 h 67"/>
                <a:gd name="T20" fmla="*/ 29 w 31"/>
                <a:gd name="T21" fmla="*/ 55 h 67"/>
                <a:gd name="T22" fmla="*/ 31 w 31"/>
                <a:gd name="T23" fmla="*/ 64 h 67"/>
                <a:gd name="T24" fmla="*/ 26 w 31"/>
                <a:gd name="T25" fmla="*/ 66 h 67"/>
                <a:gd name="T26" fmla="*/ 18 w 31"/>
                <a:gd name="T27" fmla="*/ 67 h 67"/>
                <a:gd name="T28" fmla="*/ 9 w 31"/>
                <a:gd name="T29" fmla="*/ 65 h 67"/>
                <a:gd name="T30" fmla="*/ 3 w 31"/>
                <a:gd name="T31" fmla="*/ 61 h 67"/>
                <a:gd name="T32" fmla="*/ 0 w 31"/>
                <a:gd name="T33" fmla="*/ 54 h 67"/>
                <a:gd name="T34" fmla="*/ 0 w 31"/>
                <a:gd name="T35" fmla="*/ 45 h 67"/>
                <a:gd name="T36" fmla="*/ 0 w 31"/>
                <a:gd name="T37" fmla="*/ 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67">
                  <a:moveTo>
                    <a:pt x="0" y="2"/>
                  </a:moveTo>
                  <a:cubicBezTo>
                    <a:pt x="11" y="0"/>
                    <a:pt x="11" y="0"/>
                    <a:pt x="11" y="0"/>
                  </a:cubicBezTo>
                  <a:cubicBezTo>
                    <a:pt x="11" y="15"/>
                    <a:pt x="11" y="15"/>
                    <a:pt x="11" y="15"/>
                  </a:cubicBezTo>
                  <a:cubicBezTo>
                    <a:pt x="29" y="15"/>
                    <a:pt x="29" y="15"/>
                    <a:pt x="29" y="15"/>
                  </a:cubicBezTo>
                  <a:cubicBezTo>
                    <a:pt x="29" y="25"/>
                    <a:pt x="29" y="25"/>
                    <a:pt x="29" y="25"/>
                  </a:cubicBezTo>
                  <a:cubicBezTo>
                    <a:pt x="11" y="25"/>
                    <a:pt x="11" y="25"/>
                    <a:pt x="11" y="25"/>
                  </a:cubicBezTo>
                  <a:cubicBezTo>
                    <a:pt x="11" y="45"/>
                    <a:pt x="11" y="45"/>
                    <a:pt x="11" y="45"/>
                  </a:cubicBezTo>
                  <a:cubicBezTo>
                    <a:pt x="11" y="49"/>
                    <a:pt x="12" y="52"/>
                    <a:pt x="13" y="54"/>
                  </a:cubicBezTo>
                  <a:cubicBezTo>
                    <a:pt x="14" y="56"/>
                    <a:pt x="17" y="57"/>
                    <a:pt x="20" y="57"/>
                  </a:cubicBezTo>
                  <a:cubicBezTo>
                    <a:pt x="22" y="57"/>
                    <a:pt x="24" y="56"/>
                    <a:pt x="25" y="56"/>
                  </a:cubicBezTo>
                  <a:cubicBezTo>
                    <a:pt x="27" y="55"/>
                    <a:pt x="28" y="55"/>
                    <a:pt x="29" y="55"/>
                  </a:cubicBezTo>
                  <a:cubicBezTo>
                    <a:pt x="31" y="64"/>
                    <a:pt x="31" y="64"/>
                    <a:pt x="31" y="64"/>
                  </a:cubicBezTo>
                  <a:cubicBezTo>
                    <a:pt x="30" y="64"/>
                    <a:pt x="28" y="65"/>
                    <a:pt x="26" y="66"/>
                  </a:cubicBezTo>
                  <a:cubicBezTo>
                    <a:pt x="24" y="66"/>
                    <a:pt x="21" y="67"/>
                    <a:pt x="18" y="67"/>
                  </a:cubicBezTo>
                  <a:cubicBezTo>
                    <a:pt x="14" y="67"/>
                    <a:pt x="11" y="66"/>
                    <a:pt x="9" y="65"/>
                  </a:cubicBezTo>
                  <a:cubicBezTo>
                    <a:pt x="7" y="64"/>
                    <a:pt x="5" y="63"/>
                    <a:pt x="3" y="61"/>
                  </a:cubicBezTo>
                  <a:cubicBezTo>
                    <a:pt x="2" y="59"/>
                    <a:pt x="1" y="57"/>
                    <a:pt x="0" y="54"/>
                  </a:cubicBezTo>
                  <a:cubicBezTo>
                    <a:pt x="0" y="52"/>
                    <a:pt x="0" y="49"/>
                    <a:pt x="0" y="45"/>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30"/>
            <p:cNvSpPr>
              <a:spLocks/>
            </p:cNvSpPr>
            <p:nvPr userDrawn="1"/>
          </p:nvSpPr>
          <p:spPr bwMode="auto">
            <a:xfrm>
              <a:off x="7792813" y="5263846"/>
              <a:ext cx="92075" cy="101600"/>
            </a:xfrm>
            <a:custGeom>
              <a:avLst/>
              <a:gdLst>
                <a:gd name="T0" fmla="*/ 15 w 15"/>
                <a:gd name="T1" fmla="*/ 8 h 16"/>
                <a:gd name="T2" fmla="*/ 13 w 15"/>
                <a:gd name="T3" fmla="*/ 14 h 16"/>
                <a:gd name="T4" fmla="*/ 8 w 15"/>
                <a:gd name="T5" fmla="*/ 16 h 16"/>
                <a:gd name="T6" fmla="*/ 2 w 15"/>
                <a:gd name="T7" fmla="*/ 14 h 16"/>
                <a:gd name="T8" fmla="*/ 0 w 15"/>
                <a:gd name="T9" fmla="*/ 8 h 16"/>
                <a:gd name="T10" fmla="*/ 2 w 15"/>
                <a:gd name="T11" fmla="*/ 3 h 16"/>
                <a:gd name="T12" fmla="*/ 8 w 15"/>
                <a:gd name="T13" fmla="*/ 0 h 16"/>
                <a:gd name="T14" fmla="*/ 13 w 15"/>
                <a:gd name="T15" fmla="*/ 3 h 16"/>
                <a:gd name="T16" fmla="*/ 15 w 15"/>
                <a:gd name="T17"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15" y="8"/>
                  </a:moveTo>
                  <a:cubicBezTo>
                    <a:pt x="15" y="10"/>
                    <a:pt x="14" y="12"/>
                    <a:pt x="13" y="14"/>
                  </a:cubicBezTo>
                  <a:cubicBezTo>
                    <a:pt x="11" y="15"/>
                    <a:pt x="10" y="16"/>
                    <a:pt x="8" y="16"/>
                  </a:cubicBezTo>
                  <a:cubicBezTo>
                    <a:pt x="5" y="16"/>
                    <a:pt x="4" y="15"/>
                    <a:pt x="2" y="14"/>
                  </a:cubicBezTo>
                  <a:cubicBezTo>
                    <a:pt x="1" y="12"/>
                    <a:pt x="0" y="10"/>
                    <a:pt x="0" y="8"/>
                  </a:cubicBezTo>
                  <a:cubicBezTo>
                    <a:pt x="0" y="6"/>
                    <a:pt x="1" y="4"/>
                    <a:pt x="2" y="3"/>
                  </a:cubicBezTo>
                  <a:cubicBezTo>
                    <a:pt x="4" y="1"/>
                    <a:pt x="5" y="0"/>
                    <a:pt x="8" y="0"/>
                  </a:cubicBezTo>
                  <a:cubicBezTo>
                    <a:pt x="10" y="0"/>
                    <a:pt x="11" y="1"/>
                    <a:pt x="13" y="3"/>
                  </a:cubicBezTo>
                  <a:cubicBezTo>
                    <a:pt x="14" y="4"/>
                    <a:pt x="15" y="6"/>
                    <a:pt x="15" y="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671831822"/>
      </p:ext>
    </p:extLst>
  </p:cSld>
  <p:clrMapOvr>
    <a:masterClrMapping/>
  </p:clrMapOvr>
  <p:extLst mod="1">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Final Slide 2">
    <p:spTree>
      <p:nvGrpSpPr>
        <p:cNvPr id="1" name=""/>
        <p:cNvGrpSpPr/>
        <p:nvPr/>
      </p:nvGrpSpPr>
      <p:grpSpPr>
        <a:xfrm>
          <a:off x="0" y="0"/>
          <a:ext cx="0" cy="0"/>
          <a:chOff x="0" y="0"/>
          <a:chExt cx="0" cy="0"/>
        </a:xfrm>
      </p:grpSpPr>
      <p:sp>
        <p:nvSpPr>
          <p:cNvPr id="36" name="Rectangle 35"/>
          <p:cNvSpPr/>
          <p:nvPr userDrawn="1"/>
        </p:nvSpPr>
        <p:spPr>
          <a:xfrm>
            <a:off x="426523" y="1447577"/>
            <a:ext cx="4932479" cy="1307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just"/>
            <a:r>
              <a:rPr lang="en-US" sz="900" kern="1200" dirty="0">
                <a:solidFill>
                  <a:schemeClr val="tx1"/>
                </a:solidFill>
                <a:effectLst/>
                <a:latin typeface="+mn-lt"/>
                <a:ea typeface="+mn-ea"/>
                <a:cs typeface="+mn-cs"/>
              </a:rPr>
              <a:t>A global leader in consulting, technology services and digital transformation, Capgemini is at the forefront of innovation to address the entire breadth of clients’ opportunities in the evolving world of cloud, digital and platforms. </a:t>
            </a:r>
            <a:r>
              <a:rPr lang="en-GB" sz="900" kern="1200" dirty="0">
                <a:solidFill>
                  <a:schemeClr val="tx1"/>
                </a:solidFill>
                <a:effectLst/>
                <a:latin typeface="+mn-lt"/>
                <a:ea typeface="+mn-ea"/>
                <a:cs typeface="+mn-cs"/>
              </a:rPr>
              <a:t>Building on its strong 50-year heritage and deep industry-specific expertise, Capgemini enables organizations to realize their business ambitions through an array of services </a:t>
            </a:r>
            <a:r>
              <a:rPr lang="en-US" sz="900" kern="1200" dirty="0">
                <a:solidFill>
                  <a:schemeClr val="tx1"/>
                </a:solidFill>
                <a:effectLst/>
                <a:latin typeface="+mn-lt"/>
                <a:ea typeface="+mn-ea"/>
                <a:cs typeface="+mn-cs"/>
              </a:rPr>
              <a:t>from strategy to operations. Capgemini is driven by the conviction that the business value of technology comes from and through people. It is a multicultural company of 200,000 team members in over 40 countries. The Group reported 2017 global revenues of EUR 12.8 billion.</a:t>
            </a:r>
          </a:p>
        </p:txBody>
      </p:sp>
      <p:sp>
        <p:nvSpPr>
          <p:cNvPr id="48" name="Rectangle 47"/>
          <p:cNvSpPr/>
          <p:nvPr userDrawn="1"/>
        </p:nvSpPr>
        <p:spPr>
          <a:xfrm>
            <a:off x="426523" y="1068313"/>
            <a:ext cx="2219960" cy="2296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nSpc>
                <a:spcPts val="2000"/>
              </a:lnSpc>
            </a:pPr>
            <a:r>
              <a:rPr lang="en-US" sz="1400" dirty="0">
                <a:solidFill>
                  <a:schemeClr val="accent1"/>
                </a:solidFill>
              </a:rPr>
              <a:t>About Capgemini</a:t>
            </a:r>
          </a:p>
        </p:txBody>
      </p:sp>
      <p:sp>
        <p:nvSpPr>
          <p:cNvPr id="49" name="Rectangle 48"/>
          <p:cNvSpPr/>
          <p:nvPr userDrawn="1"/>
        </p:nvSpPr>
        <p:spPr>
          <a:xfrm>
            <a:off x="426523" y="2797057"/>
            <a:ext cx="2057400" cy="407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just">
              <a:lnSpc>
                <a:spcPts val="1200"/>
              </a:lnSpc>
              <a:spcAft>
                <a:spcPts val="600"/>
              </a:spcAft>
            </a:pPr>
            <a:r>
              <a:rPr lang="en-US" sz="900" dirty="0">
                <a:solidFill>
                  <a:schemeClr val="tx1"/>
                </a:solidFill>
              </a:rPr>
              <a:t>Learn more about us at</a:t>
            </a:r>
          </a:p>
          <a:p>
            <a:pPr algn="just">
              <a:lnSpc>
                <a:spcPts val="1200"/>
              </a:lnSpc>
            </a:pPr>
            <a:r>
              <a:rPr lang="en-US" sz="1400" dirty="0">
                <a:solidFill>
                  <a:schemeClr val="accent2"/>
                </a:solidFill>
              </a:rPr>
              <a:t>www.capgemini.com</a:t>
            </a:r>
          </a:p>
        </p:txBody>
      </p:sp>
      <p:grpSp>
        <p:nvGrpSpPr>
          <p:cNvPr id="3" name="Groupe 2">
            <a:extLst>
              <a:ext uri="{FF2B5EF4-FFF2-40B4-BE49-F238E27FC236}">
                <a16:creationId xmlns:a16="http://schemas.microsoft.com/office/drawing/2014/main" id="{1C3923B5-D83F-43D2-B673-E5F08E418856}"/>
              </a:ext>
            </a:extLst>
          </p:cNvPr>
          <p:cNvGrpSpPr/>
          <p:nvPr userDrawn="1"/>
        </p:nvGrpSpPr>
        <p:grpSpPr>
          <a:xfrm>
            <a:off x="426720" y="4829457"/>
            <a:ext cx="1866702" cy="333195"/>
            <a:chOff x="426720" y="4829457"/>
            <a:chExt cx="1866702" cy="333195"/>
          </a:xfrm>
        </p:grpSpPr>
        <p:pic>
          <p:nvPicPr>
            <p:cNvPr id="50" name="Picture 2" descr="D:\My Work\Template\Icons\Social Media\LinkedIN.png">
              <a:hlinkClick r:id="rId3"/>
            </p:cNvPr>
            <p:cNvPicPr>
              <a:picLocks noChangeAspect="1" noChangeArrowheads="1"/>
            </p:cNvPicPr>
            <p:nvPr userDrawn="1"/>
          </p:nvPicPr>
          <p:blipFill>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brightnessContrast bright="-100000"/>
                      </a14:imgEffect>
                    </a14:imgLayer>
                  </a14:imgProps>
                </a:ext>
              </a:extLst>
            </a:blip>
            <a:srcRect/>
            <a:stretch>
              <a:fillRect/>
            </a:stretch>
          </p:blipFill>
          <p:spPr bwMode="auto">
            <a:xfrm>
              <a:off x="810097" y="4829457"/>
              <a:ext cx="333195" cy="333195"/>
            </a:xfrm>
            <a:prstGeom prst="rect">
              <a:avLst/>
            </a:prstGeom>
            <a:noFill/>
          </p:spPr>
        </p:pic>
        <p:pic>
          <p:nvPicPr>
            <p:cNvPr id="52" name="Picture 4" descr="D:\My Work\Template\Icons\Social Media\SlideShare.png">
              <a:hlinkClick r:id="rId6"/>
            </p:cNvPr>
            <p:cNvPicPr>
              <a:picLocks noChangeAspect="1" noChangeArrowheads="1"/>
            </p:cNvPicPr>
            <p:nvPr userDrawn="1"/>
          </p:nvPicPr>
          <p:blipFill>
            <a:blip r:embed="rId7" cstate="print">
              <a:duotone>
                <a:schemeClr val="accent2">
                  <a:shade val="45000"/>
                  <a:satMod val="135000"/>
                </a:schemeClr>
                <a:prstClr val="white"/>
              </a:duotone>
              <a:extLst>
                <a:ext uri="{BEBA8EAE-BF5A-486C-A8C5-ECC9F3942E4B}">
                  <a14:imgProps xmlns:a14="http://schemas.microsoft.com/office/drawing/2010/main">
                    <a14:imgLayer r:embed="rId8">
                      <a14:imgEffect>
                        <a14:brightnessContrast bright="-100000"/>
                      </a14:imgEffect>
                    </a14:imgLayer>
                  </a14:imgProps>
                </a:ext>
              </a:extLst>
            </a:blip>
            <a:srcRect/>
            <a:stretch>
              <a:fillRect/>
            </a:stretch>
          </p:blipFill>
          <p:spPr bwMode="auto">
            <a:xfrm>
              <a:off x="1193474" y="4829457"/>
              <a:ext cx="333195" cy="333195"/>
            </a:xfrm>
            <a:prstGeom prst="rect">
              <a:avLst/>
            </a:prstGeom>
            <a:noFill/>
          </p:spPr>
        </p:pic>
        <p:pic>
          <p:nvPicPr>
            <p:cNvPr id="53" name="Picture 5" descr="D:\My Work\Template\Icons\Social Media\Twitter.png">
              <a:hlinkClick r:id="rId9"/>
            </p:cNvPr>
            <p:cNvPicPr>
              <a:picLocks noChangeAspect="1" noChangeArrowheads="1"/>
            </p:cNvPicPr>
            <p:nvPr userDrawn="1"/>
          </p:nvPicPr>
          <p:blipFill>
            <a:blip r:embed="rId10" cstate="print">
              <a:duotone>
                <a:schemeClr val="accent2">
                  <a:shade val="45000"/>
                  <a:satMod val="135000"/>
                </a:schemeClr>
                <a:prstClr val="white"/>
              </a:duotone>
              <a:extLst>
                <a:ext uri="{BEBA8EAE-BF5A-486C-A8C5-ECC9F3942E4B}">
                  <a14:imgProps xmlns:a14="http://schemas.microsoft.com/office/drawing/2010/main">
                    <a14:imgLayer r:embed="rId11">
                      <a14:imgEffect>
                        <a14:brightnessContrast bright="-100000"/>
                      </a14:imgEffect>
                    </a14:imgLayer>
                  </a14:imgProps>
                </a:ext>
              </a:extLst>
            </a:blip>
            <a:srcRect/>
            <a:stretch>
              <a:fillRect/>
            </a:stretch>
          </p:blipFill>
          <p:spPr bwMode="auto">
            <a:xfrm>
              <a:off x="1576851" y="4829457"/>
              <a:ext cx="333195" cy="333195"/>
            </a:xfrm>
            <a:prstGeom prst="rect">
              <a:avLst/>
            </a:prstGeom>
            <a:noFill/>
          </p:spPr>
        </p:pic>
        <p:pic>
          <p:nvPicPr>
            <p:cNvPr id="54" name="Picture 6" descr="D:\My Work\Template\Icons\Social Media\YouTube.png">
              <a:hlinkClick r:id="rId12"/>
            </p:cNvPr>
            <p:cNvPicPr>
              <a:picLocks noChangeAspect="1" noChangeArrowheads="1"/>
            </p:cNvPicPr>
            <p:nvPr userDrawn="1"/>
          </p:nvPicPr>
          <p:blipFill>
            <a:blip r:embed="rId13" cstate="print">
              <a:duotone>
                <a:schemeClr val="accent2">
                  <a:shade val="45000"/>
                  <a:satMod val="135000"/>
                </a:schemeClr>
                <a:prstClr val="white"/>
              </a:duotone>
              <a:extLst>
                <a:ext uri="{BEBA8EAE-BF5A-486C-A8C5-ECC9F3942E4B}">
                  <a14:imgProps xmlns:a14="http://schemas.microsoft.com/office/drawing/2010/main">
                    <a14:imgLayer r:embed="rId14">
                      <a14:imgEffect>
                        <a14:sharpenSoften amount="50000"/>
                      </a14:imgEffect>
                      <a14:imgEffect>
                        <a14:brightnessContrast bright="-100000"/>
                      </a14:imgEffect>
                    </a14:imgLayer>
                  </a14:imgProps>
                </a:ext>
              </a:extLst>
            </a:blip>
            <a:srcRect/>
            <a:stretch>
              <a:fillRect/>
            </a:stretch>
          </p:blipFill>
          <p:spPr bwMode="auto">
            <a:xfrm>
              <a:off x="1960227" y="4829457"/>
              <a:ext cx="333195" cy="333195"/>
            </a:xfrm>
            <a:prstGeom prst="rect">
              <a:avLst/>
            </a:prstGeom>
            <a:noFill/>
          </p:spPr>
        </p:pic>
        <p:pic>
          <p:nvPicPr>
            <p:cNvPr id="55" name="Picture 7" descr="D:\My Work\Template\Icons\Social Media\Facebook.png">
              <a:hlinkClick r:id="rId15"/>
            </p:cNvPr>
            <p:cNvPicPr>
              <a:picLocks noChangeAspect="1" noChangeArrowheads="1"/>
            </p:cNvPicPr>
            <p:nvPr userDrawn="1"/>
          </p:nvPicPr>
          <p:blipFill>
            <a:blip r:embed="rId16" cstate="print">
              <a:duotone>
                <a:schemeClr val="accent2">
                  <a:shade val="45000"/>
                  <a:satMod val="135000"/>
                </a:schemeClr>
                <a:prstClr val="white"/>
              </a:duotone>
              <a:extLst>
                <a:ext uri="{BEBA8EAE-BF5A-486C-A8C5-ECC9F3942E4B}">
                  <a14:imgProps xmlns:a14="http://schemas.microsoft.com/office/drawing/2010/main">
                    <a14:imgLayer r:embed="rId17">
                      <a14:imgEffect>
                        <a14:sharpenSoften amount="-50000"/>
                      </a14:imgEffect>
                      <a14:imgEffect>
                        <a14:brightnessContrast bright="-100000"/>
                      </a14:imgEffect>
                    </a14:imgLayer>
                  </a14:imgProps>
                </a:ext>
              </a:extLst>
            </a:blip>
            <a:srcRect/>
            <a:stretch>
              <a:fillRect/>
            </a:stretch>
          </p:blipFill>
          <p:spPr bwMode="auto">
            <a:xfrm>
              <a:off x="426720" y="4829457"/>
              <a:ext cx="333195" cy="333195"/>
            </a:xfrm>
            <a:prstGeom prst="rect">
              <a:avLst/>
            </a:prstGeom>
            <a:noFill/>
          </p:spPr>
        </p:pic>
      </p:grpSp>
      <p:sp>
        <p:nvSpPr>
          <p:cNvPr id="57" name="Rectangle 56"/>
          <p:cNvSpPr/>
          <p:nvPr userDrawn="1"/>
        </p:nvSpPr>
        <p:spPr>
          <a:xfrm>
            <a:off x="426720" y="5871013"/>
            <a:ext cx="4198620" cy="369332"/>
          </a:xfrm>
          <a:prstGeom prst="rect">
            <a:avLst/>
          </a:prstGeom>
        </p:spPr>
        <p:txBody>
          <a:bodyPr wrap="square" lIns="0" tIns="0" rIns="0" bIns="0" anchor="b" anchorCtr="0">
            <a:spAutoFit/>
          </a:bodyPr>
          <a:lstStyle/>
          <a:p>
            <a:pPr>
              <a:spcAft>
                <a:spcPts val="600"/>
              </a:spcAft>
            </a:pPr>
            <a:r>
              <a:rPr lang="en-US" sz="800" noProof="0" dirty="0">
                <a:latin typeface="+mn-lt"/>
                <a:cs typeface="Arial"/>
              </a:rPr>
              <a:t>This presentation</a:t>
            </a:r>
            <a:r>
              <a:rPr lang="en-US" sz="800" baseline="0" noProof="0" dirty="0">
                <a:latin typeface="+mn-lt"/>
                <a:cs typeface="Arial"/>
              </a:rPr>
              <a:t> </a:t>
            </a:r>
            <a:r>
              <a:rPr lang="en-US" sz="800" noProof="0" dirty="0">
                <a:latin typeface="+mn-lt"/>
                <a:cs typeface="Arial"/>
              </a:rPr>
              <a:t>contains information that may be privileged or confidential and is the property of the Capgemini Group.</a:t>
            </a:r>
            <a:br>
              <a:rPr lang="en-US" sz="800" noProof="0" dirty="0">
                <a:latin typeface="+mn-lt"/>
                <a:cs typeface="Arial"/>
              </a:rPr>
            </a:br>
            <a:r>
              <a:rPr lang="en-US" sz="800" noProof="0" dirty="0">
                <a:latin typeface="Arial"/>
                <a:cs typeface="Arial"/>
              </a:rPr>
              <a:t>Copyright © 2018 Capgemini. All rights reserved.</a:t>
            </a:r>
          </a:p>
        </p:txBody>
      </p:sp>
      <p:sp>
        <p:nvSpPr>
          <p:cNvPr id="60" name="Rectangle 59"/>
          <p:cNvSpPr/>
          <p:nvPr>
            <p:custDataLst>
              <p:tags r:id="rId1"/>
            </p:custDataLst>
          </p:nvPr>
        </p:nvSpPr>
        <p:spPr>
          <a:xfrm>
            <a:off x="6324598" y="1068313"/>
            <a:ext cx="2483915" cy="1031051"/>
          </a:xfrm>
          <a:prstGeom prst="rect">
            <a:avLst/>
          </a:prstGeom>
        </p:spPr>
        <p:txBody>
          <a:bodyPr wrap="square" lIns="0" tIns="0" rIns="0" bIns="0">
            <a:spAutoFit/>
          </a:bodyPr>
          <a:lstStyle/>
          <a:p>
            <a:pPr>
              <a:spcAft>
                <a:spcPts val="600"/>
              </a:spcAft>
            </a:pPr>
            <a:r>
              <a:rPr lang="en-US" sz="1200" b="1" dirty="0">
                <a:solidFill>
                  <a:schemeClr val="accent1"/>
                </a:solidFill>
                <a:cs typeface="Arial"/>
              </a:rPr>
              <a:t>Gianfranco Cecconi</a:t>
            </a:r>
          </a:p>
          <a:p>
            <a:pPr>
              <a:lnSpc>
                <a:spcPts val="1200"/>
              </a:lnSpc>
            </a:pPr>
            <a:r>
              <a:rPr lang="en-US" sz="1000" dirty="0">
                <a:solidFill>
                  <a:schemeClr val="accent2"/>
                </a:solidFill>
                <a:cs typeface="Arial"/>
              </a:rPr>
              <a:t>Principal, Insight Driven Enterprise</a:t>
            </a:r>
          </a:p>
          <a:p>
            <a:pPr>
              <a:lnSpc>
                <a:spcPts val="1200"/>
              </a:lnSpc>
            </a:pPr>
            <a:r>
              <a:rPr lang="en-US" sz="1000" dirty="0" err="1">
                <a:cs typeface="Arial"/>
              </a:rPr>
              <a:t>Reykjavikplein</a:t>
            </a:r>
            <a:r>
              <a:rPr lang="en-US" sz="1000" dirty="0">
                <a:cs typeface="Arial"/>
              </a:rPr>
              <a:t> 1</a:t>
            </a:r>
          </a:p>
          <a:p>
            <a:pPr>
              <a:lnSpc>
                <a:spcPts val="1200"/>
              </a:lnSpc>
            </a:pPr>
            <a:r>
              <a:rPr lang="en-US" sz="1000" dirty="0">
                <a:cs typeface="Arial"/>
              </a:rPr>
              <a:t>Utrecht</a:t>
            </a:r>
          </a:p>
          <a:p>
            <a:pPr>
              <a:lnSpc>
                <a:spcPts val="1200"/>
              </a:lnSpc>
            </a:pPr>
            <a:r>
              <a:rPr lang="en-US" sz="1000" dirty="0">
                <a:cs typeface="Arial"/>
              </a:rPr>
              <a:t>3543 KA</a:t>
            </a:r>
          </a:p>
          <a:p>
            <a:pPr>
              <a:lnSpc>
                <a:spcPts val="1200"/>
              </a:lnSpc>
            </a:pPr>
            <a:r>
              <a:rPr lang="en-US" sz="1000" dirty="0">
                <a:cs typeface="Arial"/>
              </a:rPr>
              <a:t>The Netherlands </a:t>
            </a:r>
          </a:p>
        </p:txBody>
      </p:sp>
      <p:cxnSp>
        <p:nvCxnSpPr>
          <p:cNvPr id="64" name="Straight Connector 63"/>
          <p:cNvCxnSpPr/>
          <p:nvPr userDrawn="1"/>
        </p:nvCxnSpPr>
        <p:spPr>
          <a:xfrm flipV="1">
            <a:off x="6096000" y="1113931"/>
            <a:ext cx="0" cy="2276757"/>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9" name="Rectangle 68">
            <a:hlinkClick r:id="rId18"/>
          </p:cNvPr>
          <p:cNvSpPr/>
          <p:nvPr userDrawn="1"/>
        </p:nvSpPr>
        <p:spPr>
          <a:xfrm>
            <a:off x="426720" y="3008758"/>
            <a:ext cx="1851660" cy="183449"/>
          </a:xfrm>
          <a:prstGeom prst="rect">
            <a:avLst/>
          </a:pr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ZoneTexte 1"/>
          <p:cNvSpPr txBox="1"/>
          <p:nvPr userDrawn="1"/>
        </p:nvSpPr>
        <p:spPr>
          <a:xfrm>
            <a:off x="419254" y="5204668"/>
            <a:ext cx="2519921" cy="276999"/>
          </a:xfrm>
          <a:prstGeom prst="rect">
            <a:avLst/>
          </a:prstGeom>
          <a:noFill/>
        </p:spPr>
        <p:txBody>
          <a:bodyPr wrap="none" lIns="0" rIns="0" rtlCol="0">
            <a:spAutoFit/>
          </a:bodyPr>
          <a:lstStyle/>
          <a:p>
            <a:r>
              <a:rPr lang="en-US" sz="1200" b="1" dirty="0">
                <a:solidFill>
                  <a:schemeClr val="accent1"/>
                </a:solidFill>
              </a:rPr>
              <a:t>People matter, results count.</a:t>
            </a:r>
          </a:p>
        </p:txBody>
      </p:sp>
    </p:spTree>
    <p:extLst>
      <p:ext uri="{BB962C8B-B14F-4D97-AF65-F5344CB8AC3E}">
        <p14:creationId xmlns:p14="http://schemas.microsoft.com/office/powerpoint/2010/main" val="2192195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Two colum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7CE2609-37DA-4C4C-BF45-E56CE85AA41D}"/>
              </a:ext>
            </a:extLst>
          </p:cNvPr>
          <p:cNvSpPr>
            <a:spLocks noGrp="1"/>
          </p:cNvSpPr>
          <p:nvPr>
            <p:ph type="body" sz="quarter" idx="10"/>
          </p:nvPr>
        </p:nvSpPr>
        <p:spPr>
          <a:xfrm>
            <a:off x="227349" y="2205319"/>
            <a:ext cx="5400000" cy="4076234"/>
          </a:xfrm>
          <a:prstGeom prst="rect">
            <a:avLst/>
          </a:prstGeom>
        </p:spPr>
        <p:txBody>
          <a:bodyPr>
            <a:noAutofit/>
          </a:bodyPr>
          <a:lstStyle>
            <a:lvl1pPr>
              <a:lnSpc>
                <a:spcPct val="100000"/>
              </a:lnSpc>
              <a:spcBef>
                <a:spcPts val="0"/>
              </a:spcBef>
              <a:defRPr sz="1600"/>
            </a:lvl1pPr>
            <a:lvl2pPr>
              <a:lnSpc>
                <a:spcPct val="100000"/>
              </a:lnSpc>
              <a:spcBef>
                <a:spcPts val="0"/>
              </a:spcBef>
              <a:defRPr sz="1600"/>
            </a:lvl2pPr>
            <a:lvl3pPr>
              <a:lnSpc>
                <a:spcPct val="100000"/>
              </a:lnSpc>
              <a:spcBef>
                <a:spcPts val="0"/>
              </a:spcBef>
              <a:defRPr sz="1600"/>
            </a:lvl3pPr>
            <a:lvl4pPr>
              <a:lnSpc>
                <a:spcPct val="100000"/>
              </a:lnSpc>
              <a:spcBef>
                <a:spcPts val="0"/>
              </a:spcBef>
              <a:defRPr sz="1600"/>
            </a:lvl4pPr>
            <a:lvl5pPr>
              <a:lnSpc>
                <a:spcPct val="100000"/>
              </a:lnSpc>
              <a:spcBef>
                <a:spcPts val="0"/>
              </a:spcBef>
              <a:defRPr sz="16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3" name="Text Placeholder 7">
            <a:extLst>
              <a:ext uri="{FF2B5EF4-FFF2-40B4-BE49-F238E27FC236}">
                <a16:creationId xmlns:a16="http://schemas.microsoft.com/office/drawing/2014/main" id="{D8D7F005-BA7C-423E-87B0-6782D88233F6}"/>
              </a:ext>
            </a:extLst>
          </p:cNvPr>
          <p:cNvSpPr>
            <a:spLocks noGrp="1"/>
          </p:cNvSpPr>
          <p:nvPr>
            <p:ph type="body" sz="quarter" idx="12" hasCustomPrompt="1"/>
          </p:nvPr>
        </p:nvSpPr>
        <p:spPr>
          <a:xfrm>
            <a:off x="227349" y="1420989"/>
            <a:ext cx="5400000" cy="743987"/>
          </a:xfrm>
          <a:prstGeom prst="rect">
            <a:avLst/>
          </a:prstGeom>
        </p:spPr>
        <p:txBody>
          <a:bodyPr anchor="ctr" anchorCtr="0">
            <a:noAutofit/>
          </a:bodyPr>
          <a:lstStyle>
            <a:lvl1pPr>
              <a:lnSpc>
                <a:spcPct val="100000"/>
              </a:lnSpc>
              <a:defRPr sz="1800" b="1">
                <a:solidFill>
                  <a:srgbClr val="12ABDB"/>
                </a:solidFill>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dirty="0"/>
              <a:t>Click to insert title</a:t>
            </a:r>
          </a:p>
        </p:txBody>
      </p:sp>
      <p:sp>
        <p:nvSpPr>
          <p:cNvPr id="14" name="Text Placeholder 7">
            <a:extLst>
              <a:ext uri="{FF2B5EF4-FFF2-40B4-BE49-F238E27FC236}">
                <a16:creationId xmlns:a16="http://schemas.microsoft.com/office/drawing/2014/main" id="{47BDC0DA-1585-454D-9E74-41D2AFC0FEE5}"/>
              </a:ext>
            </a:extLst>
          </p:cNvPr>
          <p:cNvSpPr>
            <a:spLocks noGrp="1"/>
          </p:cNvSpPr>
          <p:nvPr>
            <p:ph type="body" sz="quarter" idx="13" hasCustomPrompt="1"/>
          </p:nvPr>
        </p:nvSpPr>
        <p:spPr>
          <a:xfrm>
            <a:off x="6474016" y="1420989"/>
            <a:ext cx="5400000" cy="743987"/>
          </a:xfrm>
          <a:prstGeom prst="rect">
            <a:avLst/>
          </a:prstGeom>
        </p:spPr>
        <p:txBody>
          <a:bodyPr anchor="ctr" anchorCtr="0">
            <a:noAutofit/>
          </a:bodyPr>
          <a:lstStyle>
            <a:lvl1pPr>
              <a:lnSpc>
                <a:spcPct val="100000"/>
              </a:lnSpc>
              <a:defRPr sz="1800" b="1">
                <a:solidFill>
                  <a:srgbClr val="12ABDB"/>
                </a:solidFill>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dirty="0"/>
              <a:t>Click to insert title</a:t>
            </a:r>
          </a:p>
        </p:txBody>
      </p:sp>
      <p:sp>
        <p:nvSpPr>
          <p:cNvPr id="2" name="Titre 1"/>
          <p:cNvSpPr>
            <a:spLocks noGrp="1"/>
          </p:cNvSpPr>
          <p:nvPr>
            <p:ph type="title"/>
          </p:nvPr>
        </p:nvSpPr>
        <p:spPr>
          <a:xfrm>
            <a:off x="227349" y="0"/>
            <a:ext cx="11125236" cy="1104900"/>
          </a:xfrm>
        </p:spPr>
        <p:txBody>
          <a:bodyPr/>
          <a:lstStyle/>
          <a:p>
            <a:r>
              <a:rPr lang="fr-FR"/>
              <a:t>Modifiez le style du titre</a:t>
            </a:r>
            <a:endParaRPr lang="en-US" dirty="0"/>
          </a:p>
        </p:txBody>
      </p:sp>
      <p:sp>
        <p:nvSpPr>
          <p:cNvPr id="16" name="Text Placeholder 7">
            <a:extLst>
              <a:ext uri="{FF2B5EF4-FFF2-40B4-BE49-F238E27FC236}">
                <a16:creationId xmlns:a16="http://schemas.microsoft.com/office/drawing/2014/main" id="{27CE2609-37DA-4C4C-BF45-E56CE85AA41D}"/>
              </a:ext>
            </a:extLst>
          </p:cNvPr>
          <p:cNvSpPr>
            <a:spLocks noGrp="1"/>
          </p:cNvSpPr>
          <p:nvPr>
            <p:ph type="body" sz="quarter" idx="14"/>
          </p:nvPr>
        </p:nvSpPr>
        <p:spPr>
          <a:xfrm>
            <a:off x="6474016" y="2205319"/>
            <a:ext cx="5400000" cy="4076234"/>
          </a:xfrm>
          <a:prstGeom prst="rect">
            <a:avLst/>
          </a:prstGeom>
        </p:spPr>
        <p:txBody>
          <a:bodyPr>
            <a:noAutofit/>
          </a:bodyPr>
          <a:lstStyle>
            <a:lvl1pPr>
              <a:lnSpc>
                <a:spcPct val="100000"/>
              </a:lnSpc>
              <a:spcBef>
                <a:spcPts val="0"/>
              </a:spcBef>
              <a:defRPr sz="1600"/>
            </a:lvl1pPr>
            <a:lvl2pPr>
              <a:lnSpc>
                <a:spcPct val="100000"/>
              </a:lnSpc>
              <a:spcBef>
                <a:spcPts val="0"/>
              </a:spcBef>
              <a:defRPr sz="1600"/>
            </a:lvl2pPr>
            <a:lvl3pPr>
              <a:lnSpc>
                <a:spcPct val="100000"/>
              </a:lnSpc>
              <a:spcBef>
                <a:spcPts val="0"/>
              </a:spcBef>
              <a:defRPr sz="1600"/>
            </a:lvl3pPr>
            <a:lvl4pPr>
              <a:lnSpc>
                <a:spcPct val="100000"/>
              </a:lnSpc>
              <a:spcBef>
                <a:spcPts val="0"/>
              </a:spcBef>
              <a:defRPr sz="1600"/>
            </a:lvl4pPr>
            <a:lvl5pPr>
              <a:lnSpc>
                <a:spcPct val="100000"/>
              </a:lnSpc>
              <a:spcBef>
                <a:spcPts val="0"/>
              </a:spcBef>
              <a:defRPr sz="16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3756351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3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GB" dirty="0"/>
          </a:p>
        </p:txBody>
      </p:sp>
      <p:sp>
        <p:nvSpPr>
          <p:cNvPr id="3" name="Text Placeholder 7">
            <a:extLst>
              <a:ext uri="{FF2B5EF4-FFF2-40B4-BE49-F238E27FC236}">
                <a16:creationId xmlns:a16="http://schemas.microsoft.com/office/drawing/2014/main" id="{27CE2609-37DA-4C4C-BF45-E56CE85AA41D}"/>
              </a:ext>
            </a:extLst>
          </p:cNvPr>
          <p:cNvSpPr>
            <a:spLocks noGrp="1"/>
          </p:cNvSpPr>
          <p:nvPr>
            <p:ph type="body" sz="quarter" idx="10"/>
          </p:nvPr>
        </p:nvSpPr>
        <p:spPr>
          <a:xfrm>
            <a:off x="227350" y="2205319"/>
            <a:ext cx="3537827" cy="4076234"/>
          </a:xfrm>
          <a:prstGeom prst="rect">
            <a:avLst/>
          </a:prstGeom>
        </p:spPr>
        <p:txBody>
          <a:bodyPr>
            <a:noAutofit/>
          </a:bodyPr>
          <a:lstStyle>
            <a:lvl1pPr>
              <a:lnSpc>
                <a:spcPct val="100000"/>
              </a:lnSpc>
              <a:spcBef>
                <a:spcPts val="0"/>
              </a:spcBef>
              <a:defRPr sz="1400"/>
            </a:lvl1pPr>
            <a:lvl2pPr>
              <a:lnSpc>
                <a:spcPct val="100000"/>
              </a:lnSpc>
              <a:spcBef>
                <a:spcPts val="0"/>
              </a:spcBef>
              <a:defRPr sz="1400"/>
            </a:lvl2pPr>
            <a:lvl3pPr>
              <a:lnSpc>
                <a:spcPct val="100000"/>
              </a:lnSpc>
              <a:spcBef>
                <a:spcPts val="0"/>
              </a:spcBef>
              <a:defRPr sz="1400"/>
            </a:lvl3pPr>
            <a:lvl4pPr>
              <a:lnSpc>
                <a:spcPct val="100000"/>
              </a:lnSpc>
              <a:spcBef>
                <a:spcPts val="0"/>
              </a:spcBef>
              <a:defRPr sz="1400"/>
            </a:lvl4pPr>
            <a:lvl5pPr>
              <a:lnSpc>
                <a:spcPct val="100000"/>
              </a:lnSpc>
              <a:spcBef>
                <a:spcPts val="0"/>
              </a:spcBef>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7">
            <a:extLst>
              <a:ext uri="{FF2B5EF4-FFF2-40B4-BE49-F238E27FC236}">
                <a16:creationId xmlns:a16="http://schemas.microsoft.com/office/drawing/2014/main" id="{D8D7F005-BA7C-423E-87B0-6782D88233F6}"/>
              </a:ext>
            </a:extLst>
          </p:cNvPr>
          <p:cNvSpPr>
            <a:spLocks noGrp="1"/>
          </p:cNvSpPr>
          <p:nvPr>
            <p:ph type="body" sz="quarter" idx="12" hasCustomPrompt="1"/>
          </p:nvPr>
        </p:nvSpPr>
        <p:spPr>
          <a:xfrm>
            <a:off x="227350" y="1420989"/>
            <a:ext cx="3537827" cy="743987"/>
          </a:xfrm>
          <a:prstGeom prst="rect">
            <a:avLst/>
          </a:prstGeom>
        </p:spPr>
        <p:txBody>
          <a:bodyPr vert="horz" lIns="0" tIns="0" rIns="0" bIns="0" rtlCol="0" anchor="ctr" anchorCtr="0">
            <a:noAutofit/>
          </a:bodyPr>
          <a:lstStyle>
            <a:lvl1pPr algn="ctr">
              <a:lnSpc>
                <a:spcPct val="100000"/>
              </a:lnSpc>
              <a:defRPr lang="en-US" sz="1600" b="1" kern="1200" dirty="0">
                <a:solidFill>
                  <a:srgbClr val="12ABDB"/>
                </a:solidFill>
                <a:latin typeface="+mj-lt"/>
                <a:ea typeface="+mn-ea"/>
                <a:cs typeface="+mn-cs"/>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marL="0" lvl="0" indent="0" algn="l" defTabSz="914400" rtl="0" eaLnBrk="1" latinLnBrk="0" hangingPunct="1">
              <a:lnSpc>
                <a:spcPct val="100000"/>
              </a:lnSpc>
              <a:spcBef>
                <a:spcPts val="1000"/>
              </a:spcBef>
              <a:buFont typeface="Arial" panose="020B0604020202020204" pitchFamily="34" charset="0"/>
              <a:buNone/>
            </a:pPr>
            <a:r>
              <a:rPr lang="en-US" dirty="0"/>
              <a:t>Click to insert title</a:t>
            </a:r>
          </a:p>
        </p:txBody>
      </p:sp>
      <p:sp>
        <p:nvSpPr>
          <p:cNvPr id="9" name="Text Placeholder 7">
            <a:extLst>
              <a:ext uri="{FF2B5EF4-FFF2-40B4-BE49-F238E27FC236}">
                <a16:creationId xmlns:a16="http://schemas.microsoft.com/office/drawing/2014/main" id="{27CE2609-37DA-4C4C-BF45-E56CE85AA41D}"/>
              </a:ext>
            </a:extLst>
          </p:cNvPr>
          <p:cNvSpPr>
            <a:spLocks noGrp="1"/>
          </p:cNvSpPr>
          <p:nvPr>
            <p:ph type="body" sz="quarter" idx="14"/>
          </p:nvPr>
        </p:nvSpPr>
        <p:spPr>
          <a:xfrm>
            <a:off x="4313358" y="2205319"/>
            <a:ext cx="3537827" cy="4076234"/>
          </a:xfrm>
          <a:prstGeom prst="rect">
            <a:avLst/>
          </a:prstGeom>
        </p:spPr>
        <p:txBody>
          <a:bodyPr>
            <a:noAutofit/>
          </a:bodyPr>
          <a:lstStyle>
            <a:lvl1pPr>
              <a:lnSpc>
                <a:spcPct val="100000"/>
              </a:lnSpc>
              <a:spcBef>
                <a:spcPts val="0"/>
              </a:spcBef>
              <a:defRPr sz="1400"/>
            </a:lvl1pPr>
            <a:lvl2pPr>
              <a:lnSpc>
                <a:spcPct val="100000"/>
              </a:lnSpc>
              <a:spcBef>
                <a:spcPts val="0"/>
              </a:spcBef>
              <a:defRPr sz="1400"/>
            </a:lvl2pPr>
            <a:lvl3pPr>
              <a:lnSpc>
                <a:spcPct val="100000"/>
              </a:lnSpc>
              <a:spcBef>
                <a:spcPts val="0"/>
              </a:spcBef>
              <a:defRPr sz="1400"/>
            </a:lvl3pPr>
            <a:lvl4pPr>
              <a:lnSpc>
                <a:spcPct val="100000"/>
              </a:lnSpc>
              <a:spcBef>
                <a:spcPts val="0"/>
              </a:spcBef>
              <a:defRPr sz="1400"/>
            </a:lvl4pPr>
            <a:lvl5pPr>
              <a:lnSpc>
                <a:spcPct val="100000"/>
              </a:lnSpc>
              <a:spcBef>
                <a:spcPts val="0"/>
              </a:spcBef>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0" name="Text Placeholder 7">
            <a:extLst>
              <a:ext uri="{FF2B5EF4-FFF2-40B4-BE49-F238E27FC236}">
                <a16:creationId xmlns:a16="http://schemas.microsoft.com/office/drawing/2014/main" id="{D8D7F005-BA7C-423E-87B0-6782D88233F6}"/>
              </a:ext>
            </a:extLst>
          </p:cNvPr>
          <p:cNvSpPr>
            <a:spLocks noGrp="1"/>
          </p:cNvSpPr>
          <p:nvPr>
            <p:ph type="body" sz="quarter" idx="15" hasCustomPrompt="1"/>
          </p:nvPr>
        </p:nvSpPr>
        <p:spPr>
          <a:xfrm>
            <a:off x="4313358" y="1420989"/>
            <a:ext cx="3537827" cy="743987"/>
          </a:xfrm>
          <a:prstGeom prst="rect">
            <a:avLst/>
          </a:prstGeom>
        </p:spPr>
        <p:txBody>
          <a:bodyPr vert="horz" lIns="0" tIns="0" rIns="0" bIns="0" rtlCol="0" anchor="ctr" anchorCtr="0">
            <a:noAutofit/>
          </a:bodyPr>
          <a:lstStyle>
            <a:lvl1pPr algn="ctr">
              <a:lnSpc>
                <a:spcPct val="100000"/>
              </a:lnSpc>
              <a:defRPr lang="en-US" sz="1600" b="1" kern="1200" dirty="0">
                <a:solidFill>
                  <a:srgbClr val="12ABDB"/>
                </a:solidFill>
                <a:latin typeface="+mj-lt"/>
                <a:ea typeface="+mn-ea"/>
                <a:cs typeface="+mn-cs"/>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marL="0" lvl="0" indent="0" algn="l" defTabSz="914400" rtl="0" eaLnBrk="1" latinLnBrk="0" hangingPunct="1">
              <a:lnSpc>
                <a:spcPct val="100000"/>
              </a:lnSpc>
              <a:spcBef>
                <a:spcPts val="1000"/>
              </a:spcBef>
              <a:buFont typeface="Arial" panose="020B0604020202020204" pitchFamily="34" charset="0"/>
              <a:buNone/>
            </a:pPr>
            <a:r>
              <a:rPr lang="en-US" dirty="0"/>
              <a:t>Click to insert title</a:t>
            </a:r>
          </a:p>
        </p:txBody>
      </p:sp>
      <p:sp>
        <p:nvSpPr>
          <p:cNvPr id="11" name="Text Placeholder 7">
            <a:extLst>
              <a:ext uri="{FF2B5EF4-FFF2-40B4-BE49-F238E27FC236}">
                <a16:creationId xmlns:a16="http://schemas.microsoft.com/office/drawing/2014/main" id="{27CE2609-37DA-4C4C-BF45-E56CE85AA41D}"/>
              </a:ext>
            </a:extLst>
          </p:cNvPr>
          <p:cNvSpPr>
            <a:spLocks noGrp="1"/>
          </p:cNvSpPr>
          <p:nvPr>
            <p:ph type="body" sz="quarter" idx="16"/>
          </p:nvPr>
        </p:nvSpPr>
        <p:spPr>
          <a:xfrm>
            <a:off x="8384125" y="2205319"/>
            <a:ext cx="3537827" cy="4076234"/>
          </a:xfrm>
          <a:prstGeom prst="rect">
            <a:avLst/>
          </a:prstGeom>
        </p:spPr>
        <p:txBody>
          <a:bodyPr>
            <a:noAutofit/>
          </a:bodyPr>
          <a:lstStyle>
            <a:lvl1pPr>
              <a:lnSpc>
                <a:spcPct val="100000"/>
              </a:lnSpc>
              <a:spcBef>
                <a:spcPts val="0"/>
              </a:spcBef>
              <a:defRPr sz="1400"/>
            </a:lvl1pPr>
            <a:lvl2pPr>
              <a:lnSpc>
                <a:spcPct val="100000"/>
              </a:lnSpc>
              <a:spcBef>
                <a:spcPts val="0"/>
              </a:spcBef>
              <a:defRPr sz="1400"/>
            </a:lvl2pPr>
            <a:lvl3pPr>
              <a:lnSpc>
                <a:spcPct val="100000"/>
              </a:lnSpc>
              <a:spcBef>
                <a:spcPts val="0"/>
              </a:spcBef>
              <a:defRPr sz="1400"/>
            </a:lvl3pPr>
            <a:lvl4pPr>
              <a:lnSpc>
                <a:spcPct val="100000"/>
              </a:lnSpc>
              <a:spcBef>
                <a:spcPts val="0"/>
              </a:spcBef>
              <a:defRPr sz="1400"/>
            </a:lvl4pPr>
            <a:lvl5pPr>
              <a:lnSpc>
                <a:spcPct val="100000"/>
              </a:lnSpc>
              <a:spcBef>
                <a:spcPts val="0"/>
              </a:spcBef>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2" name="Text Placeholder 7">
            <a:extLst>
              <a:ext uri="{FF2B5EF4-FFF2-40B4-BE49-F238E27FC236}">
                <a16:creationId xmlns:a16="http://schemas.microsoft.com/office/drawing/2014/main" id="{D8D7F005-BA7C-423E-87B0-6782D88233F6}"/>
              </a:ext>
            </a:extLst>
          </p:cNvPr>
          <p:cNvSpPr>
            <a:spLocks noGrp="1"/>
          </p:cNvSpPr>
          <p:nvPr>
            <p:ph type="body" sz="quarter" idx="17" hasCustomPrompt="1"/>
          </p:nvPr>
        </p:nvSpPr>
        <p:spPr>
          <a:xfrm>
            <a:off x="8384125" y="1420989"/>
            <a:ext cx="3537827" cy="743987"/>
          </a:xfrm>
          <a:prstGeom prst="rect">
            <a:avLst/>
          </a:prstGeom>
        </p:spPr>
        <p:txBody>
          <a:bodyPr vert="horz" lIns="0" tIns="0" rIns="0" bIns="0" rtlCol="0" anchor="ctr" anchorCtr="0">
            <a:noAutofit/>
          </a:bodyPr>
          <a:lstStyle>
            <a:lvl1pPr algn="ctr">
              <a:lnSpc>
                <a:spcPct val="100000"/>
              </a:lnSpc>
              <a:defRPr lang="en-US" sz="1600" b="1" kern="1200" dirty="0">
                <a:solidFill>
                  <a:srgbClr val="12ABDB"/>
                </a:solidFill>
                <a:latin typeface="+mj-lt"/>
                <a:ea typeface="+mn-ea"/>
                <a:cs typeface="+mn-cs"/>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marL="0" lvl="0" indent="0" algn="l" defTabSz="914400" rtl="0" eaLnBrk="1" latinLnBrk="0" hangingPunct="1">
              <a:lnSpc>
                <a:spcPct val="100000"/>
              </a:lnSpc>
              <a:spcBef>
                <a:spcPts val="1000"/>
              </a:spcBef>
              <a:buFont typeface="Arial" panose="020B0604020202020204" pitchFamily="34" charset="0"/>
              <a:buNone/>
            </a:pPr>
            <a:r>
              <a:rPr lang="en-US" dirty="0"/>
              <a:t>Click to insert title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ith numbering,  subtitle and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21860" name="think-cell Slide" r:id="rId4" imgW="270" imgH="270" progId="TCLayout.ActiveDocument.1">
                  <p:embed/>
                </p:oleObj>
              </mc:Choice>
              <mc:Fallback>
                <p:oleObj name="think-cell Slide" r:id="rId4" imgW="270" imgH="270" progId="TCLayout.ActiveDocument.1">
                  <p:embed/>
                  <p:pic>
                    <p:nvPicPr>
                      <p:cNvPr id="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Rectangle 17"/>
          <p:cNvSpPr/>
          <p:nvPr userDrawn="1"/>
        </p:nvSpPr>
        <p:spPr>
          <a:xfrm>
            <a:off x="0" y="0"/>
            <a:ext cx="919998" cy="4286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10" name="Freeform 6"/>
          <p:cNvSpPr>
            <a:spLocks/>
          </p:cNvSpPr>
          <p:nvPr userDrawn="1"/>
        </p:nvSpPr>
        <p:spPr bwMode="auto">
          <a:xfrm>
            <a:off x="0" y="0"/>
            <a:ext cx="919998" cy="1146174"/>
          </a:xfrm>
          <a:custGeom>
            <a:avLst/>
            <a:gdLst/>
            <a:ahLst/>
            <a:cxnLst>
              <a:cxn ang="0">
                <a:pos x="1681" y="25"/>
              </a:cxn>
              <a:cxn ang="0">
                <a:pos x="1655" y="0"/>
              </a:cxn>
              <a:cxn ang="0">
                <a:pos x="22" y="0"/>
              </a:cxn>
              <a:cxn ang="0">
                <a:pos x="0" y="23"/>
              </a:cxn>
              <a:cxn ang="0">
                <a:pos x="0" y="2095"/>
              </a:cxn>
              <a:cxn ang="0">
                <a:pos x="336" y="2085"/>
              </a:cxn>
              <a:cxn ang="0">
                <a:pos x="682" y="2056"/>
              </a:cxn>
              <a:cxn ang="0">
                <a:pos x="897" y="2032"/>
              </a:cxn>
              <a:cxn ang="0">
                <a:pos x="1082" y="2005"/>
              </a:cxn>
              <a:cxn ang="0">
                <a:pos x="1332" y="1960"/>
              </a:cxn>
              <a:cxn ang="0">
                <a:pos x="1567" y="1911"/>
              </a:cxn>
              <a:cxn ang="0">
                <a:pos x="1680" y="1883"/>
              </a:cxn>
              <a:cxn ang="0">
                <a:pos x="1681" y="25"/>
              </a:cxn>
            </a:cxnLst>
            <a:rect l="0" t="0" r="r" b="b"/>
            <a:pathLst>
              <a:path w="1681" h="2095">
                <a:moveTo>
                  <a:pt x="1681" y="25"/>
                </a:moveTo>
                <a:cubicBezTo>
                  <a:pt x="1681" y="3"/>
                  <a:pt x="1675" y="0"/>
                  <a:pt x="1655" y="0"/>
                </a:cubicBezTo>
                <a:cubicBezTo>
                  <a:pt x="1111" y="1"/>
                  <a:pt x="567" y="1"/>
                  <a:pt x="22" y="0"/>
                </a:cubicBezTo>
                <a:cubicBezTo>
                  <a:pt x="5" y="0"/>
                  <a:pt x="0" y="3"/>
                  <a:pt x="0" y="23"/>
                </a:cubicBezTo>
                <a:cubicBezTo>
                  <a:pt x="0" y="713"/>
                  <a:pt x="0" y="1404"/>
                  <a:pt x="0" y="2095"/>
                </a:cubicBezTo>
                <a:cubicBezTo>
                  <a:pt x="112" y="2091"/>
                  <a:pt x="224" y="2088"/>
                  <a:pt x="336" y="2085"/>
                </a:cubicBezTo>
                <a:cubicBezTo>
                  <a:pt x="452" y="2081"/>
                  <a:pt x="567" y="2068"/>
                  <a:pt x="682" y="2056"/>
                </a:cubicBezTo>
                <a:cubicBezTo>
                  <a:pt x="754" y="2049"/>
                  <a:pt x="826" y="2045"/>
                  <a:pt x="897" y="2032"/>
                </a:cubicBezTo>
                <a:cubicBezTo>
                  <a:pt x="958" y="2020"/>
                  <a:pt x="1021" y="2018"/>
                  <a:pt x="1082" y="2005"/>
                </a:cubicBezTo>
                <a:cubicBezTo>
                  <a:pt x="1165" y="1989"/>
                  <a:pt x="1249" y="1977"/>
                  <a:pt x="1332" y="1960"/>
                </a:cubicBezTo>
                <a:cubicBezTo>
                  <a:pt x="1410" y="1945"/>
                  <a:pt x="1489" y="1928"/>
                  <a:pt x="1567" y="1911"/>
                </a:cubicBezTo>
                <a:cubicBezTo>
                  <a:pt x="1605" y="1904"/>
                  <a:pt x="1643" y="1895"/>
                  <a:pt x="1680" y="1883"/>
                </a:cubicBezTo>
                <a:cubicBezTo>
                  <a:pt x="1680" y="1263"/>
                  <a:pt x="1680" y="644"/>
                  <a:pt x="1681" y="25"/>
                </a:cubicBez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 name="Title 1"/>
          <p:cNvSpPr>
            <a:spLocks noGrp="1"/>
          </p:cNvSpPr>
          <p:nvPr>
            <p:ph type="title"/>
          </p:nvPr>
        </p:nvSpPr>
        <p:spPr>
          <a:xfrm>
            <a:off x="974872" y="0"/>
            <a:ext cx="10377711" cy="1104900"/>
          </a:xfrm>
        </p:spPr>
        <p:txBody>
          <a:bodyPr/>
          <a:lstStyle/>
          <a:p>
            <a:r>
              <a:rPr lang="fr-FR"/>
              <a:t>Modifiez le style du titre</a:t>
            </a:r>
            <a:endParaRPr lang="en-GB" dirty="0"/>
          </a:p>
        </p:txBody>
      </p:sp>
      <p:sp>
        <p:nvSpPr>
          <p:cNvPr id="4" name="Text Placeholder 3"/>
          <p:cNvSpPr>
            <a:spLocks noGrp="1"/>
          </p:cNvSpPr>
          <p:nvPr>
            <p:ph type="body" sz="quarter" idx="10"/>
          </p:nvPr>
        </p:nvSpPr>
        <p:spPr>
          <a:xfrm>
            <a:off x="227347" y="1815351"/>
            <a:ext cx="11700000" cy="44676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Espace réservé du texte 4"/>
          <p:cNvSpPr>
            <a:spLocks noGrp="1"/>
          </p:cNvSpPr>
          <p:nvPr>
            <p:ph type="body" sz="quarter" idx="11" hasCustomPrompt="1"/>
          </p:nvPr>
        </p:nvSpPr>
        <p:spPr>
          <a:xfrm>
            <a:off x="974872" y="1148607"/>
            <a:ext cx="10940903" cy="504056"/>
          </a:xfrm>
          <a:prstGeom prst="rect">
            <a:avLst/>
          </a:prstGeom>
        </p:spPr>
        <p:txBody>
          <a:bodyPr/>
          <a:lstStyle>
            <a:lvl1pPr>
              <a:defRPr>
                <a:solidFill>
                  <a:schemeClr val="accent2"/>
                </a:solidFill>
              </a:defRPr>
            </a:lvl1pPr>
          </a:lstStyle>
          <a:p>
            <a:pPr lvl="0"/>
            <a:r>
              <a:rPr lang="en-US" dirty="0"/>
              <a:t>Click to edit Master subtitle styles</a:t>
            </a:r>
          </a:p>
        </p:txBody>
      </p:sp>
      <p:sp>
        <p:nvSpPr>
          <p:cNvPr id="17" name="Text Placeholder 16"/>
          <p:cNvSpPr>
            <a:spLocks noGrp="1"/>
          </p:cNvSpPr>
          <p:nvPr>
            <p:ph type="body" sz="quarter" idx="12" hasCustomPrompt="1"/>
          </p:nvPr>
        </p:nvSpPr>
        <p:spPr>
          <a:xfrm>
            <a:off x="0" y="48742"/>
            <a:ext cx="914400" cy="914400"/>
          </a:xfrm>
        </p:spPr>
        <p:txBody>
          <a:bodyPr anchor="ctr">
            <a:normAutofit/>
          </a:bodyPr>
          <a:lstStyle>
            <a:lvl1pPr marL="0" indent="0" algn="ctr" defTabSz="914400" rtl="0" eaLnBrk="1" latinLnBrk="0" hangingPunct="1">
              <a:lnSpc>
                <a:spcPct val="90000"/>
              </a:lnSpc>
              <a:spcBef>
                <a:spcPts val="1000"/>
              </a:spcBef>
              <a:buFont typeface="Arial" panose="020B0604020202020204" pitchFamily="34" charset="0"/>
              <a:buNone/>
              <a:defRPr lang="en-GB" sz="400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a:t>
            </a:r>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9567" name="think-cell Slide" r:id="rId4" imgW="270" imgH="270" progId="TCLayout.ActiveDocument.1">
                  <p:embed/>
                </p:oleObj>
              </mc:Choice>
              <mc:Fallback>
                <p:oleObj name="think-cell Slide" r:id="rId4" imgW="270" imgH="270" progId="TCLayout.ActiveDocument.1">
                  <p:embed/>
                  <p:pic>
                    <p:nvPicPr>
                      <p:cNvPr id="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p>
            <a:r>
              <a:rPr lang="fr-FR"/>
              <a:t>Modifiez le style du titre</a:t>
            </a:r>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64848" name="think-cell Slide" r:id="rId4" imgW="270" imgH="270" progId="TCLayout.ActiveDocument.1">
                  <p:embed/>
                </p:oleObj>
              </mc:Choice>
              <mc:Fallback>
                <p:oleObj name="think-cell Slide" r:id="rId4" imgW="270" imgH="27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713877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Single Profile">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F5F5AEA1-6A77-4676-B8B3-EF658F5F8430}"/>
              </a:ext>
            </a:extLst>
          </p:cNvPr>
          <p:cNvSpPr/>
          <p:nvPr userDrawn="1"/>
        </p:nvSpPr>
        <p:spPr>
          <a:xfrm flipV="1">
            <a:off x="1" y="0"/>
            <a:ext cx="5204012" cy="3119718"/>
          </a:xfrm>
          <a:custGeom>
            <a:avLst/>
            <a:gdLst>
              <a:gd name="connsiteX0" fmla="*/ 2836724 w 6262141"/>
              <a:gd name="connsiteY0" fmla="*/ 775 h 4159686"/>
              <a:gd name="connsiteX1" fmla="*/ 3822188 w 6262141"/>
              <a:gd name="connsiteY1" fmla="*/ 22965 h 4159686"/>
              <a:gd name="connsiteX2" fmla="*/ 5982756 w 6262141"/>
              <a:gd name="connsiteY2" fmla="*/ 3706589 h 4159686"/>
              <a:gd name="connsiteX3" fmla="*/ 6262141 w 6262141"/>
              <a:gd name="connsiteY3" fmla="*/ 4159686 h 4159686"/>
              <a:gd name="connsiteX4" fmla="*/ 0 w 6262141"/>
              <a:gd name="connsiteY4" fmla="*/ 4159686 h 4159686"/>
              <a:gd name="connsiteX5" fmla="*/ 0 w 6262141"/>
              <a:gd name="connsiteY5" fmla="*/ 3700458 h 4159686"/>
              <a:gd name="connsiteX6" fmla="*/ 0 w 6262141"/>
              <a:gd name="connsiteY6" fmla="*/ 3329154 h 4159686"/>
              <a:gd name="connsiteX7" fmla="*/ 0 w 6262141"/>
              <a:gd name="connsiteY7" fmla="*/ 2944589 h 4159686"/>
              <a:gd name="connsiteX8" fmla="*/ 0 w 6262141"/>
              <a:gd name="connsiteY8" fmla="*/ 2546533 h 4159686"/>
              <a:gd name="connsiteX9" fmla="*/ 0 w 6262141"/>
              <a:gd name="connsiteY9" fmla="*/ 2134752 h 4159686"/>
              <a:gd name="connsiteX10" fmla="*/ 0 w 6262141"/>
              <a:gd name="connsiteY10" fmla="*/ 1709014 h 4159686"/>
              <a:gd name="connsiteX11" fmla="*/ 0 w 6262141"/>
              <a:gd name="connsiteY11" fmla="*/ 1269085 h 4159686"/>
              <a:gd name="connsiteX12" fmla="*/ 0 w 6262141"/>
              <a:gd name="connsiteY12" fmla="*/ 814735 h 4159686"/>
              <a:gd name="connsiteX13" fmla="*/ 0 w 6262141"/>
              <a:gd name="connsiteY13" fmla="*/ 345728 h 4159686"/>
              <a:gd name="connsiteX14" fmla="*/ 2836724 w 6262141"/>
              <a:gd name="connsiteY14" fmla="*/ 775 h 415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62141" h="4159686">
                <a:moveTo>
                  <a:pt x="2836724" y="775"/>
                </a:moveTo>
                <a:cubicBezTo>
                  <a:pt x="3163345" y="-2587"/>
                  <a:pt x="3492318" y="5034"/>
                  <a:pt x="3822188" y="22965"/>
                </a:cubicBezTo>
                <a:cubicBezTo>
                  <a:pt x="4104550" y="1058496"/>
                  <a:pt x="5095168" y="2317803"/>
                  <a:pt x="5982756" y="3706589"/>
                </a:cubicBezTo>
                <a:lnTo>
                  <a:pt x="6262141" y="4159686"/>
                </a:lnTo>
                <a:lnTo>
                  <a:pt x="0" y="4159686"/>
                </a:lnTo>
                <a:lnTo>
                  <a:pt x="0" y="3700458"/>
                </a:lnTo>
                <a:lnTo>
                  <a:pt x="0" y="3329154"/>
                </a:lnTo>
                <a:lnTo>
                  <a:pt x="0" y="2944589"/>
                </a:lnTo>
                <a:lnTo>
                  <a:pt x="0" y="2546533"/>
                </a:lnTo>
                <a:lnTo>
                  <a:pt x="0" y="2134752"/>
                </a:lnTo>
                <a:lnTo>
                  <a:pt x="0" y="1709014"/>
                </a:lnTo>
                <a:lnTo>
                  <a:pt x="0" y="1269085"/>
                </a:lnTo>
                <a:lnTo>
                  <a:pt x="0" y="814735"/>
                </a:lnTo>
                <a:lnTo>
                  <a:pt x="0" y="345728"/>
                </a:lnTo>
                <a:cubicBezTo>
                  <a:pt x="898178" y="119794"/>
                  <a:pt x="1856863" y="10862"/>
                  <a:pt x="2836724" y="775"/>
                </a:cubicBezTo>
                <a:close/>
              </a:path>
            </a:pathLst>
          </a:custGeom>
          <a:solidFill>
            <a:srgbClr val="12A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26" name="Text Placeholder 4">
            <a:extLst>
              <a:ext uri="{FF2B5EF4-FFF2-40B4-BE49-F238E27FC236}">
                <a16:creationId xmlns:a16="http://schemas.microsoft.com/office/drawing/2014/main" id="{7E551D69-F21D-4601-B4BD-97ECB52F39D6}"/>
              </a:ext>
            </a:extLst>
          </p:cNvPr>
          <p:cNvSpPr>
            <a:spLocks noGrp="1"/>
          </p:cNvSpPr>
          <p:nvPr>
            <p:ph type="body" sz="quarter" idx="14" hasCustomPrompt="1"/>
          </p:nvPr>
        </p:nvSpPr>
        <p:spPr>
          <a:xfrm>
            <a:off x="783129" y="5278426"/>
            <a:ext cx="3296647" cy="331986"/>
          </a:xfrm>
          <a:prstGeom prst="rect">
            <a:avLst/>
          </a:prstGeom>
          <a:noFill/>
        </p:spPr>
        <p:txBody>
          <a:bodyPr anchor="ctr">
            <a:noAutofit/>
          </a:bodyPr>
          <a:lstStyle>
            <a:lvl1pPr algn="l">
              <a:defRPr sz="1600" b="1">
                <a:solidFill>
                  <a:schemeClr val="accent2"/>
                </a:solidFill>
              </a:defRPr>
            </a:lvl1pPr>
            <a:lvl2pPr>
              <a:defRPr sz="1400"/>
            </a:lvl2pPr>
            <a:lvl3pPr>
              <a:defRPr sz="1200"/>
            </a:lvl3pPr>
            <a:lvl4pPr>
              <a:defRPr sz="1100"/>
            </a:lvl4pPr>
            <a:lvl5pPr>
              <a:defRPr sz="1100"/>
            </a:lvl5pPr>
          </a:lstStyle>
          <a:p>
            <a:pPr lvl="0"/>
            <a:r>
              <a:rPr lang="en-US" dirty="0"/>
              <a:t>Insert education </a:t>
            </a:r>
          </a:p>
        </p:txBody>
      </p:sp>
      <p:sp>
        <p:nvSpPr>
          <p:cNvPr id="23" name="Text Placeholder 4">
            <a:extLst>
              <a:ext uri="{FF2B5EF4-FFF2-40B4-BE49-F238E27FC236}">
                <a16:creationId xmlns:a16="http://schemas.microsoft.com/office/drawing/2014/main" id="{BC359575-5CC3-4B2F-91E7-19D6A150BE7B}"/>
              </a:ext>
            </a:extLst>
          </p:cNvPr>
          <p:cNvSpPr>
            <a:spLocks noGrp="1"/>
          </p:cNvSpPr>
          <p:nvPr>
            <p:ph type="body" sz="quarter" idx="13" hasCustomPrompt="1"/>
          </p:nvPr>
        </p:nvSpPr>
        <p:spPr>
          <a:xfrm>
            <a:off x="783129" y="3916350"/>
            <a:ext cx="3296647" cy="412363"/>
          </a:xfrm>
          <a:prstGeom prst="rect">
            <a:avLst/>
          </a:prstGeom>
          <a:noFill/>
        </p:spPr>
        <p:txBody>
          <a:bodyPr anchor="ctr">
            <a:noAutofit/>
          </a:bodyPr>
          <a:lstStyle>
            <a:lvl1pPr algn="l">
              <a:defRPr sz="2000" b="1">
                <a:solidFill>
                  <a:schemeClr val="accent2"/>
                </a:solidFill>
              </a:defRPr>
            </a:lvl1pPr>
            <a:lvl2pPr>
              <a:defRPr sz="1400"/>
            </a:lvl2pPr>
            <a:lvl3pPr>
              <a:defRPr sz="1200"/>
            </a:lvl3pPr>
            <a:lvl4pPr>
              <a:defRPr sz="1100"/>
            </a:lvl4pPr>
            <a:lvl5pPr>
              <a:defRPr sz="1100"/>
            </a:lvl5pPr>
          </a:lstStyle>
          <a:p>
            <a:pPr lvl="0"/>
            <a:r>
              <a:rPr lang="en-US" dirty="0"/>
              <a:t>Insert Name</a:t>
            </a:r>
          </a:p>
        </p:txBody>
      </p:sp>
      <p:sp>
        <p:nvSpPr>
          <p:cNvPr id="24" name="Text Placeholder 7">
            <a:extLst>
              <a:ext uri="{FF2B5EF4-FFF2-40B4-BE49-F238E27FC236}">
                <a16:creationId xmlns:a16="http://schemas.microsoft.com/office/drawing/2014/main" id="{53745724-67BB-4475-9660-FEEE12268615}"/>
              </a:ext>
            </a:extLst>
          </p:cNvPr>
          <p:cNvSpPr>
            <a:spLocks noGrp="1"/>
          </p:cNvSpPr>
          <p:nvPr>
            <p:ph type="body" sz="quarter" idx="10" hasCustomPrompt="1"/>
          </p:nvPr>
        </p:nvSpPr>
        <p:spPr>
          <a:xfrm>
            <a:off x="782081" y="4344097"/>
            <a:ext cx="3304144" cy="894840"/>
          </a:xfrm>
          <a:prstGeom prst="rect">
            <a:avLst/>
          </a:prstGeom>
        </p:spPr>
        <p:txBody>
          <a:bodyPr>
            <a:noAutofit/>
          </a:bodyPr>
          <a:lstStyle>
            <a:lvl1pPr>
              <a:lnSpc>
                <a:spcPct val="100000"/>
              </a:lnSpc>
              <a:defRPr sz="1400">
                <a:solidFill>
                  <a:schemeClr val="tx1"/>
                </a:solidFill>
              </a:defRPr>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dirty="0"/>
              <a:t>Insert text</a:t>
            </a:r>
          </a:p>
        </p:txBody>
      </p:sp>
      <p:sp>
        <p:nvSpPr>
          <p:cNvPr id="27" name="Text Placeholder 7">
            <a:extLst>
              <a:ext uri="{FF2B5EF4-FFF2-40B4-BE49-F238E27FC236}">
                <a16:creationId xmlns:a16="http://schemas.microsoft.com/office/drawing/2014/main" id="{C78431F2-3F85-4748-A6BC-A08250A6D354}"/>
              </a:ext>
            </a:extLst>
          </p:cNvPr>
          <p:cNvSpPr>
            <a:spLocks noGrp="1"/>
          </p:cNvSpPr>
          <p:nvPr>
            <p:ph type="body" sz="quarter" idx="15" hasCustomPrompt="1"/>
          </p:nvPr>
        </p:nvSpPr>
        <p:spPr>
          <a:xfrm>
            <a:off x="782081" y="5601397"/>
            <a:ext cx="3297695" cy="713864"/>
          </a:xfrm>
          <a:prstGeom prst="rect">
            <a:avLst/>
          </a:prstGeom>
        </p:spPr>
        <p:txBody>
          <a:bodyPr>
            <a:noAutofit/>
          </a:bodyPr>
          <a:lstStyle>
            <a:lvl1pPr>
              <a:lnSpc>
                <a:spcPct val="100000"/>
              </a:lnSpc>
              <a:defRPr sz="1400">
                <a:solidFill>
                  <a:schemeClr val="tx1"/>
                </a:solidFill>
              </a:defRPr>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dirty="0"/>
              <a:t>Insert text</a:t>
            </a:r>
          </a:p>
        </p:txBody>
      </p:sp>
      <p:sp>
        <p:nvSpPr>
          <p:cNvPr id="13" name="Oval 20">
            <a:extLst>
              <a:ext uri="{FF2B5EF4-FFF2-40B4-BE49-F238E27FC236}">
                <a16:creationId xmlns:a16="http://schemas.microsoft.com/office/drawing/2014/main" id="{1EFB3510-D39A-47CF-8191-109DDF9E53D5}"/>
              </a:ext>
            </a:extLst>
          </p:cNvPr>
          <p:cNvSpPr/>
          <p:nvPr userDrawn="1"/>
        </p:nvSpPr>
        <p:spPr>
          <a:xfrm>
            <a:off x="1381192" y="1147034"/>
            <a:ext cx="2609222" cy="2465696"/>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rgbClr val="95E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2583323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626"/>
            </a:lvl1pPr>
          </a:lstStyle>
          <a:p>
            <a:r>
              <a:rPr lang="en-US"/>
              <a:t>Click to edit Master title style</a:t>
            </a:r>
            <a:endParaRPr lang="en-US" dirty="0"/>
          </a:p>
        </p:txBody>
      </p:sp>
      <p:sp>
        <p:nvSpPr>
          <p:cNvPr id="3" name="Subtitle 2"/>
          <p:cNvSpPr>
            <a:spLocks noGrp="1"/>
          </p:cNvSpPr>
          <p:nvPr>
            <p:ph type="subTitle" idx="1"/>
          </p:nvPr>
        </p:nvSpPr>
        <p:spPr>
          <a:xfrm>
            <a:off x="1524000" y="3602039"/>
            <a:ext cx="9144000" cy="1655761"/>
          </a:xfrm>
        </p:spPr>
        <p:txBody>
          <a:bodyPr/>
          <a:lstStyle>
            <a:lvl1pPr marL="0" indent="0" algn="ctr">
              <a:buNone/>
              <a:defRPr sz="2250"/>
            </a:lvl1pPr>
            <a:lvl2pPr marL="428706" indent="0" algn="ctr">
              <a:buNone/>
              <a:defRPr sz="1875"/>
            </a:lvl2pPr>
            <a:lvl3pPr marL="857411" indent="0" algn="ctr">
              <a:buNone/>
              <a:defRPr sz="1688"/>
            </a:lvl3pPr>
            <a:lvl4pPr marL="1286117" indent="0" algn="ctr">
              <a:buNone/>
              <a:defRPr sz="1500"/>
            </a:lvl4pPr>
            <a:lvl5pPr marL="1714822" indent="0" algn="ctr">
              <a:buNone/>
              <a:defRPr sz="1500"/>
            </a:lvl5pPr>
            <a:lvl6pPr marL="2143528" indent="0" algn="ctr">
              <a:buNone/>
              <a:defRPr sz="1500"/>
            </a:lvl6pPr>
            <a:lvl7pPr marL="2572233" indent="0" algn="ctr">
              <a:buNone/>
              <a:defRPr sz="1500"/>
            </a:lvl7pPr>
            <a:lvl8pPr marL="3000939" indent="0" algn="ctr">
              <a:buNone/>
              <a:defRPr sz="1500"/>
            </a:lvl8pPr>
            <a:lvl9pPr marL="3429645"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9C4BC2D-F96D-4879-977F-0554983D1826}" type="datetimeFigureOut">
              <a:rPr lang="en-GB" smtClean="0"/>
              <a:t>22/11/2018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594E9C-AA0F-484A-8944-B1A49B233B39}" type="slidenum">
              <a:rPr lang="en-GB" smtClean="0"/>
              <a:t>‹#›</a:t>
            </a:fld>
            <a:endParaRPr lang="en-GB"/>
          </a:p>
        </p:txBody>
      </p:sp>
    </p:spTree>
    <p:extLst>
      <p:ext uri="{BB962C8B-B14F-4D97-AF65-F5344CB8AC3E}">
        <p14:creationId xmlns:p14="http://schemas.microsoft.com/office/powerpoint/2010/main" val="3548254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vmlDrawing" Target="../drawings/vmlDrawing1.v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vmlDrawing" Target="../drawings/vmlDrawing5.vml"/><Relationship Id="rId3" Type="http://schemas.openxmlformats.org/officeDocument/2006/relationships/slideLayout" Target="../slideLayouts/slideLayout24.xml"/><Relationship Id="rId7"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1.emf"/><Relationship Id="rId5" Type="http://schemas.openxmlformats.org/officeDocument/2006/relationships/slideLayout" Target="../slideLayouts/slideLayout26.xml"/><Relationship Id="rId10" Type="http://schemas.openxmlformats.org/officeDocument/2006/relationships/oleObject" Target="../embeddings/oleObject5.bin"/><Relationship Id="rId4" Type="http://schemas.openxmlformats.org/officeDocument/2006/relationships/slideLayout" Target="../slideLayouts/slideLayout25.xml"/><Relationship Id="rId9" Type="http://schemas.openxmlformats.org/officeDocument/2006/relationships/tags" Target="../tags/tag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7" Type="http://schemas.openxmlformats.org/officeDocument/2006/relationships/image" Target="../media/image1.emf"/><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oleObject" Target="../embeddings/oleObject11.bin"/><Relationship Id="rId5" Type="http://schemas.openxmlformats.org/officeDocument/2006/relationships/tags" Target="../tags/tag12.xml"/><Relationship Id="rId4" Type="http://schemas.openxmlformats.org/officeDocument/2006/relationships/vmlDrawing" Target="../drawings/vmlDrawing11.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3"/>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4454" name="think-cell Slide" r:id="rId14" imgW="270" imgH="270" progId="TCLayout.ActiveDocument.1">
                  <p:embed/>
                </p:oleObj>
              </mc:Choice>
              <mc:Fallback>
                <p:oleObj name="think-cell Slide" r:id="rId14" imgW="270" imgH="270" progId="TCLayout.ActiveDocument.1">
                  <p:embed/>
                  <p:pic>
                    <p:nvPicPr>
                      <p:cNvPr id="0" name="Picture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tângulo 43">
            <a:extLst>
              <a:ext uri="{FF2B5EF4-FFF2-40B4-BE49-F238E27FC236}">
                <a16:creationId xmlns:a16="http://schemas.microsoft.com/office/drawing/2014/main" id="{25FC8637-25BD-4C09-AF25-56B4243DAB3D}"/>
              </a:ext>
            </a:extLst>
          </p:cNvPr>
          <p:cNvSpPr/>
          <p:nvPr userDrawn="1"/>
        </p:nvSpPr>
        <p:spPr>
          <a:xfrm>
            <a:off x="11751670" y="6650661"/>
            <a:ext cx="176330" cy="123111"/>
          </a:xfrm>
          <a:prstGeom prst="rect">
            <a:avLst/>
          </a:prstGeom>
        </p:spPr>
        <p:txBody>
          <a:bodyPr wrap="none" lIns="0" tIns="0" rIns="0" bIns="0" anchor="ctr" anchorCtr="0">
            <a:spAutoFit/>
          </a:bodyPr>
          <a:lstStyle/>
          <a:p>
            <a:pPr algn="r"/>
            <a:fld id="{0502E5A9-B53C-401E-A0E0-4A359BB0A9E5}" type="slidenum">
              <a:rPr lang="en-US" sz="800" smtClean="0">
                <a:solidFill>
                  <a:schemeClr val="bg1">
                    <a:lumMod val="65000"/>
                  </a:schemeClr>
                </a:solidFill>
                <a:cs typeface="Arial" panose="020B0604020202020204" pitchFamily="34" charset="0"/>
              </a:rPr>
              <a:pPr algn="r"/>
              <a:t>‹#›</a:t>
            </a:fld>
            <a:endParaRPr lang="en-US" sz="800" dirty="0">
              <a:solidFill>
                <a:schemeClr val="bg1">
                  <a:lumMod val="65000"/>
                </a:schemeClr>
              </a:solidFill>
              <a:cs typeface="Arial" panose="020B0604020202020204" pitchFamily="34" charset="0"/>
            </a:endParaRPr>
          </a:p>
        </p:txBody>
      </p:sp>
      <p:sp>
        <p:nvSpPr>
          <p:cNvPr id="6" name="Text Placeholder 7">
            <a:extLst>
              <a:ext uri="{FF2B5EF4-FFF2-40B4-BE49-F238E27FC236}">
                <a16:creationId xmlns:a16="http://schemas.microsoft.com/office/drawing/2014/main" id="{E824319D-02CC-441E-87B5-E9D15DE8CA35}"/>
              </a:ext>
            </a:extLst>
          </p:cNvPr>
          <p:cNvSpPr txBox="1">
            <a:spLocks/>
          </p:cNvSpPr>
          <p:nvPr userDrawn="1"/>
        </p:nvSpPr>
        <p:spPr>
          <a:xfrm>
            <a:off x="9017223" y="6650661"/>
            <a:ext cx="2664297" cy="123111"/>
          </a:xfrm>
          <a:prstGeom prst="rect">
            <a:avLst/>
          </a:prstGeom>
        </p:spPr>
        <p:txBody>
          <a:bodyPr lIns="0" tIns="0" rIns="0" bIns="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sz="800" kern="1200">
                <a:solidFill>
                  <a:srgbClr val="7F7F7F"/>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solidFill>
                  <a:schemeClr val="bg1">
                    <a:lumMod val="65000"/>
                  </a:schemeClr>
                </a:solidFill>
              </a:rPr>
              <a:t>© Capgemini 2018. All rights reserved  </a:t>
            </a:r>
            <a:r>
              <a:rPr lang="en-US" dirty="0">
                <a:solidFill>
                  <a:schemeClr val="accent2"/>
                </a:solidFill>
              </a:rPr>
              <a:t>|</a:t>
            </a:r>
          </a:p>
        </p:txBody>
      </p:sp>
      <p:sp>
        <p:nvSpPr>
          <p:cNvPr id="8" name="Text Placeholder 7">
            <a:extLst>
              <a:ext uri="{FF2B5EF4-FFF2-40B4-BE49-F238E27FC236}">
                <a16:creationId xmlns:a16="http://schemas.microsoft.com/office/drawing/2014/main" id="{E824319D-02CC-441E-87B5-E9D15DE8CA35}"/>
              </a:ext>
            </a:extLst>
          </p:cNvPr>
          <p:cNvSpPr txBox="1">
            <a:spLocks/>
          </p:cNvSpPr>
          <p:nvPr userDrawn="1"/>
        </p:nvSpPr>
        <p:spPr>
          <a:xfrm>
            <a:off x="227348" y="6650661"/>
            <a:ext cx="5940660" cy="123111"/>
          </a:xfrm>
          <a:prstGeom prst="rect">
            <a:avLst/>
          </a:prstGeom>
        </p:spPr>
        <p:txBody>
          <a:bodyPr wrap="none" lIns="0" tIns="0" rIns="0" bIns="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sz="800" kern="1200">
                <a:solidFill>
                  <a:srgbClr val="7F7F7F"/>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dirty="0">
                <a:solidFill>
                  <a:schemeClr val="bg1">
                    <a:lumMod val="65000"/>
                  </a:schemeClr>
                </a:solidFill>
              </a:rPr>
              <a:t>New horizons for open data-driven transformation </a:t>
            </a:r>
            <a:r>
              <a:rPr lang="en-US" dirty="0">
                <a:solidFill>
                  <a:schemeClr val="bg1">
                    <a:lumMod val="65000"/>
                  </a:schemeClr>
                </a:solidFill>
              </a:rPr>
              <a:t> | Gianfranco Cecconi | 23 November 2018</a:t>
            </a:r>
          </a:p>
        </p:txBody>
      </p:sp>
      <p:sp>
        <p:nvSpPr>
          <p:cNvPr id="4" name="Espace réservé du texte 3"/>
          <p:cNvSpPr>
            <a:spLocks noGrp="1"/>
          </p:cNvSpPr>
          <p:nvPr userDrawn="1">
            <p:ph type="body" idx="1"/>
          </p:nvPr>
        </p:nvSpPr>
        <p:spPr>
          <a:xfrm>
            <a:off x="227348" y="1815352"/>
            <a:ext cx="11700000" cy="4466201"/>
          </a:xfrm>
          <a:prstGeom prst="rect">
            <a:avLst/>
          </a:prstGeom>
        </p:spPr>
        <p:txBody>
          <a:bodyPr vert="horz" lIns="0" tIns="0" rIns="0" bIns="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9" name="Espace réservé du titre 8"/>
          <p:cNvSpPr>
            <a:spLocks noGrp="1"/>
          </p:cNvSpPr>
          <p:nvPr>
            <p:ph type="title"/>
          </p:nvPr>
        </p:nvSpPr>
        <p:spPr>
          <a:xfrm>
            <a:off x="227349" y="0"/>
            <a:ext cx="11125236" cy="1104900"/>
          </a:xfrm>
          <a:prstGeom prst="rect">
            <a:avLst/>
          </a:prstGeom>
        </p:spPr>
        <p:txBody>
          <a:bodyPr vert="horz" lIns="0" tIns="0" rIns="0" bIns="0" rtlCol="0" anchor="ctr">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dirty="0"/>
              <a:t>Click to insert </a:t>
            </a:r>
            <a:r>
              <a:rPr lang="fr-FR" dirty="0" err="1"/>
              <a:t>title</a:t>
            </a:r>
            <a:endParaRPr lang="en-US" dirty="0"/>
          </a:p>
        </p:txBody>
      </p:sp>
      <p:grpSp>
        <p:nvGrpSpPr>
          <p:cNvPr id="3" name="Groupe 2">
            <a:extLst>
              <a:ext uri="{FF2B5EF4-FFF2-40B4-BE49-F238E27FC236}">
                <a16:creationId xmlns:a16="http://schemas.microsoft.com/office/drawing/2014/main" id="{231F4250-75BE-456B-A9D8-680BA4145249}"/>
              </a:ext>
            </a:extLst>
          </p:cNvPr>
          <p:cNvGrpSpPr/>
          <p:nvPr userDrawn="1"/>
        </p:nvGrpSpPr>
        <p:grpSpPr>
          <a:xfrm>
            <a:off x="12355040" y="33161"/>
            <a:ext cx="360000" cy="1800000"/>
            <a:chOff x="12355040" y="33161"/>
            <a:chExt cx="360000" cy="1800000"/>
          </a:xfrm>
        </p:grpSpPr>
        <p:sp>
          <p:nvSpPr>
            <p:cNvPr id="11" name="Rectangle 10">
              <a:extLst>
                <a:ext uri="{FF2B5EF4-FFF2-40B4-BE49-F238E27FC236}">
                  <a16:creationId xmlns:a16="http://schemas.microsoft.com/office/drawing/2014/main" id="{EF1244FD-1856-4971-9A73-AD6DF3F42A90}"/>
                </a:ext>
              </a:extLst>
            </p:cNvPr>
            <p:cNvSpPr/>
            <p:nvPr userDrawn="1"/>
          </p:nvSpPr>
          <p:spPr>
            <a:xfrm>
              <a:off x="12355040" y="33161"/>
              <a:ext cx="3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300"/>
                </a:spcAft>
              </a:pPr>
              <a:endParaRPr lang="en-GB" sz="900" dirty="0"/>
            </a:p>
          </p:txBody>
        </p:sp>
        <p:sp>
          <p:nvSpPr>
            <p:cNvPr id="12" name="Rectangle 11">
              <a:extLst>
                <a:ext uri="{FF2B5EF4-FFF2-40B4-BE49-F238E27FC236}">
                  <a16:creationId xmlns:a16="http://schemas.microsoft.com/office/drawing/2014/main" id="{22B40C78-6F20-4C95-AB26-B29FEC0FF747}"/>
                </a:ext>
              </a:extLst>
            </p:cNvPr>
            <p:cNvSpPr/>
            <p:nvPr userDrawn="1"/>
          </p:nvSpPr>
          <p:spPr>
            <a:xfrm>
              <a:off x="12355040" y="393161"/>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300"/>
                </a:spcAft>
              </a:pPr>
              <a:endParaRPr lang="en-GB" sz="900" dirty="0"/>
            </a:p>
          </p:txBody>
        </p:sp>
        <p:sp>
          <p:nvSpPr>
            <p:cNvPr id="13" name="Rectangle 12">
              <a:extLst>
                <a:ext uri="{FF2B5EF4-FFF2-40B4-BE49-F238E27FC236}">
                  <a16:creationId xmlns:a16="http://schemas.microsoft.com/office/drawing/2014/main" id="{1AED4E7D-39CE-49AE-9D4C-16EA940CBE5F}"/>
                </a:ext>
              </a:extLst>
            </p:cNvPr>
            <p:cNvSpPr/>
            <p:nvPr userDrawn="1"/>
          </p:nvSpPr>
          <p:spPr>
            <a:xfrm>
              <a:off x="12355040" y="753161"/>
              <a:ext cx="360000"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300"/>
                </a:spcAft>
              </a:pPr>
              <a:endParaRPr lang="en-GB" sz="900" dirty="0"/>
            </a:p>
          </p:txBody>
        </p:sp>
        <p:sp>
          <p:nvSpPr>
            <p:cNvPr id="14" name="Rectangle 13">
              <a:extLst>
                <a:ext uri="{FF2B5EF4-FFF2-40B4-BE49-F238E27FC236}">
                  <a16:creationId xmlns:a16="http://schemas.microsoft.com/office/drawing/2014/main" id="{392DC803-B0F7-4D0E-81CA-9DDCB14FA42C}"/>
                </a:ext>
              </a:extLst>
            </p:cNvPr>
            <p:cNvSpPr/>
            <p:nvPr userDrawn="1"/>
          </p:nvSpPr>
          <p:spPr>
            <a:xfrm>
              <a:off x="12355040" y="1113161"/>
              <a:ext cx="360000" cy="3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300"/>
                </a:spcAft>
              </a:pPr>
              <a:endParaRPr lang="en-GB" sz="900" dirty="0"/>
            </a:p>
          </p:txBody>
        </p:sp>
        <p:sp>
          <p:nvSpPr>
            <p:cNvPr id="15" name="Rectangle 14">
              <a:extLst>
                <a:ext uri="{FF2B5EF4-FFF2-40B4-BE49-F238E27FC236}">
                  <a16:creationId xmlns:a16="http://schemas.microsoft.com/office/drawing/2014/main" id="{03C5671A-353B-4887-BEEF-56CEFAE8D83D}"/>
                </a:ext>
              </a:extLst>
            </p:cNvPr>
            <p:cNvSpPr/>
            <p:nvPr userDrawn="1"/>
          </p:nvSpPr>
          <p:spPr>
            <a:xfrm>
              <a:off x="12355040" y="1473161"/>
              <a:ext cx="360000" cy="36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300"/>
                </a:spcAft>
              </a:pPr>
              <a:endParaRPr lang="en-GB" sz="900" dirty="0"/>
            </a:p>
          </p:txBody>
        </p:sp>
      </p:grpSp>
      <p:grpSp>
        <p:nvGrpSpPr>
          <p:cNvPr id="5" name="Groupe 4">
            <a:extLst>
              <a:ext uri="{FF2B5EF4-FFF2-40B4-BE49-F238E27FC236}">
                <a16:creationId xmlns:a16="http://schemas.microsoft.com/office/drawing/2014/main" id="{CC6ACEFF-8651-4C08-BAF6-3BFAE6473DAF}"/>
              </a:ext>
            </a:extLst>
          </p:cNvPr>
          <p:cNvGrpSpPr/>
          <p:nvPr userDrawn="1"/>
        </p:nvGrpSpPr>
        <p:grpSpPr>
          <a:xfrm>
            <a:off x="12355040" y="1954479"/>
            <a:ext cx="360000" cy="4875772"/>
            <a:chOff x="12355040" y="1954479"/>
            <a:chExt cx="360000" cy="4875772"/>
          </a:xfrm>
        </p:grpSpPr>
        <p:sp>
          <p:nvSpPr>
            <p:cNvPr id="16" name="Rectangle 15">
              <a:extLst>
                <a:ext uri="{FF2B5EF4-FFF2-40B4-BE49-F238E27FC236}">
                  <a16:creationId xmlns:a16="http://schemas.microsoft.com/office/drawing/2014/main" id="{D27E2B2B-AB85-4173-AB1F-61084925AA83}"/>
                </a:ext>
              </a:extLst>
            </p:cNvPr>
            <p:cNvSpPr/>
            <p:nvPr userDrawn="1"/>
          </p:nvSpPr>
          <p:spPr>
            <a:xfrm>
              <a:off x="12355040" y="1954479"/>
              <a:ext cx="360000" cy="360000"/>
            </a:xfrm>
            <a:prstGeom prst="rect">
              <a:avLst/>
            </a:prstGeom>
            <a:solidFill>
              <a:srgbClr val="80B8D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58738" algn="ctr">
                <a:spcAft>
                  <a:spcPts val="300"/>
                </a:spcAft>
              </a:pPr>
              <a:endParaRPr lang="en-GB" sz="900" dirty="0"/>
            </a:p>
          </p:txBody>
        </p:sp>
        <p:sp>
          <p:nvSpPr>
            <p:cNvPr id="17" name="Rectangle 16">
              <a:extLst>
                <a:ext uri="{FF2B5EF4-FFF2-40B4-BE49-F238E27FC236}">
                  <a16:creationId xmlns:a16="http://schemas.microsoft.com/office/drawing/2014/main" id="{0DDEBD8A-CA0B-4D62-9426-DFB2D4742184}"/>
                </a:ext>
              </a:extLst>
            </p:cNvPr>
            <p:cNvSpPr/>
            <p:nvPr userDrawn="1"/>
          </p:nvSpPr>
          <p:spPr>
            <a:xfrm>
              <a:off x="12355040" y="2301846"/>
              <a:ext cx="360000" cy="360000"/>
            </a:xfrm>
            <a:prstGeom prst="rect">
              <a:avLst/>
            </a:prstGeom>
            <a:solidFill>
              <a:srgbClr val="88D5E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58738" algn="ctr">
                <a:spcAft>
                  <a:spcPts val="300"/>
                </a:spcAft>
              </a:pPr>
              <a:endParaRPr lang="en-GB" sz="900" dirty="0"/>
            </a:p>
          </p:txBody>
        </p:sp>
        <p:sp>
          <p:nvSpPr>
            <p:cNvPr id="18" name="Rectangle 17">
              <a:extLst>
                <a:ext uri="{FF2B5EF4-FFF2-40B4-BE49-F238E27FC236}">
                  <a16:creationId xmlns:a16="http://schemas.microsoft.com/office/drawing/2014/main" id="{65515214-3AFD-4A2B-95C5-2FDFF59A1BE2}"/>
                </a:ext>
              </a:extLst>
            </p:cNvPr>
            <p:cNvSpPr/>
            <p:nvPr userDrawn="1"/>
          </p:nvSpPr>
          <p:spPr>
            <a:xfrm>
              <a:off x="12355040" y="5080782"/>
              <a:ext cx="360000" cy="360000"/>
            </a:xfrm>
            <a:prstGeom prst="rect">
              <a:avLst/>
            </a:prstGeom>
            <a:solidFill>
              <a:srgbClr val="6D64C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300"/>
                </a:spcAft>
              </a:pPr>
              <a:endParaRPr lang="en-GB" sz="900" dirty="0"/>
            </a:p>
          </p:txBody>
        </p:sp>
        <p:sp>
          <p:nvSpPr>
            <p:cNvPr id="19" name="Rectangle 18">
              <a:extLst>
                <a:ext uri="{FF2B5EF4-FFF2-40B4-BE49-F238E27FC236}">
                  <a16:creationId xmlns:a16="http://schemas.microsoft.com/office/drawing/2014/main" id="{D674829A-E5EF-4140-B9ED-AC7745AB028D}"/>
                </a:ext>
              </a:extLst>
            </p:cNvPr>
            <p:cNvSpPr/>
            <p:nvPr userDrawn="1"/>
          </p:nvSpPr>
          <p:spPr>
            <a:xfrm>
              <a:off x="12355040" y="6470251"/>
              <a:ext cx="360000" cy="360000"/>
            </a:xfrm>
            <a:prstGeom prst="rect">
              <a:avLst/>
            </a:prstGeom>
            <a:solidFill>
              <a:srgbClr val="FF632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300"/>
                </a:spcAft>
              </a:pPr>
              <a:endParaRPr lang="en-GB" sz="900" dirty="0"/>
            </a:p>
          </p:txBody>
        </p:sp>
        <p:sp>
          <p:nvSpPr>
            <p:cNvPr id="20" name="Rectangle 19">
              <a:extLst>
                <a:ext uri="{FF2B5EF4-FFF2-40B4-BE49-F238E27FC236}">
                  <a16:creationId xmlns:a16="http://schemas.microsoft.com/office/drawing/2014/main" id="{E59B3FCE-0262-45FE-BE39-9459C5BC7FEE}"/>
                </a:ext>
              </a:extLst>
            </p:cNvPr>
            <p:cNvSpPr/>
            <p:nvPr userDrawn="1"/>
          </p:nvSpPr>
          <p:spPr>
            <a:xfrm>
              <a:off x="12355040" y="4038681"/>
              <a:ext cx="360000" cy="360000"/>
            </a:xfrm>
            <a:prstGeom prst="rect">
              <a:avLst/>
            </a:prstGeom>
            <a:solidFill>
              <a:srgbClr val="C8FF1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300"/>
                </a:spcAft>
              </a:pPr>
              <a:endParaRPr lang="en-GB" sz="900" dirty="0"/>
            </a:p>
          </p:txBody>
        </p:sp>
        <p:sp>
          <p:nvSpPr>
            <p:cNvPr id="22" name="Rectangle 21">
              <a:extLst>
                <a:ext uri="{FF2B5EF4-FFF2-40B4-BE49-F238E27FC236}">
                  <a16:creationId xmlns:a16="http://schemas.microsoft.com/office/drawing/2014/main" id="{F5D692DE-D6DE-4022-9F2F-5F8C1403E4D0}"/>
                </a:ext>
              </a:extLst>
            </p:cNvPr>
            <p:cNvSpPr/>
            <p:nvPr userDrawn="1"/>
          </p:nvSpPr>
          <p:spPr>
            <a:xfrm>
              <a:off x="12355040" y="4733415"/>
              <a:ext cx="360000" cy="360000"/>
            </a:xfrm>
            <a:prstGeom prst="rect">
              <a:avLst/>
            </a:prstGeom>
            <a:solidFill>
              <a:srgbClr val="7E39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300"/>
                </a:spcAft>
              </a:pPr>
              <a:endParaRPr lang="en-GB" sz="900" dirty="0"/>
            </a:p>
          </p:txBody>
        </p:sp>
        <p:sp>
          <p:nvSpPr>
            <p:cNvPr id="23" name="Rectangle 22">
              <a:extLst>
                <a:ext uri="{FF2B5EF4-FFF2-40B4-BE49-F238E27FC236}">
                  <a16:creationId xmlns:a16="http://schemas.microsoft.com/office/drawing/2014/main" id="{35EEF2F0-E01D-4851-96E7-30214EC78A3B}"/>
                </a:ext>
              </a:extLst>
            </p:cNvPr>
            <p:cNvSpPr/>
            <p:nvPr userDrawn="1"/>
          </p:nvSpPr>
          <p:spPr>
            <a:xfrm>
              <a:off x="12355040" y="3691314"/>
              <a:ext cx="360000" cy="360000"/>
            </a:xfrm>
            <a:prstGeom prst="rect">
              <a:avLst/>
            </a:prstGeom>
            <a:solidFill>
              <a:srgbClr val="00C37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300"/>
                </a:spcAft>
              </a:pPr>
              <a:endParaRPr lang="en-GB" sz="900" dirty="0"/>
            </a:p>
          </p:txBody>
        </p:sp>
        <p:sp>
          <p:nvSpPr>
            <p:cNvPr id="24" name="Rectangle 23">
              <a:extLst>
                <a:ext uri="{FF2B5EF4-FFF2-40B4-BE49-F238E27FC236}">
                  <a16:creationId xmlns:a16="http://schemas.microsoft.com/office/drawing/2014/main" id="{468B1DDD-74B0-4453-A996-5BA8693FF545}"/>
                </a:ext>
              </a:extLst>
            </p:cNvPr>
            <p:cNvSpPr/>
            <p:nvPr userDrawn="1"/>
          </p:nvSpPr>
          <p:spPr>
            <a:xfrm>
              <a:off x="12355040" y="2649213"/>
              <a:ext cx="360000" cy="360000"/>
            </a:xfrm>
            <a:prstGeom prst="rect">
              <a:avLst/>
            </a:prstGeom>
            <a:solidFill>
              <a:srgbClr val="1563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300"/>
                </a:spcAft>
              </a:pPr>
              <a:endParaRPr lang="en-GB" sz="900" dirty="0"/>
            </a:p>
          </p:txBody>
        </p:sp>
        <p:sp>
          <p:nvSpPr>
            <p:cNvPr id="25" name="Rectangle 24">
              <a:extLst>
                <a:ext uri="{FF2B5EF4-FFF2-40B4-BE49-F238E27FC236}">
                  <a16:creationId xmlns:a16="http://schemas.microsoft.com/office/drawing/2014/main" id="{8809D5E9-1B2A-4D30-A4DD-47B7C9BBCEDC}"/>
                </a:ext>
              </a:extLst>
            </p:cNvPr>
            <p:cNvSpPr/>
            <p:nvPr userDrawn="1"/>
          </p:nvSpPr>
          <p:spPr>
            <a:xfrm>
              <a:off x="12355040" y="2996580"/>
              <a:ext cx="360000" cy="360000"/>
            </a:xfrm>
            <a:prstGeom prst="rect">
              <a:avLst/>
            </a:prstGeom>
            <a:solidFill>
              <a:srgbClr val="0F99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300"/>
                </a:spcAft>
              </a:pPr>
              <a:endParaRPr lang="en-GB" sz="900" dirty="0"/>
            </a:p>
          </p:txBody>
        </p:sp>
        <p:sp>
          <p:nvSpPr>
            <p:cNvPr id="26" name="Rectangle 25">
              <a:extLst>
                <a:ext uri="{FF2B5EF4-FFF2-40B4-BE49-F238E27FC236}">
                  <a16:creationId xmlns:a16="http://schemas.microsoft.com/office/drawing/2014/main" id="{995FF3A0-94CA-40BA-AF81-B777FF5FD489}"/>
                </a:ext>
              </a:extLst>
            </p:cNvPr>
            <p:cNvSpPr/>
            <p:nvPr userDrawn="1"/>
          </p:nvSpPr>
          <p:spPr>
            <a:xfrm>
              <a:off x="12355040" y="3343947"/>
              <a:ext cx="360000" cy="360000"/>
            </a:xfrm>
            <a:prstGeom prst="rect">
              <a:avLst/>
            </a:prstGeom>
            <a:solidFill>
              <a:srgbClr val="01D1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300"/>
                </a:spcAft>
              </a:pPr>
              <a:endParaRPr lang="en-GB" sz="900" dirty="0"/>
            </a:p>
          </p:txBody>
        </p:sp>
        <p:sp>
          <p:nvSpPr>
            <p:cNvPr id="27" name="Rectangle 26">
              <a:extLst>
                <a:ext uri="{FF2B5EF4-FFF2-40B4-BE49-F238E27FC236}">
                  <a16:creationId xmlns:a16="http://schemas.microsoft.com/office/drawing/2014/main" id="{9F83F12C-5135-43B7-B1D8-A0A72DB85AED}"/>
                </a:ext>
              </a:extLst>
            </p:cNvPr>
            <p:cNvSpPr/>
            <p:nvPr userDrawn="1"/>
          </p:nvSpPr>
          <p:spPr>
            <a:xfrm>
              <a:off x="12355040" y="6122883"/>
              <a:ext cx="360000" cy="360000"/>
            </a:xfrm>
            <a:prstGeom prst="rect">
              <a:avLst/>
            </a:prstGeom>
            <a:solidFill>
              <a:srgbClr val="FF7E8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300"/>
                </a:spcAft>
              </a:pPr>
              <a:endParaRPr lang="en-GB" sz="900" dirty="0"/>
            </a:p>
          </p:txBody>
        </p:sp>
        <p:sp>
          <p:nvSpPr>
            <p:cNvPr id="28" name="Rectangle 27">
              <a:extLst>
                <a:ext uri="{FF2B5EF4-FFF2-40B4-BE49-F238E27FC236}">
                  <a16:creationId xmlns:a16="http://schemas.microsoft.com/office/drawing/2014/main" id="{256CA1CF-2C4A-42DA-94F5-CB5E5B47F24B}"/>
                </a:ext>
              </a:extLst>
            </p:cNvPr>
            <p:cNvSpPr/>
            <p:nvPr userDrawn="1"/>
          </p:nvSpPr>
          <p:spPr>
            <a:xfrm>
              <a:off x="12355040" y="5775516"/>
              <a:ext cx="360000" cy="360000"/>
            </a:xfrm>
            <a:prstGeom prst="rect">
              <a:avLst/>
            </a:prstGeom>
            <a:solidFill>
              <a:srgbClr val="CB298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300"/>
                </a:spcAft>
              </a:pPr>
              <a:endParaRPr lang="en-GB" sz="900" dirty="0"/>
            </a:p>
          </p:txBody>
        </p:sp>
        <p:sp>
          <p:nvSpPr>
            <p:cNvPr id="29" name="Rectangle 28">
              <a:extLst>
                <a:ext uri="{FF2B5EF4-FFF2-40B4-BE49-F238E27FC236}">
                  <a16:creationId xmlns:a16="http://schemas.microsoft.com/office/drawing/2014/main" id="{47F07AFA-8569-4B3B-854A-60B26629D96D}"/>
                </a:ext>
              </a:extLst>
            </p:cNvPr>
            <p:cNvSpPr/>
            <p:nvPr userDrawn="1"/>
          </p:nvSpPr>
          <p:spPr>
            <a:xfrm>
              <a:off x="12355040" y="5428149"/>
              <a:ext cx="360000" cy="360000"/>
            </a:xfrm>
            <a:prstGeom prst="rect">
              <a:avLst/>
            </a:prstGeom>
            <a:solidFill>
              <a:srgbClr val="86086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300"/>
                </a:spcAft>
              </a:pPr>
              <a:endParaRPr lang="en-GB" sz="900" dirty="0"/>
            </a:p>
          </p:txBody>
        </p:sp>
        <p:sp>
          <p:nvSpPr>
            <p:cNvPr id="30" name="Rectangle 29">
              <a:extLst>
                <a:ext uri="{FF2B5EF4-FFF2-40B4-BE49-F238E27FC236}">
                  <a16:creationId xmlns:a16="http://schemas.microsoft.com/office/drawing/2014/main" id="{8103554C-8B73-4C9A-AFFF-55D6E47A0E76}"/>
                </a:ext>
              </a:extLst>
            </p:cNvPr>
            <p:cNvSpPr/>
            <p:nvPr userDrawn="1"/>
          </p:nvSpPr>
          <p:spPr>
            <a:xfrm>
              <a:off x="12355040" y="4386048"/>
              <a:ext cx="360000" cy="360000"/>
            </a:xfrm>
            <a:prstGeom prst="rect">
              <a:avLst/>
            </a:prstGeom>
            <a:solidFill>
              <a:srgbClr val="4701A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300"/>
                </a:spcAft>
              </a:pPr>
              <a:endParaRPr lang="en-GB" sz="900" dirty="0"/>
            </a:p>
          </p:txBody>
        </p:sp>
      </p:grpSp>
      <p:pic>
        <p:nvPicPr>
          <p:cNvPr id="32" name="Picture 31">
            <a:extLst>
              <a:ext uri="{FF2B5EF4-FFF2-40B4-BE49-F238E27FC236}">
                <a16:creationId xmlns:a16="http://schemas.microsoft.com/office/drawing/2014/main" id="{D2297F01-BED0-409E-B276-1787E982F49A}"/>
              </a:ext>
            </a:extLst>
          </p:cNvPr>
          <p:cNvPicPr>
            <a:picLocks noChangeAspect="1"/>
          </p:cNvPicPr>
          <p:nvPr userDrawn="1"/>
        </p:nvPicPr>
        <p:blipFill rotWithShape="1">
          <a:blip r:embed="rId16"/>
          <a:srcRect r="62500"/>
          <a:stretch/>
        </p:blipFill>
        <p:spPr>
          <a:xfrm>
            <a:off x="11477180" y="151926"/>
            <a:ext cx="433180" cy="424522"/>
          </a:xfrm>
          <a:prstGeom prst="rect">
            <a:avLst/>
          </a:prstGeom>
        </p:spPr>
      </p:pic>
    </p:spTree>
    <p:extLst>
      <p:ext uri="{BB962C8B-B14F-4D97-AF65-F5344CB8AC3E}">
        <p14:creationId xmlns:p14="http://schemas.microsoft.com/office/powerpoint/2010/main" val="1762778664"/>
      </p:ext>
    </p:extLst>
  </p:cSld>
  <p:clrMap bg1="lt1" tx1="dk1" bg2="lt2" tx2="dk2" accent1="accent1" accent2="accent2" accent3="accent3" accent4="accent4" accent5="accent5" accent6="accent6" hlink="hlink" folHlink="folHlink"/>
  <p:sldLayoutIdLst>
    <p:sldLayoutId id="2147483828" r:id="rId1"/>
    <p:sldLayoutId id="2147483827" r:id="rId2"/>
    <p:sldLayoutId id="2147483831" r:id="rId3"/>
    <p:sldLayoutId id="2147483833" r:id="rId4"/>
    <p:sldLayoutId id="2147483837" r:id="rId5"/>
    <p:sldLayoutId id="2147483821" r:id="rId6"/>
    <p:sldLayoutId id="2147483877" r:id="rId7"/>
    <p:sldLayoutId id="2147483834" r:id="rId8"/>
    <p:sldLayoutId id="2147483881" r:id="rId9"/>
    <p:sldLayoutId id="2147483895" r:id="rId10"/>
  </p:sldLayoutIdLst>
  <p:txStyles>
    <p:titleStyle>
      <a:lvl1pPr marL="0" marR="0" indent="0" algn="l" defTabSz="914400" rtl="0" eaLnBrk="1" fontAlgn="auto" latinLnBrk="0" hangingPunct="1">
        <a:lnSpc>
          <a:spcPct val="90000"/>
        </a:lnSpc>
        <a:spcBef>
          <a:spcPct val="0"/>
        </a:spcBef>
        <a:spcAft>
          <a:spcPts val="0"/>
        </a:spcAft>
        <a:buClrTx/>
        <a:buSzTx/>
        <a:buFontTx/>
        <a:buNone/>
        <a:tabLst/>
        <a:defRPr kumimoji="0" lang="en-US" sz="3000" b="0" i="0" u="none" strike="noStrike" kern="1200" cap="none" spc="0" normalizeH="0" baseline="0" noProof="0" dirty="0">
          <a:ln>
            <a:noFill/>
          </a:ln>
          <a:solidFill>
            <a:schemeClr val="accent1"/>
          </a:solidFill>
          <a:effectLst/>
          <a:uLnTx/>
          <a:uFillTx/>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266700" indent="-1778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j-lt"/>
          <a:ea typeface="+mn-ea"/>
          <a:cs typeface="+mn-cs"/>
        </a:defRPr>
      </a:lvl2pPr>
      <a:lvl3pPr marL="444500" indent="-1778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622300" indent="-177800" algn="l" defTabSz="914400" rtl="0" eaLnBrk="1" latinLnBrk="0" hangingPunct="1">
        <a:lnSpc>
          <a:spcPct val="90000"/>
        </a:lnSpc>
        <a:spcBef>
          <a:spcPts val="500"/>
        </a:spcBef>
        <a:buClr>
          <a:schemeClr val="accent3"/>
        </a:buClr>
        <a:buFont typeface="Verdana" panose="020B0604030504040204" pitchFamily="34" charset="0"/>
        <a:buChar char="‒"/>
        <a:defRPr sz="1400" kern="1200">
          <a:solidFill>
            <a:schemeClr val="tx1"/>
          </a:solidFill>
          <a:latin typeface="+mj-lt"/>
          <a:ea typeface="+mn-ea"/>
          <a:cs typeface="+mn-cs"/>
        </a:defRPr>
      </a:lvl4pPr>
      <a:lvl5pPr marL="812800" indent="-1905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709">
          <p15:clr>
            <a:srgbClr val="F26B43"/>
          </p15:clr>
        </p15:guide>
        <p15:guide id="2" pos="7506">
          <p15:clr>
            <a:srgbClr val="F26B43"/>
          </p15:clr>
        </p15:guide>
        <p15:guide id="3" orient="horz" pos="4088">
          <p15:clr>
            <a:srgbClr val="F26B43"/>
          </p15:clr>
        </p15:guide>
        <p15:guide id="4" pos="143">
          <p15:clr>
            <a:srgbClr val="F26B43"/>
          </p15:clr>
        </p15:guide>
        <p15:guide id="5" orient="horz" pos="113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4A7D3F-54B5-4774-9153-50FACC0907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3DBB5CD-7A84-4C90-9A8B-D1B0B20E9C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8FB081-69B0-40DA-9F97-578C4418E0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FE9CBC-416F-4942-AF64-525A904B32F6}" type="datetimeFigureOut">
              <a:rPr lang="en-GB" smtClean="0"/>
              <a:t>22/11/2018</a:t>
            </a:fld>
            <a:endParaRPr lang="en-GB"/>
          </a:p>
        </p:txBody>
      </p:sp>
      <p:sp>
        <p:nvSpPr>
          <p:cNvPr id="5" name="Footer Placeholder 4">
            <a:extLst>
              <a:ext uri="{FF2B5EF4-FFF2-40B4-BE49-F238E27FC236}">
                <a16:creationId xmlns:a16="http://schemas.microsoft.com/office/drawing/2014/main" id="{8A6544EA-6779-4408-BEEB-809A639E82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9BB312C-2637-4664-BF38-738C534683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B8D8DE-BB82-4A2A-A6E9-EE9EBD016C46}" type="slidenum">
              <a:rPr lang="en-GB" smtClean="0"/>
              <a:t>‹#›</a:t>
            </a:fld>
            <a:endParaRPr lang="en-GB"/>
          </a:p>
        </p:txBody>
      </p:sp>
    </p:spTree>
    <p:extLst>
      <p:ext uri="{BB962C8B-B14F-4D97-AF65-F5344CB8AC3E}">
        <p14:creationId xmlns:p14="http://schemas.microsoft.com/office/powerpoint/2010/main" val="1215874409"/>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9"/>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24932" name="think-cell Slide" r:id="rId10" imgW="270" imgH="270" progId="TCLayout.ActiveDocument.1">
                  <p:embed/>
                </p:oleObj>
              </mc:Choice>
              <mc:Fallback>
                <p:oleObj name="think-cell Slide" r:id="rId10" imgW="270" imgH="270" progId="TCLayout.ActiveDocument.1">
                  <p:embed/>
                  <p:pic>
                    <p:nvPicPr>
                      <p:cNvPr id="0"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Groupe 2">
            <a:extLst>
              <a:ext uri="{FF2B5EF4-FFF2-40B4-BE49-F238E27FC236}">
                <a16:creationId xmlns:a16="http://schemas.microsoft.com/office/drawing/2014/main" id="{2B612A8E-B9C0-4A33-BDF0-7B934FC0FA7B}"/>
              </a:ext>
            </a:extLst>
          </p:cNvPr>
          <p:cNvGrpSpPr/>
          <p:nvPr userDrawn="1"/>
        </p:nvGrpSpPr>
        <p:grpSpPr>
          <a:xfrm>
            <a:off x="12355040" y="33161"/>
            <a:ext cx="360000" cy="1800000"/>
            <a:chOff x="12355040" y="33161"/>
            <a:chExt cx="360000" cy="1800000"/>
          </a:xfrm>
        </p:grpSpPr>
        <p:sp>
          <p:nvSpPr>
            <p:cNvPr id="4" name="Rectangle 3">
              <a:extLst>
                <a:ext uri="{FF2B5EF4-FFF2-40B4-BE49-F238E27FC236}">
                  <a16:creationId xmlns:a16="http://schemas.microsoft.com/office/drawing/2014/main" id="{8759ABE2-EA66-4C96-A730-7AE70F160C4A}"/>
                </a:ext>
              </a:extLst>
            </p:cNvPr>
            <p:cNvSpPr/>
            <p:nvPr userDrawn="1"/>
          </p:nvSpPr>
          <p:spPr>
            <a:xfrm>
              <a:off x="12355040" y="33161"/>
              <a:ext cx="3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300"/>
                </a:spcAft>
              </a:pPr>
              <a:endParaRPr lang="en-GB" sz="900" dirty="0"/>
            </a:p>
          </p:txBody>
        </p:sp>
        <p:sp>
          <p:nvSpPr>
            <p:cNvPr id="5" name="Rectangle 4">
              <a:extLst>
                <a:ext uri="{FF2B5EF4-FFF2-40B4-BE49-F238E27FC236}">
                  <a16:creationId xmlns:a16="http://schemas.microsoft.com/office/drawing/2014/main" id="{A0575D8E-DADC-4A93-90E1-700FFEEB7476}"/>
                </a:ext>
              </a:extLst>
            </p:cNvPr>
            <p:cNvSpPr/>
            <p:nvPr userDrawn="1"/>
          </p:nvSpPr>
          <p:spPr>
            <a:xfrm>
              <a:off x="12355040" y="393161"/>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300"/>
                </a:spcAft>
              </a:pPr>
              <a:endParaRPr lang="en-GB" sz="900" dirty="0"/>
            </a:p>
          </p:txBody>
        </p:sp>
        <p:sp>
          <p:nvSpPr>
            <p:cNvPr id="6" name="Rectangle 5">
              <a:extLst>
                <a:ext uri="{FF2B5EF4-FFF2-40B4-BE49-F238E27FC236}">
                  <a16:creationId xmlns:a16="http://schemas.microsoft.com/office/drawing/2014/main" id="{797A0406-0F4B-4D43-9CEA-FDE61975CF1D}"/>
                </a:ext>
              </a:extLst>
            </p:cNvPr>
            <p:cNvSpPr/>
            <p:nvPr userDrawn="1"/>
          </p:nvSpPr>
          <p:spPr>
            <a:xfrm>
              <a:off x="12355040" y="753161"/>
              <a:ext cx="360000"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300"/>
                </a:spcAft>
              </a:pPr>
              <a:endParaRPr lang="en-GB" sz="900" dirty="0"/>
            </a:p>
          </p:txBody>
        </p:sp>
        <p:sp>
          <p:nvSpPr>
            <p:cNvPr id="7" name="Rectangle 6">
              <a:extLst>
                <a:ext uri="{FF2B5EF4-FFF2-40B4-BE49-F238E27FC236}">
                  <a16:creationId xmlns:a16="http://schemas.microsoft.com/office/drawing/2014/main" id="{D5ADBA43-C200-4485-A4EC-E3C6D0E787EB}"/>
                </a:ext>
              </a:extLst>
            </p:cNvPr>
            <p:cNvSpPr/>
            <p:nvPr userDrawn="1"/>
          </p:nvSpPr>
          <p:spPr>
            <a:xfrm>
              <a:off x="12355040" y="1113161"/>
              <a:ext cx="360000" cy="3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300"/>
                </a:spcAft>
              </a:pPr>
              <a:endParaRPr lang="en-GB" sz="900" dirty="0"/>
            </a:p>
          </p:txBody>
        </p:sp>
        <p:sp>
          <p:nvSpPr>
            <p:cNvPr id="8" name="Rectangle 7">
              <a:extLst>
                <a:ext uri="{FF2B5EF4-FFF2-40B4-BE49-F238E27FC236}">
                  <a16:creationId xmlns:a16="http://schemas.microsoft.com/office/drawing/2014/main" id="{23914078-BC81-4D4F-882A-303F25DADB61}"/>
                </a:ext>
              </a:extLst>
            </p:cNvPr>
            <p:cNvSpPr/>
            <p:nvPr userDrawn="1"/>
          </p:nvSpPr>
          <p:spPr>
            <a:xfrm>
              <a:off x="12355040" y="1473161"/>
              <a:ext cx="360000" cy="36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300"/>
                </a:spcAft>
              </a:pPr>
              <a:endParaRPr lang="en-GB" sz="900" dirty="0"/>
            </a:p>
          </p:txBody>
        </p:sp>
      </p:grpSp>
    </p:spTree>
    <p:extLst>
      <p:ext uri="{BB962C8B-B14F-4D97-AF65-F5344CB8AC3E}">
        <p14:creationId xmlns:p14="http://schemas.microsoft.com/office/powerpoint/2010/main" val="2458042863"/>
      </p:ext>
    </p:extLst>
  </p:cSld>
  <p:clrMap bg1="lt1" tx1="dk1" bg2="lt2" tx2="dk2" accent1="accent1" accent2="accent2" accent3="accent3" accent4="accent4" accent5="accent5" accent6="accent6" hlink="hlink" folHlink="folHlink"/>
  <p:sldLayoutIdLst>
    <p:sldLayoutId id="2147483839" r:id="rId1"/>
    <p:sldLayoutId id="2147483855" r:id="rId2"/>
    <p:sldLayoutId id="2147483841" r:id="rId3"/>
    <p:sldLayoutId id="2147483842" r:id="rId4"/>
    <p:sldLayoutId id="2147483880" r:id="rId5"/>
    <p:sldLayoutId id="2147483894" r:id="rId6"/>
  </p:sldLayoutIdLst>
  <p:txStyles>
    <p:titleStyle>
      <a:lvl1pPr marL="0" marR="0" indent="0" algn="l" defTabSz="914400" rtl="0" eaLnBrk="1" fontAlgn="auto" latinLnBrk="0" hangingPunct="1">
        <a:lnSpc>
          <a:spcPct val="90000"/>
        </a:lnSpc>
        <a:spcBef>
          <a:spcPct val="0"/>
        </a:spcBef>
        <a:spcAft>
          <a:spcPts val="0"/>
        </a:spcAft>
        <a:buClrTx/>
        <a:buSzTx/>
        <a:buFontTx/>
        <a:buNone/>
        <a:tabLst/>
        <a:defRPr kumimoji="0" lang="en-US" sz="3000" b="0" i="0" u="none" strike="noStrike" kern="1200" cap="none" spc="0" normalizeH="0" baseline="0" noProof="0" dirty="0">
          <a:ln>
            <a:noFill/>
          </a:ln>
          <a:solidFill>
            <a:schemeClr val="accent1"/>
          </a:solidFill>
          <a:effectLst/>
          <a:uLnTx/>
          <a:uFillTx/>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539750" indent="-179388"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j-lt"/>
          <a:ea typeface="+mn-ea"/>
          <a:cs typeface="+mn-cs"/>
        </a:defRPr>
      </a:lvl2pPr>
      <a:lvl3pPr marL="900113" indent="-179388"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1260475" indent="-179388" algn="l" defTabSz="914400" rtl="0" eaLnBrk="1" latinLnBrk="0" hangingPunct="1">
        <a:lnSpc>
          <a:spcPct val="90000"/>
        </a:lnSpc>
        <a:spcBef>
          <a:spcPts val="500"/>
        </a:spcBef>
        <a:buClr>
          <a:schemeClr val="accent3"/>
        </a:buClr>
        <a:buFont typeface="Arial" panose="020B0604020202020204" pitchFamily="34" charset="0"/>
        <a:buChar char="•"/>
        <a:defRPr sz="1400" kern="1200">
          <a:solidFill>
            <a:schemeClr val="tx1"/>
          </a:solidFill>
          <a:latin typeface="+mj-lt"/>
          <a:ea typeface="+mn-ea"/>
          <a:cs typeface="+mn-cs"/>
        </a:defRPr>
      </a:lvl4pPr>
      <a:lvl5pPr marL="1620838" indent="-179388"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750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5"/>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30050" name="think-cell Slide" r:id="rId6" imgW="270" imgH="270" progId="TCLayout.ActiveDocument.1">
                  <p:embed/>
                </p:oleObj>
              </mc:Choice>
              <mc:Fallback>
                <p:oleObj name="think-cell Slide" r:id="rId6" imgW="270" imgH="270" progId="TCLayout.ActiveDocument.1">
                  <p:embed/>
                  <p:pic>
                    <p:nvPicPr>
                      <p:cNvPr id="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68834783"/>
      </p:ext>
    </p:extLst>
  </p:cSld>
  <p:clrMap bg1="lt1" tx1="dk1" bg2="lt2" tx2="dk2" accent1="accent1" accent2="accent2" accent3="accent3" accent4="accent4" accent5="accent5" accent6="accent6" hlink="hlink" folHlink="folHlink"/>
  <p:sldLayoutIdLst>
    <p:sldLayoutId id="2147483864" r:id="rId1"/>
    <p:sldLayoutId id="2147483865" r:id="rId2"/>
  </p:sldLayoutIdLst>
  <p:txStyles>
    <p:titleStyle>
      <a:lvl1pPr marL="0" marR="0" indent="0" algn="l" defTabSz="914400" rtl="0" eaLnBrk="1" fontAlgn="auto" latinLnBrk="0" hangingPunct="1">
        <a:lnSpc>
          <a:spcPct val="90000"/>
        </a:lnSpc>
        <a:spcBef>
          <a:spcPct val="0"/>
        </a:spcBef>
        <a:spcAft>
          <a:spcPts val="0"/>
        </a:spcAft>
        <a:buClrTx/>
        <a:buSzTx/>
        <a:buFontTx/>
        <a:buNone/>
        <a:tabLst/>
        <a:defRPr kumimoji="0" lang="en-US" sz="3000" b="0" i="0" u="none" strike="noStrike" kern="1200" cap="none" spc="0" normalizeH="0" baseline="0" noProof="0" dirty="0">
          <a:ln>
            <a:noFill/>
          </a:ln>
          <a:solidFill>
            <a:schemeClr val="accent1"/>
          </a:solidFill>
          <a:effectLst/>
          <a:uLnTx/>
          <a:uFillTx/>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539750" indent="-179388"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j-lt"/>
          <a:ea typeface="+mn-ea"/>
          <a:cs typeface="+mn-cs"/>
        </a:defRPr>
      </a:lvl2pPr>
      <a:lvl3pPr marL="900113" indent="-179388"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1260475" indent="-179388" algn="l" defTabSz="914400" rtl="0" eaLnBrk="1" latinLnBrk="0" hangingPunct="1">
        <a:lnSpc>
          <a:spcPct val="90000"/>
        </a:lnSpc>
        <a:spcBef>
          <a:spcPts val="500"/>
        </a:spcBef>
        <a:buClr>
          <a:schemeClr val="accent3"/>
        </a:buClr>
        <a:buFont typeface="Arial" panose="020B0604020202020204" pitchFamily="34" charset="0"/>
        <a:buChar char="•"/>
        <a:defRPr sz="1400" kern="1200">
          <a:solidFill>
            <a:schemeClr val="tx1"/>
          </a:solidFill>
          <a:latin typeface="+mj-lt"/>
          <a:ea typeface="+mn-ea"/>
          <a:cs typeface="+mn-cs"/>
        </a:defRPr>
      </a:lvl4pPr>
      <a:lvl5pPr marL="1620838" indent="-179388"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257">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png"/><Relationship Id="rId3" Type="http://schemas.openxmlformats.org/officeDocument/2006/relationships/image" Target="../media/image13.jp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2.png"/><Relationship Id="rId9" Type="http://schemas.openxmlformats.org/officeDocument/2006/relationships/image" Target="../media/image1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9.png"/><Relationship Id="rId3" Type="http://schemas.openxmlformats.org/officeDocument/2006/relationships/image" Target="../media/image15.jpeg"/><Relationship Id="rId7" Type="http://schemas.openxmlformats.org/officeDocument/2006/relationships/image" Target="../media/image25.png"/><Relationship Id="rId12"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0.png"/><Relationship Id="rId10" Type="http://schemas.openxmlformats.org/officeDocument/2006/relationships/image" Target="../media/image26.png"/><Relationship Id="rId4" Type="http://schemas.openxmlformats.org/officeDocument/2006/relationships/image" Target="../media/image19.png"/><Relationship Id="rId9" Type="http://schemas.openxmlformats.org/officeDocument/2006/relationships/image" Target="../media/image2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emf"/><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2.png"/><Relationship Id="rId4" Type="http://schemas.openxmlformats.org/officeDocument/2006/relationships/image" Target="../media/image37.pn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47" descr="A picture containing transport, aircraft, balloon&#10;&#10;Description generated with very high confidence">
            <a:extLst>
              <a:ext uri="{FF2B5EF4-FFF2-40B4-BE49-F238E27FC236}">
                <a16:creationId xmlns:a16="http://schemas.microsoft.com/office/drawing/2014/main" id="{D12B8209-0783-4B0E-9B66-9BD67E727C16}"/>
              </a:ext>
            </a:extLst>
          </p:cNvPr>
          <p:cNvPicPr>
            <a:picLocks noChangeAspect="1"/>
          </p:cNvPicPr>
          <p:nvPr/>
        </p:nvPicPr>
        <p:blipFill rotWithShape="1">
          <a:blip r:embed="rId3"/>
          <a:srcRect l="2267" t="32467" r="25217" b="26027"/>
          <a:stretch/>
        </p:blipFill>
        <p:spPr>
          <a:xfrm>
            <a:off x="0" y="-27384"/>
            <a:ext cx="12192000" cy="6895937"/>
          </a:xfrm>
          <a:prstGeom prst="rect">
            <a:avLst/>
          </a:prstGeom>
        </p:spPr>
      </p:pic>
      <p:sp>
        <p:nvSpPr>
          <p:cNvPr id="2" name="Rectangle 1">
            <a:extLst>
              <a:ext uri="{FF2B5EF4-FFF2-40B4-BE49-F238E27FC236}">
                <a16:creationId xmlns:a16="http://schemas.microsoft.com/office/drawing/2014/main" id="{AC069A14-B502-4B65-B923-1BEA2A27879A}"/>
              </a:ext>
            </a:extLst>
          </p:cNvPr>
          <p:cNvSpPr/>
          <p:nvPr/>
        </p:nvSpPr>
        <p:spPr>
          <a:xfrm>
            <a:off x="0" y="-33666"/>
            <a:ext cx="10128448" cy="6432813"/>
          </a:xfrm>
          <a:prstGeom prst="rect">
            <a:avLst/>
          </a:prstGeom>
          <a:gradFill flip="none" rotWithShape="1">
            <a:gsLst>
              <a:gs pos="0">
                <a:schemeClr val="bg1"/>
              </a:gs>
              <a:gs pos="100000">
                <a:srgbClr val="BCCEE7">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p:cNvSpPr>
            <a:spLocks noGrp="1"/>
          </p:cNvSpPr>
          <p:nvPr>
            <p:ph type="ctrTitle"/>
          </p:nvPr>
        </p:nvSpPr>
        <p:spPr>
          <a:xfrm>
            <a:off x="407988" y="754967"/>
            <a:ext cx="8856364" cy="1449897"/>
          </a:xfrm>
        </p:spPr>
        <p:txBody>
          <a:bodyPr/>
          <a:lstStyle/>
          <a:p>
            <a:r>
              <a:rPr lang="en-GB" sz="3000" dirty="0">
                <a:latin typeface="Ubuntu" panose="020B0504030602030204" pitchFamily="34" charset="0"/>
              </a:rPr>
              <a:t>New horizons for open data-driven transformation</a:t>
            </a:r>
          </a:p>
        </p:txBody>
      </p:sp>
      <p:sp>
        <p:nvSpPr>
          <p:cNvPr id="5" name="Subtitle 4"/>
          <p:cNvSpPr>
            <a:spLocks noGrp="1"/>
          </p:cNvSpPr>
          <p:nvPr>
            <p:ph type="subTitle" idx="1"/>
          </p:nvPr>
        </p:nvSpPr>
        <p:spPr>
          <a:xfrm>
            <a:off x="407987" y="2285467"/>
            <a:ext cx="8856364" cy="1223963"/>
          </a:xfrm>
        </p:spPr>
        <p:txBody>
          <a:bodyPr/>
          <a:lstStyle/>
          <a:p>
            <a:pPr>
              <a:lnSpc>
                <a:spcPct val="100000"/>
              </a:lnSpc>
            </a:pPr>
            <a:r>
              <a:rPr lang="en-US" sz="1800" dirty="0" err="1">
                <a:latin typeface="Ubuntu" panose="020B0504030602030204" pitchFamily="34" charset="0"/>
              </a:rPr>
              <a:t>Gebruikersbijeenkomst</a:t>
            </a:r>
            <a:r>
              <a:rPr lang="en-US" sz="1800" dirty="0">
                <a:latin typeface="Ubuntu" panose="020B0504030602030204" pitchFamily="34" charset="0"/>
              </a:rPr>
              <a:t> data.overheid.nl, Den Haag, 23 November 2018</a:t>
            </a:r>
          </a:p>
          <a:p>
            <a:pPr>
              <a:lnSpc>
                <a:spcPct val="100000"/>
              </a:lnSpc>
            </a:pPr>
            <a:r>
              <a:rPr lang="en-US" sz="1800" dirty="0">
                <a:latin typeface="Ubuntu" panose="020B0504030602030204" pitchFamily="34" charset="0"/>
              </a:rPr>
              <a:t>Gianfranco Cecconi</a:t>
            </a:r>
            <a:br>
              <a:rPr lang="en-US" sz="1800" dirty="0">
                <a:latin typeface="Ubuntu" panose="020B0504030602030204" pitchFamily="34" charset="0"/>
              </a:rPr>
            </a:br>
            <a:r>
              <a:rPr lang="en-US" sz="1800" dirty="0">
                <a:latin typeface="Ubuntu" panose="020B0504030602030204" pitchFamily="34" charset="0"/>
              </a:rPr>
              <a:t>@</a:t>
            </a:r>
            <a:r>
              <a:rPr lang="en-US" sz="1800" dirty="0" err="1">
                <a:latin typeface="Ubuntu" panose="020B0504030602030204" pitchFamily="34" charset="0"/>
              </a:rPr>
              <a:t>EU_DataPortal</a:t>
            </a:r>
            <a:endParaRPr lang="en-GB" sz="1800" dirty="0">
              <a:latin typeface="Ubuntu" panose="020B0504030602030204" pitchFamily="34" charset="0"/>
            </a:endParaRPr>
          </a:p>
        </p:txBody>
      </p:sp>
      <p:pic>
        <p:nvPicPr>
          <p:cNvPr id="33" name="Picture 32">
            <a:extLst>
              <a:ext uri="{FF2B5EF4-FFF2-40B4-BE49-F238E27FC236}">
                <a16:creationId xmlns:a16="http://schemas.microsoft.com/office/drawing/2014/main" id="{EE3BBCA3-DC7D-4A4C-8339-773CDEE24B7C}"/>
              </a:ext>
            </a:extLst>
          </p:cNvPr>
          <p:cNvPicPr>
            <a:picLocks noChangeAspect="1"/>
          </p:cNvPicPr>
          <p:nvPr/>
        </p:nvPicPr>
        <p:blipFill>
          <a:blip r:embed="rId4"/>
          <a:stretch>
            <a:fillRect/>
          </a:stretch>
        </p:blipFill>
        <p:spPr>
          <a:xfrm>
            <a:off x="191344" y="158555"/>
            <a:ext cx="4032448" cy="1481945"/>
          </a:xfrm>
          <a:prstGeom prst="rect">
            <a:avLst/>
          </a:prstGeom>
        </p:spPr>
      </p:pic>
      <p:grpSp>
        <p:nvGrpSpPr>
          <p:cNvPr id="8" name="Group 7">
            <a:extLst>
              <a:ext uri="{FF2B5EF4-FFF2-40B4-BE49-F238E27FC236}">
                <a16:creationId xmlns:a16="http://schemas.microsoft.com/office/drawing/2014/main" id="{D9B13498-B789-4A02-A56D-C78BE08FCB09}"/>
              </a:ext>
            </a:extLst>
          </p:cNvPr>
          <p:cNvGrpSpPr/>
          <p:nvPr/>
        </p:nvGrpSpPr>
        <p:grpSpPr>
          <a:xfrm>
            <a:off x="0" y="6342666"/>
            <a:ext cx="12192000" cy="576858"/>
            <a:chOff x="0" y="6343228"/>
            <a:chExt cx="12192000" cy="576858"/>
          </a:xfrm>
        </p:grpSpPr>
        <p:sp>
          <p:nvSpPr>
            <p:cNvPr id="3" name="Rectangle 2">
              <a:extLst>
                <a:ext uri="{FF2B5EF4-FFF2-40B4-BE49-F238E27FC236}">
                  <a16:creationId xmlns:a16="http://schemas.microsoft.com/office/drawing/2014/main" id="{22EE6A4B-58CD-4450-8C25-9EFB266074F5}"/>
                </a:ext>
              </a:extLst>
            </p:cNvPr>
            <p:cNvSpPr/>
            <p:nvPr/>
          </p:nvSpPr>
          <p:spPr>
            <a:xfrm>
              <a:off x="0" y="6388045"/>
              <a:ext cx="12192000" cy="487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Picture 4" descr="http://www.intrasoft-intl.dk/images/logo.png">
              <a:extLst>
                <a:ext uri="{FF2B5EF4-FFF2-40B4-BE49-F238E27FC236}">
                  <a16:creationId xmlns:a16="http://schemas.microsoft.com/office/drawing/2014/main" id="{E63194ED-5541-4585-BDC5-C72EB1616EA7}"/>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233544" y="6509837"/>
              <a:ext cx="792105" cy="243640"/>
            </a:xfrm>
            <a:prstGeom prst="rect">
              <a:avLst/>
            </a:prstGeom>
            <a:noFill/>
          </p:spPr>
        </p:pic>
        <p:pic>
          <p:nvPicPr>
            <p:cNvPr id="36" name="Picture 6" descr="http://www.legal-online.be/websites/39/uploads/image/logo%20Time%20Lex(1).jpg">
              <a:extLst>
                <a:ext uri="{FF2B5EF4-FFF2-40B4-BE49-F238E27FC236}">
                  <a16:creationId xmlns:a16="http://schemas.microsoft.com/office/drawing/2014/main" id="{1A3F8ABB-C5B8-4F1C-89C7-A24F46710B14}"/>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737635" y="6485886"/>
              <a:ext cx="324846" cy="291543"/>
            </a:xfrm>
            <a:prstGeom prst="rect">
              <a:avLst/>
            </a:prstGeom>
            <a:noFill/>
          </p:spPr>
        </p:pic>
        <p:pic>
          <p:nvPicPr>
            <p:cNvPr id="38" name="Picture 10" descr="http://upload.wikimedia.org/wikipedia/commons/thumb/a/a7/University_of_Southampton_Logo.svg/2000px-University_of_Southampton_Logo.svg.png">
              <a:extLst>
                <a:ext uri="{FF2B5EF4-FFF2-40B4-BE49-F238E27FC236}">
                  <a16:creationId xmlns:a16="http://schemas.microsoft.com/office/drawing/2014/main" id="{D013D0AF-17CE-408E-8567-E13069A4EB6D}"/>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407487" y="6535909"/>
              <a:ext cx="866502" cy="191497"/>
            </a:xfrm>
            <a:prstGeom prst="rect">
              <a:avLst/>
            </a:prstGeom>
            <a:noFill/>
          </p:spPr>
        </p:pic>
        <p:pic>
          <p:nvPicPr>
            <p:cNvPr id="39" name="Picture 12" descr="http://inspire.ec.europa.eu/events/conferences/inspire_2011/logos/conterra_Logo_RGB_300_3,5cm.jpg">
              <a:extLst>
                <a:ext uri="{FF2B5EF4-FFF2-40B4-BE49-F238E27FC236}">
                  <a16:creationId xmlns:a16="http://schemas.microsoft.com/office/drawing/2014/main" id="{98E5EA08-BE9D-47B3-A4B0-0F460F563893}"/>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875484" y="6566197"/>
              <a:ext cx="948594" cy="130920"/>
            </a:xfrm>
            <a:prstGeom prst="rect">
              <a:avLst/>
            </a:prstGeom>
            <a:noFill/>
          </p:spPr>
        </p:pic>
        <p:pic>
          <p:nvPicPr>
            <p:cNvPr id="40" name="Picture 14" descr="http://se-mashup.fokus.fraunhofer.de:8080/feature-event-clean/samples/ad-insertion/images/fokus.png">
              <a:extLst>
                <a:ext uri="{FF2B5EF4-FFF2-40B4-BE49-F238E27FC236}">
                  <a16:creationId xmlns:a16="http://schemas.microsoft.com/office/drawing/2014/main" id="{F585F96D-7722-4FEE-996A-308F3D42656D}"/>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489295" y="6446906"/>
              <a:ext cx="922543" cy="369503"/>
            </a:xfrm>
            <a:prstGeom prst="rect">
              <a:avLst/>
            </a:prstGeom>
            <a:noFill/>
          </p:spPr>
        </p:pic>
        <p:pic>
          <p:nvPicPr>
            <p:cNvPr id="41" name="Picture 40" descr="A close up of a logo&#10;&#10;Description generated with very high confidence">
              <a:extLst>
                <a:ext uri="{FF2B5EF4-FFF2-40B4-BE49-F238E27FC236}">
                  <a16:creationId xmlns:a16="http://schemas.microsoft.com/office/drawing/2014/main" id="{25485189-BCC5-4069-89BF-384F6B1E0FF8}"/>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526127" y="6496306"/>
              <a:ext cx="744431" cy="270702"/>
            </a:xfrm>
            <a:prstGeom prst="rect">
              <a:avLst/>
            </a:prstGeom>
          </p:spPr>
        </p:pic>
        <p:pic>
          <p:nvPicPr>
            <p:cNvPr id="42" name="Picture 41">
              <a:extLst>
                <a:ext uri="{FF2B5EF4-FFF2-40B4-BE49-F238E27FC236}">
                  <a16:creationId xmlns:a16="http://schemas.microsoft.com/office/drawing/2014/main" id="{7BE56634-68B8-4B4F-BB0C-429ADB019B93}"/>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734205" y="6343228"/>
              <a:ext cx="1026670" cy="576858"/>
            </a:xfrm>
            <a:prstGeom prst="rect">
              <a:avLst/>
            </a:prstGeom>
          </p:spPr>
        </p:pic>
        <p:pic>
          <p:nvPicPr>
            <p:cNvPr id="6" name="Picture 5">
              <a:extLst>
                <a:ext uri="{FF2B5EF4-FFF2-40B4-BE49-F238E27FC236}">
                  <a16:creationId xmlns:a16="http://schemas.microsoft.com/office/drawing/2014/main" id="{E69BD77A-2F52-4473-B16A-12991A5E7AD3}"/>
                </a:ext>
              </a:extLst>
            </p:cNvPr>
            <p:cNvPicPr>
              <a:picLocks noChangeAspect="1"/>
            </p:cNvPicPr>
            <p:nvPr/>
          </p:nvPicPr>
          <p:blipFill>
            <a:blip r:embed="rId12"/>
            <a:stretch>
              <a:fillRect/>
            </a:stretch>
          </p:blipFill>
          <p:spPr>
            <a:xfrm>
              <a:off x="407369" y="6514565"/>
              <a:ext cx="1362529" cy="234184"/>
            </a:xfrm>
            <a:prstGeom prst="rect">
              <a:avLst/>
            </a:prstGeom>
          </p:spPr>
        </p:pic>
        <p:pic>
          <p:nvPicPr>
            <p:cNvPr id="7" name="Picture 6">
              <a:extLst>
                <a:ext uri="{FF2B5EF4-FFF2-40B4-BE49-F238E27FC236}">
                  <a16:creationId xmlns:a16="http://schemas.microsoft.com/office/drawing/2014/main" id="{47E27530-2DD3-4E84-85AE-4D0099D02329}"/>
                </a:ext>
              </a:extLst>
            </p:cNvPr>
            <p:cNvPicPr>
              <a:picLocks noChangeAspect="1"/>
            </p:cNvPicPr>
            <p:nvPr/>
          </p:nvPicPr>
          <p:blipFill>
            <a:blip r:embed="rId13"/>
            <a:stretch>
              <a:fillRect/>
            </a:stretch>
          </p:blipFill>
          <p:spPr>
            <a:xfrm>
              <a:off x="6287724" y="6444525"/>
              <a:ext cx="656117" cy="374264"/>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CCFBE1D-3913-46B4-BD70-42D9EC1EC8C5}"/>
              </a:ext>
            </a:extLst>
          </p:cNvPr>
          <p:cNvSpPr txBox="1"/>
          <p:nvPr/>
        </p:nvSpPr>
        <p:spPr>
          <a:xfrm>
            <a:off x="1162324" y="3319525"/>
            <a:ext cx="9867355" cy="10955307"/>
          </a:xfrm>
          <a:prstGeom prst="rect">
            <a:avLst/>
          </a:prstGeom>
          <a:noFill/>
        </p:spPr>
        <p:txBody>
          <a:bodyPr wrap="square" rtlCol="0">
            <a:spAutoFit/>
          </a:bodyPr>
          <a:lstStyle/>
          <a:p>
            <a:pPr indent="523596"/>
            <a:r>
              <a:rPr lang="en-GB" sz="2715" dirty="0">
                <a:latin typeface="Goudy Old Style" panose="02020502050305020303" pitchFamily="18" charset="0"/>
                <a:cs typeface="Times New Roman" panose="02020603050405020304" pitchFamily="18" charset="0"/>
              </a:rPr>
              <a:t>Welcome to the most exciting and important data marketplace since the Big Data revolution started 25 years ago. </a:t>
            </a:r>
          </a:p>
          <a:p>
            <a:pPr indent="523596"/>
            <a:r>
              <a:rPr lang="en-GB" sz="2715" dirty="0">
                <a:latin typeface="Goudy Old Style" panose="02020502050305020303" pitchFamily="18" charset="0"/>
                <a:cs typeface="Times New Roman" panose="02020603050405020304" pitchFamily="18" charset="0"/>
              </a:rPr>
              <a:t>And congratulations on your first search and discovery service dedicated to Open Data.</a:t>
            </a:r>
          </a:p>
          <a:p>
            <a:pPr indent="523596"/>
            <a:r>
              <a:rPr lang="en-GB" sz="2715" dirty="0">
                <a:latin typeface="Goudy Old Style" panose="02020502050305020303" pitchFamily="18" charset="0"/>
                <a:cs typeface="Times New Roman" panose="02020603050405020304" pitchFamily="18" charset="0"/>
              </a:rPr>
              <a:t>Putting the right open dataset in the hands of the individual is already improving the way people work, think, learn, communicate and engage with government and civil society.</a:t>
            </a:r>
          </a:p>
          <a:p>
            <a:pPr indent="523596"/>
            <a:r>
              <a:rPr lang="en-GB" sz="2715" dirty="0">
                <a:latin typeface="Goudy Old Style" panose="02020502050305020303" pitchFamily="18" charset="0"/>
                <a:cs typeface="Times New Roman" panose="02020603050405020304" pitchFamily="18" charset="0"/>
              </a:rPr>
              <a:t>Data literacy is fast becoming as fundamental a skill as reading or writing.</a:t>
            </a:r>
          </a:p>
          <a:p>
            <a:pPr indent="523596"/>
            <a:r>
              <a:rPr lang="en-GB" sz="2715" dirty="0">
                <a:latin typeface="Goudy Old Style" panose="02020502050305020303" pitchFamily="18" charset="0"/>
                <a:cs typeface="Times New Roman" panose="02020603050405020304" pitchFamily="18" charset="0"/>
              </a:rPr>
              <a:t>When we launched the European Data Portal in 2015 it was the first European Union programme for the promotion of Open Data. Today we help thousands of users every day find data, but not only: we provide learning materials, develop research, run support workshops and help invent what’s next for insight-driven governments, NGOs and businesses.</a:t>
            </a:r>
          </a:p>
          <a:p>
            <a:pPr indent="523596"/>
            <a:r>
              <a:rPr lang="en-GB" sz="2715" dirty="0">
                <a:latin typeface="Goudy Old Style" panose="02020502050305020303" pitchFamily="18" charset="0"/>
                <a:cs typeface="Times New Roman" panose="02020603050405020304" pitchFamily="18" charset="0"/>
              </a:rPr>
              <a:t>Next year, by enriching our linked data features, we are bringing to life Tim Berners-Lee’s vision for a “web of data”, overcoming the limitations of today’s “web of hyperlinks”.</a:t>
            </a:r>
          </a:p>
          <a:p>
            <a:pPr indent="523596"/>
            <a:r>
              <a:rPr lang="en-GB" sz="2715" dirty="0">
                <a:latin typeface="Goudy Old Style" panose="02020502050305020303" pitchFamily="18" charset="0"/>
                <a:cs typeface="Times New Roman" panose="02020603050405020304" pitchFamily="18" charset="0"/>
              </a:rPr>
              <a:t>We are not competitors. We are fully funded by the European Union, we are based in Europe, and we are designed to be fair and balanced and not to have commercial interests. Nonetheless we appreciate you joining us in the massive effort to distribute data to the World. And we appreciate the magnitude of your commitment.</a:t>
            </a:r>
          </a:p>
          <a:p>
            <a:pPr indent="523596"/>
            <a:r>
              <a:rPr lang="en-GB" sz="2715" dirty="0">
                <a:latin typeface="Goudy Old Style" panose="02020502050305020303" pitchFamily="18" charset="0"/>
                <a:cs typeface="Times New Roman" panose="02020603050405020304" pitchFamily="18" charset="0"/>
              </a:rPr>
              <a:t>Because what we are doing is increasing social impact by amplifying opportunities for data to be found and used.</a:t>
            </a:r>
          </a:p>
          <a:p>
            <a:pPr indent="523596"/>
            <a:r>
              <a:rPr lang="en-GB" sz="2715" dirty="0">
                <a:latin typeface="Goudy Old Style" panose="02020502050305020303" pitchFamily="18" charset="0"/>
                <a:cs typeface="Times New Roman" panose="02020603050405020304" pitchFamily="18" charset="0"/>
              </a:rPr>
              <a:t>Welcome to the task.</a:t>
            </a:r>
          </a:p>
        </p:txBody>
      </p:sp>
      <p:grpSp>
        <p:nvGrpSpPr>
          <p:cNvPr id="9" name="Group 8">
            <a:extLst>
              <a:ext uri="{FF2B5EF4-FFF2-40B4-BE49-F238E27FC236}">
                <a16:creationId xmlns:a16="http://schemas.microsoft.com/office/drawing/2014/main" id="{E2B0E517-39E8-4671-9C9F-804BC0066492}"/>
              </a:ext>
            </a:extLst>
          </p:cNvPr>
          <p:cNvGrpSpPr/>
          <p:nvPr/>
        </p:nvGrpSpPr>
        <p:grpSpPr>
          <a:xfrm>
            <a:off x="1174529" y="227567"/>
            <a:ext cx="9818747" cy="3011849"/>
            <a:chOff x="667475" y="1172877"/>
            <a:chExt cx="8245929" cy="2529396"/>
          </a:xfrm>
        </p:grpSpPr>
        <p:sp>
          <p:nvSpPr>
            <p:cNvPr id="11" name="TextBox 10">
              <a:extLst>
                <a:ext uri="{FF2B5EF4-FFF2-40B4-BE49-F238E27FC236}">
                  <a16:creationId xmlns:a16="http://schemas.microsoft.com/office/drawing/2014/main" id="{73A12376-D5A8-4225-B234-D3A93E6C730D}"/>
                </a:ext>
              </a:extLst>
            </p:cNvPr>
            <p:cNvSpPr txBox="1"/>
            <p:nvPr/>
          </p:nvSpPr>
          <p:spPr>
            <a:xfrm>
              <a:off x="667475" y="1172877"/>
              <a:ext cx="8245929" cy="2529396"/>
            </a:xfrm>
            <a:prstGeom prst="rect">
              <a:avLst/>
            </a:prstGeom>
            <a:noFill/>
          </p:spPr>
          <p:txBody>
            <a:bodyPr wrap="square" rtlCol="0">
              <a:spAutoFit/>
            </a:bodyPr>
            <a:lstStyle/>
            <a:p>
              <a:pPr algn="ctr">
                <a:lnSpc>
                  <a:spcPts val="6549"/>
                </a:lnSpc>
                <a:spcAft>
                  <a:spcPts val="2858"/>
                </a:spcAft>
              </a:pPr>
              <a:r>
                <a:rPr lang="en-GB" sz="7859" b="1" dirty="0">
                  <a:latin typeface="Goudy Old Style" panose="02020502050305020303" pitchFamily="18" charset="0"/>
                  <a:cs typeface="Times New Roman" panose="02020603050405020304" pitchFamily="18" charset="0"/>
                </a:rPr>
                <a:t>Welcome,</a:t>
              </a:r>
              <a:br>
                <a:rPr lang="en-GB" sz="7859" b="1" dirty="0">
                  <a:latin typeface="Goudy Old Style" panose="02020502050305020303" pitchFamily="18" charset="0"/>
                  <a:cs typeface="Times New Roman" panose="02020603050405020304" pitchFamily="18" charset="0"/>
                </a:rPr>
              </a:br>
              <a:r>
                <a:rPr lang="en-GB" sz="7859" b="1" dirty="0">
                  <a:latin typeface="Goudy Old Style" panose="02020502050305020303" pitchFamily="18" charset="0"/>
                  <a:cs typeface="Times New Roman" panose="02020603050405020304" pitchFamily="18" charset="0"/>
                </a:rPr>
                <a:t>Google.</a:t>
              </a:r>
            </a:p>
            <a:p>
              <a:pPr algn="ctr">
                <a:lnSpc>
                  <a:spcPts val="6549"/>
                </a:lnSpc>
                <a:spcAft>
                  <a:spcPts val="2858"/>
                </a:spcAft>
              </a:pPr>
              <a:r>
                <a:rPr lang="en-GB" sz="7859" b="1" dirty="0">
                  <a:latin typeface="Goudy Old Style" panose="02020502050305020303" pitchFamily="18" charset="0"/>
                  <a:cs typeface="Times New Roman" panose="02020603050405020304" pitchFamily="18" charset="0"/>
                </a:rPr>
                <a:t>Seriously.</a:t>
              </a:r>
            </a:p>
          </p:txBody>
        </p:sp>
        <p:sp>
          <p:nvSpPr>
            <p:cNvPr id="12" name="TextBox 11">
              <a:extLst>
                <a:ext uri="{FF2B5EF4-FFF2-40B4-BE49-F238E27FC236}">
                  <a16:creationId xmlns:a16="http://schemas.microsoft.com/office/drawing/2014/main" id="{ADC95441-0E1E-4285-AEFE-8F71AF95465A}"/>
                </a:ext>
              </a:extLst>
            </p:cNvPr>
            <p:cNvSpPr txBox="1"/>
            <p:nvPr/>
          </p:nvSpPr>
          <p:spPr>
            <a:xfrm>
              <a:off x="5439497" y="1881728"/>
              <a:ext cx="867144" cy="625295"/>
            </a:xfrm>
            <a:prstGeom prst="rect">
              <a:avLst/>
            </a:prstGeom>
            <a:noFill/>
          </p:spPr>
          <p:txBody>
            <a:bodyPr wrap="square" rtlCol="0">
              <a:spAutoFit/>
            </a:bodyPr>
            <a:lstStyle/>
            <a:p>
              <a:pPr algn="ctr">
                <a:lnSpc>
                  <a:spcPts val="6549"/>
                </a:lnSpc>
                <a:spcAft>
                  <a:spcPts val="2858"/>
                </a:spcAft>
              </a:pPr>
              <a:r>
                <a:rPr lang="en-GB" sz="833" b="1" dirty="0">
                  <a:latin typeface="Goudy Old Style" panose="02020502050305020303" pitchFamily="18" charset="0"/>
                  <a:cs typeface="Times New Roman" panose="02020603050405020304" pitchFamily="18" charset="0"/>
                </a:rPr>
                <a:t>®</a:t>
              </a:r>
            </a:p>
          </p:txBody>
        </p:sp>
      </p:grpSp>
      <p:sp>
        <p:nvSpPr>
          <p:cNvPr id="2" name="TextBox 1">
            <a:extLst>
              <a:ext uri="{FF2B5EF4-FFF2-40B4-BE49-F238E27FC236}">
                <a16:creationId xmlns:a16="http://schemas.microsoft.com/office/drawing/2014/main" id="{727288C3-A671-4912-B8A9-4719D698BA10}"/>
              </a:ext>
            </a:extLst>
          </p:cNvPr>
          <p:cNvSpPr txBox="1"/>
          <p:nvPr/>
        </p:nvSpPr>
        <p:spPr>
          <a:xfrm>
            <a:off x="6417710" y="14635417"/>
            <a:ext cx="4676939" cy="202235"/>
          </a:xfrm>
          <a:prstGeom prst="rect">
            <a:avLst/>
          </a:prstGeom>
          <a:noFill/>
        </p:spPr>
        <p:txBody>
          <a:bodyPr wrap="square" rtlCol="0">
            <a:spAutoFit/>
          </a:bodyPr>
          <a:lstStyle/>
          <a:p>
            <a:pPr algn="r"/>
            <a:r>
              <a:rPr lang="en-GB" sz="714" dirty="0">
                <a:latin typeface="Goudy Old Style" panose="02020502050305020303" pitchFamily="18" charset="0"/>
              </a:rPr>
              <a:t>Google is a registered trademarks of Google LLC.</a:t>
            </a:r>
          </a:p>
        </p:txBody>
      </p:sp>
      <p:sp>
        <p:nvSpPr>
          <p:cNvPr id="10" name="Rectangle 9">
            <a:extLst>
              <a:ext uri="{FF2B5EF4-FFF2-40B4-BE49-F238E27FC236}">
                <a16:creationId xmlns:a16="http://schemas.microsoft.com/office/drawing/2014/main" id="{93B27F4E-9105-4BA7-9953-5FBA6437B10F}"/>
              </a:ext>
            </a:extLst>
          </p:cNvPr>
          <p:cNvSpPr/>
          <p:nvPr/>
        </p:nvSpPr>
        <p:spPr>
          <a:xfrm>
            <a:off x="0" y="5646875"/>
            <a:ext cx="12192000" cy="1211125"/>
          </a:xfrm>
          <a:prstGeom prst="rect">
            <a:avLst/>
          </a:prstGeom>
          <a:gradFill>
            <a:gsLst>
              <a:gs pos="0">
                <a:schemeClr val="bg1">
                  <a:alpha val="0"/>
                </a:schemeClr>
              </a:gs>
              <a:gs pos="71000">
                <a:srgbClr val="FFFFFF">
                  <a:alpha val="94000"/>
                </a:srgb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43"/>
          </a:p>
        </p:txBody>
      </p:sp>
      <p:sp>
        <p:nvSpPr>
          <p:cNvPr id="3" name="Rectangle 2">
            <a:extLst>
              <a:ext uri="{FF2B5EF4-FFF2-40B4-BE49-F238E27FC236}">
                <a16:creationId xmlns:a16="http://schemas.microsoft.com/office/drawing/2014/main" id="{B5F93494-DEB4-4653-8D1C-C95777EFFF7D}"/>
              </a:ext>
            </a:extLst>
          </p:cNvPr>
          <p:cNvSpPr/>
          <p:nvPr/>
        </p:nvSpPr>
        <p:spPr>
          <a:xfrm>
            <a:off x="10056440" y="0"/>
            <a:ext cx="2135560" cy="764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9802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56BFF5-9EDD-4819-ADDB-AD01310373C3}"/>
              </a:ext>
            </a:extLst>
          </p:cNvPr>
          <p:cNvSpPr/>
          <p:nvPr/>
        </p:nvSpPr>
        <p:spPr>
          <a:xfrm>
            <a:off x="2140033" y="1214561"/>
            <a:ext cx="8305095" cy="4535364"/>
          </a:xfrm>
          <a:prstGeom prst="rect">
            <a:avLst/>
          </a:prstGeom>
          <a:gradFill flip="none" rotWithShape="1">
            <a:gsLst>
              <a:gs pos="0">
                <a:srgbClr val="12ABDB">
                  <a:tint val="66000"/>
                  <a:satMod val="160000"/>
                </a:srgbClr>
              </a:gs>
              <a:gs pos="50000">
                <a:srgbClr val="12ABDB">
                  <a:tint val="44500"/>
                  <a:satMod val="16000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7 Points 7">
            <a:extLst>
              <a:ext uri="{FF2B5EF4-FFF2-40B4-BE49-F238E27FC236}">
                <a16:creationId xmlns:a16="http://schemas.microsoft.com/office/drawing/2014/main" id="{32D34824-18EB-4E83-9BC5-6791C0193C3B}"/>
              </a:ext>
            </a:extLst>
          </p:cNvPr>
          <p:cNvSpPr/>
          <p:nvPr/>
        </p:nvSpPr>
        <p:spPr>
          <a:xfrm rot="20888962">
            <a:off x="646761" y="1888320"/>
            <a:ext cx="1665240" cy="1538614"/>
          </a:xfrm>
          <a:prstGeom prst="star7">
            <a:avLst/>
          </a:prstGeom>
          <a:solidFill>
            <a:srgbClr val="0070AD"/>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9" name="Arrow: Chevron 8">
            <a:extLst>
              <a:ext uri="{FF2B5EF4-FFF2-40B4-BE49-F238E27FC236}">
                <a16:creationId xmlns:a16="http://schemas.microsoft.com/office/drawing/2014/main" id="{BE55756F-614A-4FF3-8C38-305A32A56DEB}"/>
              </a:ext>
            </a:extLst>
          </p:cNvPr>
          <p:cNvSpPr/>
          <p:nvPr/>
        </p:nvSpPr>
        <p:spPr>
          <a:xfrm>
            <a:off x="2237720" y="1797929"/>
            <a:ext cx="1338921" cy="1719397"/>
          </a:xfrm>
          <a:prstGeom prst="chevron">
            <a:avLst>
              <a:gd name="adj" fmla="val 37606"/>
            </a:avLst>
          </a:prstGeom>
          <a:solidFill>
            <a:srgbClr val="0070AD"/>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0" name="Arrow: Chevron 9">
            <a:extLst>
              <a:ext uri="{FF2B5EF4-FFF2-40B4-BE49-F238E27FC236}">
                <a16:creationId xmlns:a16="http://schemas.microsoft.com/office/drawing/2014/main" id="{E40DF5B1-B88B-489C-B8E1-E90A6BB8E4DF}"/>
              </a:ext>
            </a:extLst>
          </p:cNvPr>
          <p:cNvSpPr/>
          <p:nvPr/>
        </p:nvSpPr>
        <p:spPr>
          <a:xfrm>
            <a:off x="3353093" y="1645229"/>
            <a:ext cx="1482034" cy="2024796"/>
          </a:xfrm>
          <a:prstGeom prst="chevron">
            <a:avLst>
              <a:gd name="adj" fmla="val 37606"/>
            </a:avLst>
          </a:prstGeom>
          <a:solidFill>
            <a:srgbClr val="0070AD"/>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1" name="Arrow: Chevron 10">
            <a:extLst>
              <a:ext uri="{FF2B5EF4-FFF2-40B4-BE49-F238E27FC236}">
                <a16:creationId xmlns:a16="http://schemas.microsoft.com/office/drawing/2014/main" id="{1E57AAFB-4526-49F6-8DF9-5F0625B3161B}"/>
              </a:ext>
            </a:extLst>
          </p:cNvPr>
          <p:cNvSpPr/>
          <p:nvPr/>
        </p:nvSpPr>
        <p:spPr>
          <a:xfrm>
            <a:off x="4501925" y="1468319"/>
            <a:ext cx="1741009" cy="2378616"/>
          </a:xfrm>
          <a:prstGeom prst="chevron">
            <a:avLst>
              <a:gd name="adj" fmla="val 37606"/>
            </a:avLst>
          </a:prstGeom>
          <a:solidFill>
            <a:srgbClr val="FF304C"/>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2" name="Arrow: Chevron 11">
            <a:extLst>
              <a:ext uri="{FF2B5EF4-FFF2-40B4-BE49-F238E27FC236}">
                <a16:creationId xmlns:a16="http://schemas.microsoft.com/office/drawing/2014/main" id="{5F8ECE59-3F51-48E4-A829-D2DCC3564108}"/>
              </a:ext>
            </a:extLst>
          </p:cNvPr>
          <p:cNvSpPr/>
          <p:nvPr/>
        </p:nvSpPr>
        <p:spPr>
          <a:xfrm>
            <a:off x="5870077" y="1353697"/>
            <a:ext cx="1908803" cy="2607860"/>
          </a:xfrm>
          <a:prstGeom prst="chevron">
            <a:avLst>
              <a:gd name="adj" fmla="val 37606"/>
            </a:avLst>
          </a:prstGeom>
          <a:solidFill>
            <a:srgbClr val="0070AD"/>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3" name="Ribbon: Tilted Up 12">
            <a:extLst>
              <a:ext uri="{FF2B5EF4-FFF2-40B4-BE49-F238E27FC236}">
                <a16:creationId xmlns:a16="http://schemas.microsoft.com/office/drawing/2014/main" id="{E3A09189-2FFC-4139-BA29-932E6D705087}"/>
              </a:ext>
            </a:extLst>
          </p:cNvPr>
          <p:cNvSpPr/>
          <p:nvPr/>
        </p:nvSpPr>
        <p:spPr>
          <a:xfrm>
            <a:off x="8845785" y="2133199"/>
            <a:ext cx="2218767" cy="1048856"/>
          </a:xfrm>
          <a:prstGeom prst="ribbon2">
            <a:avLst>
              <a:gd name="adj1" fmla="val 16667"/>
              <a:gd name="adj2" fmla="val 68986"/>
            </a:avLst>
          </a:prstGeom>
          <a:solidFill>
            <a:srgbClr val="0070AD"/>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4" name="Equals 13">
            <a:extLst>
              <a:ext uri="{FF2B5EF4-FFF2-40B4-BE49-F238E27FC236}">
                <a16:creationId xmlns:a16="http://schemas.microsoft.com/office/drawing/2014/main" id="{8D74AFC4-2CE3-43DD-AD36-55A78771D765}"/>
              </a:ext>
            </a:extLst>
          </p:cNvPr>
          <p:cNvSpPr/>
          <p:nvPr/>
        </p:nvSpPr>
        <p:spPr>
          <a:xfrm>
            <a:off x="7814293" y="2081563"/>
            <a:ext cx="1008112" cy="1152128"/>
          </a:xfrm>
          <a:prstGeom prst="mathEqual">
            <a:avLst/>
          </a:prstGeom>
          <a:solidFill>
            <a:srgbClr val="0070AD"/>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0" name="Picture 19">
            <a:extLst>
              <a:ext uri="{FF2B5EF4-FFF2-40B4-BE49-F238E27FC236}">
                <a16:creationId xmlns:a16="http://schemas.microsoft.com/office/drawing/2014/main" id="{AB803289-0D0E-4904-A311-90751AA2DC61}"/>
              </a:ext>
            </a:extLst>
          </p:cNvPr>
          <p:cNvPicPr>
            <a:picLocks noChangeAspect="1"/>
          </p:cNvPicPr>
          <p:nvPr/>
        </p:nvPicPr>
        <p:blipFill rotWithShape="1">
          <a:blip r:embed="rId3"/>
          <a:srcRect r="60714"/>
          <a:stretch/>
        </p:blipFill>
        <p:spPr>
          <a:xfrm>
            <a:off x="2290399" y="5017707"/>
            <a:ext cx="624414" cy="584119"/>
          </a:xfrm>
          <a:prstGeom prst="rect">
            <a:avLst/>
          </a:prstGeom>
        </p:spPr>
      </p:pic>
      <p:sp>
        <p:nvSpPr>
          <p:cNvPr id="23" name="TextBox 22">
            <a:extLst>
              <a:ext uri="{FF2B5EF4-FFF2-40B4-BE49-F238E27FC236}">
                <a16:creationId xmlns:a16="http://schemas.microsoft.com/office/drawing/2014/main" id="{CB9648DB-8CAD-4FD5-8550-34F8DAE981F2}"/>
              </a:ext>
            </a:extLst>
          </p:cNvPr>
          <p:cNvSpPr txBox="1"/>
          <p:nvPr/>
        </p:nvSpPr>
        <p:spPr>
          <a:xfrm rot="19216007">
            <a:off x="4491192" y="-49580"/>
            <a:ext cx="3911334" cy="323165"/>
          </a:xfrm>
          <a:prstGeom prst="rect">
            <a:avLst/>
          </a:prstGeom>
          <a:noFill/>
        </p:spPr>
        <p:txBody>
          <a:bodyPr wrap="square" rtlCol="0">
            <a:spAutoFit/>
          </a:bodyPr>
          <a:lstStyle/>
          <a:p>
            <a:r>
              <a:rPr lang="en-GB" sz="1500" dirty="0">
                <a:solidFill>
                  <a:srgbClr val="0070AD"/>
                </a:solidFill>
                <a:latin typeface="Ubuntu" panose="020B0504030602030204" pitchFamily="34" charset="0"/>
              </a:rPr>
              <a:t>ACCESS</a:t>
            </a:r>
          </a:p>
        </p:txBody>
      </p:sp>
      <p:sp>
        <p:nvSpPr>
          <p:cNvPr id="21" name="TextBox 20">
            <a:extLst>
              <a:ext uri="{FF2B5EF4-FFF2-40B4-BE49-F238E27FC236}">
                <a16:creationId xmlns:a16="http://schemas.microsoft.com/office/drawing/2014/main" id="{F7123F28-F362-46D1-8101-906ACC80D721}"/>
              </a:ext>
            </a:extLst>
          </p:cNvPr>
          <p:cNvSpPr txBox="1"/>
          <p:nvPr/>
        </p:nvSpPr>
        <p:spPr>
          <a:xfrm>
            <a:off x="4511824" y="4014424"/>
            <a:ext cx="4215013" cy="323165"/>
          </a:xfrm>
          <a:prstGeom prst="rect">
            <a:avLst/>
          </a:prstGeom>
          <a:noFill/>
        </p:spPr>
        <p:txBody>
          <a:bodyPr wrap="square" rtlCol="0">
            <a:spAutoFit/>
          </a:bodyPr>
          <a:lstStyle/>
          <a:p>
            <a:pPr marL="285750" indent="-285750">
              <a:buFont typeface="Arial" panose="020B0604020202020204" pitchFamily="34" charset="0"/>
              <a:buChar char="•"/>
            </a:pPr>
            <a:r>
              <a:rPr lang="en-GB" sz="1500" dirty="0">
                <a:latin typeface="Ubuntu" panose="020B0504030602030204" pitchFamily="34" charset="0"/>
              </a:rPr>
              <a:t>Tailored support</a:t>
            </a:r>
          </a:p>
        </p:txBody>
      </p:sp>
    </p:spTree>
    <p:extLst>
      <p:ext uri="{BB962C8B-B14F-4D97-AF65-F5344CB8AC3E}">
        <p14:creationId xmlns:p14="http://schemas.microsoft.com/office/powerpoint/2010/main" val="3378563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56BFF5-9EDD-4819-ADDB-AD01310373C3}"/>
              </a:ext>
            </a:extLst>
          </p:cNvPr>
          <p:cNvSpPr/>
          <p:nvPr/>
        </p:nvSpPr>
        <p:spPr>
          <a:xfrm>
            <a:off x="2140033" y="1213892"/>
            <a:ext cx="8305095" cy="4536504"/>
          </a:xfrm>
          <a:prstGeom prst="rect">
            <a:avLst/>
          </a:prstGeom>
          <a:gradFill flip="none" rotWithShape="1">
            <a:gsLst>
              <a:gs pos="0">
                <a:srgbClr val="12ABDB">
                  <a:tint val="66000"/>
                  <a:satMod val="160000"/>
                </a:srgbClr>
              </a:gs>
              <a:gs pos="50000">
                <a:srgbClr val="12ABDB">
                  <a:tint val="44500"/>
                  <a:satMod val="16000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7 Points 7">
            <a:extLst>
              <a:ext uri="{FF2B5EF4-FFF2-40B4-BE49-F238E27FC236}">
                <a16:creationId xmlns:a16="http://schemas.microsoft.com/office/drawing/2014/main" id="{32D34824-18EB-4E83-9BC5-6791C0193C3B}"/>
              </a:ext>
            </a:extLst>
          </p:cNvPr>
          <p:cNvSpPr/>
          <p:nvPr/>
        </p:nvSpPr>
        <p:spPr>
          <a:xfrm rot="20888962">
            <a:off x="646761" y="1886138"/>
            <a:ext cx="1665240" cy="1538614"/>
          </a:xfrm>
          <a:prstGeom prst="star7">
            <a:avLst/>
          </a:prstGeom>
          <a:solidFill>
            <a:srgbClr val="0070AD"/>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9" name="Arrow: Chevron 8">
            <a:extLst>
              <a:ext uri="{FF2B5EF4-FFF2-40B4-BE49-F238E27FC236}">
                <a16:creationId xmlns:a16="http://schemas.microsoft.com/office/drawing/2014/main" id="{BE55756F-614A-4FF3-8C38-305A32A56DEB}"/>
              </a:ext>
            </a:extLst>
          </p:cNvPr>
          <p:cNvSpPr/>
          <p:nvPr/>
        </p:nvSpPr>
        <p:spPr>
          <a:xfrm>
            <a:off x="2237720" y="1795747"/>
            <a:ext cx="1338921" cy="1719397"/>
          </a:xfrm>
          <a:prstGeom prst="chevron">
            <a:avLst>
              <a:gd name="adj" fmla="val 37606"/>
            </a:avLst>
          </a:prstGeom>
          <a:solidFill>
            <a:srgbClr val="0070AD"/>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0" name="Arrow: Chevron 9">
            <a:extLst>
              <a:ext uri="{FF2B5EF4-FFF2-40B4-BE49-F238E27FC236}">
                <a16:creationId xmlns:a16="http://schemas.microsoft.com/office/drawing/2014/main" id="{E40DF5B1-B88B-489C-B8E1-E90A6BB8E4DF}"/>
              </a:ext>
            </a:extLst>
          </p:cNvPr>
          <p:cNvSpPr/>
          <p:nvPr/>
        </p:nvSpPr>
        <p:spPr>
          <a:xfrm>
            <a:off x="3353093" y="1643047"/>
            <a:ext cx="1482034" cy="2024796"/>
          </a:xfrm>
          <a:prstGeom prst="chevron">
            <a:avLst>
              <a:gd name="adj" fmla="val 37606"/>
            </a:avLst>
          </a:prstGeom>
          <a:solidFill>
            <a:srgbClr val="0070AD"/>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1" name="Arrow: Chevron 10">
            <a:extLst>
              <a:ext uri="{FF2B5EF4-FFF2-40B4-BE49-F238E27FC236}">
                <a16:creationId xmlns:a16="http://schemas.microsoft.com/office/drawing/2014/main" id="{1E57AAFB-4526-49F6-8DF9-5F0625B3161B}"/>
              </a:ext>
            </a:extLst>
          </p:cNvPr>
          <p:cNvSpPr/>
          <p:nvPr/>
        </p:nvSpPr>
        <p:spPr>
          <a:xfrm>
            <a:off x="4501925" y="1466137"/>
            <a:ext cx="1741009" cy="2378616"/>
          </a:xfrm>
          <a:prstGeom prst="chevron">
            <a:avLst>
              <a:gd name="adj" fmla="val 37606"/>
            </a:avLst>
          </a:prstGeom>
          <a:solidFill>
            <a:srgbClr val="0070AD"/>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2" name="Arrow: Chevron 11">
            <a:extLst>
              <a:ext uri="{FF2B5EF4-FFF2-40B4-BE49-F238E27FC236}">
                <a16:creationId xmlns:a16="http://schemas.microsoft.com/office/drawing/2014/main" id="{5F8ECE59-3F51-48E4-A829-D2DCC3564108}"/>
              </a:ext>
            </a:extLst>
          </p:cNvPr>
          <p:cNvSpPr/>
          <p:nvPr/>
        </p:nvSpPr>
        <p:spPr>
          <a:xfrm>
            <a:off x="5870077" y="1351515"/>
            <a:ext cx="1908803" cy="2607860"/>
          </a:xfrm>
          <a:prstGeom prst="chevron">
            <a:avLst>
              <a:gd name="adj" fmla="val 37606"/>
            </a:avLst>
          </a:prstGeom>
          <a:solidFill>
            <a:srgbClr val="FF304C"/>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3" name="Ribbon: Tilted Up 12">
            <a:extLst>
              <a:ext uri="{FF2B5EF4-FFF2-40B4-BE49-F238E27FC236}">
                <a16:creationId xmlns:a16="http://schemas.microsoft.com/office/drawing/2014/main" id="{E3A09189-2FFC-4139-BA29-932E6D705087}"/>
              </a:ext>
            </a:extLst>
          </p:cNvPr>
          <p:cNvSpPr/>
          <p:nvPr/>
        </p:nvSpPr>
        <p:spPr>
          <a:xfrm>
            <a:off x="8845785" y="2131017"/>
            <a:ext cx="2218767" cy="1048856"/>
          </a:xfrm>
          <a:prstGeom prst="ribbon2">
            <a:avLst>
              <a:gd name="adj1" fmla="val 16667"/>
              <a:gd name="adj2" fmla="val 68986"/>
            </a:avLst>
          </a:prstGeom>
          <a:solidFill>
            <a:srgbClr val="0070AD"/>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4" name="Equals 13">
            <a:extLst>
              <a:ext uri="{FF2B5EF4-FFF2-40B4-BE49-F238E27FC236}">
                <a16:creationId xmlns:a16="http://schemas.microsoft.com/office/drawing/2014/main" id="{8D74AFC4-2CE3-43DD-AD36-55A78771D765}"/>
              </a:ext>
            </a:extLst>
          </p:cNvPr>
          <p:cNvSpPr/>
          <p:nvPr/>
        </p:nvSpPr>
        <p:spPr>
          <a:xfrm>
            <a:off x="7814293" y="2079381"/>
            <a:ext cx="1008112" cy="1152128"/>
          </a:xfrm>
          <a:prstGeom prst="mathEqual">
            <a:avLst/>
          </a:prstGeom>
          <a:solidFill>
            <a:srgbClr val="0070AD"/>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TextBox 17">
            <a:extLst>
              <a:ext uri="{FF2B5EF4-FFF2-40B4-BE49-F238E27FC236}">
                <a16:creationId xmlns:a16="http://schemas.microsoft.com/office/drawing/2014/main" id="{6E02C4E3-60D7-4465-990B-FDF88AC56AF9}"/>
              </a:ext>
            </a:extLst>
          </p:cNvPr>
          <p:cNvSpPr txBox="1"/>
          <p:nvPr/>
        </p:nvSpPr>
        <p:spPr>
          <a:xfrm rot="19216007">
            <a:off x="5862996" y="-147876"/>
            <a:ext cx="3911334" cy="323165"/>
          </a:xfrm>
          <a:prstGeom prst="rect">
            <a:avLst/>
          </a:prstGeom>
          <a:noFill/>
        </p:spPr>
        <p:txBody>
          <a:bodyPr wrap="square" rtlCol="0">
            <a:spAutoFit/>
          </a:bodyPr>
          <a:lstStyle/>
          <a:p>
            <a:r>
              <a:rPr lang="en-GB" sz="1500" dirty="0">
                <a:solidFill>
                  <a:srgbClr val="0070AD"/>
                </a:solidFill>
                <a:latin typeface="Ubuntu" panose="020B0504030602030204" pitchFamily="34" charset="0"/>
              </a:rPr>
              <a:t>USE AND RE-USE</a:t>
            </a:r>
          </a:p>
        </p:txBody>
      </p:sp>
      <p:pic>
        <p:nvPicPr>
          <p:cNvPr id="20" name="Picture 19">
            <a:extLst>
              <a:ext uri="{FF2B5EF4-FFF2-40B4-BE49-F238E27FC236}">
                <a16:creationId xmlns:a16="http://schemas.microsoft.com/office/drawing/2014/main" id="{AB803289-0D0E-4904-A311-90751AA2DC61}"/>
              </a:ext>
            </a:extLst>
          </p:cNvPr>
          <p:cNvPicPr>
            <a:picLocks noChangeAspect="1"/>
          </p:cNvPicPr>
          <p:nvPr/>
        </p:nvPicPr>
        <p:blipFill rotWithShape="1">
          <a:blip r:embed="rId3"/>
          <a:srcRect r="60714"/>
          <a:stretch/>
        </p:blipFill>
        <p:spPr>
          <a:xfrm>
            <a:off x="2287675" y="5020889"/>
            <a:ext cx="624414" cy="584119"/>
          </a:xfrm>
          <a:prstGeom prst="rect">
            <a:avLst/>
          </a:prstGeom>
        </p:spPr>
      </p:pic>
      <p:sp>
        <p:nvSpPr>
          <p:cNvPr id="3" name="TextBox 2">
            <a:extLst>
              <a:ext uri="{FF2B5EF4-FFF2-40B4-BE49-F238E27FC236}">
                <a16:creationId xmlns:a16="http://schemas.microsoft.com/office/drawing/2014/main" id="{475256CC-F1D0-4D0D-A498-575F3F67528C}"/>
              </a:ext>
            </a:extLst>
          </p:cNvPr>
          <p:cNvSpPr txBox="1"/>
          <p:nvPr/>
        </p:nvSpPr>
        <p:spPr>
          <a:xfrm>
            <a:off x="5870076" y="4073997"/>
            <a:ext cx="4215013" cy="1246495"/>
          </a:xfrm>
          <a:prstGeom prst="rect">
            <a:avLst/>
          </a:prstGeom>
          <a:noFill/>
        </p:spPr>
        <p:txBody>
          <a:bodyPr wrap="square" rtlCol="0">
            <a:spAutoFit/>
          </a:bodyPr>
          <a:lstStyle/>
          <a:p>
            <a:pPr marL="285750" indent="-285750">
              <a:buFont typeface="Arial" panose="020B0604020202020204" pitchFamily="34" charset="0"/>
              <a:buChar char="•"/>
            </a:pPr>
            <a:r>
              <a:rPr lang="en-GB" sz="1500" dirty="0">
                <a:latin typeface="Ubuntu" panose="020B0504030602030204" pitchFamily="34" charset="0"/>
              </a:rPr>
              <a:t>Public engagement</a:t>
            </a:r>
          </a:p>
          <a:p>
            <a:pPr marL="285750" indent="-285750">
              <a:buFont typeface="Arial" panose="020B0604020202020204" pitchFamily="34" charset="0"/>
              <a:buChar char="•"/>
            </a:pPr>
            <a:r>
              <a:rPr lang="en-GB" sz="1500" dirty="0">
                <a:latin typeface="Ubuntu" panose="020B0504030602030204" pitchFamily="34" charset="0"/>
              </a:rPr>
              <a:t>Literacy development</a:t>
            </a:r>
          </a:p>
          <a:p>
            <a:pPr marL="285750" indent="-285750">
              <a:buFont typeface="Arial" panose="020B0604020202020204" pitchFamily="34" charset="0"/>
              <a:buChar char="•"/>
            </a:pPr>
            <a:r>
              <a:rPr lang="en-GB" sz="1500" dirty="0">
                <a:latin typeface="Ubuntu" panose="020B0504030602030204" pitchFamily="34" charset="0"/>
              </a:rPr>
              <a:t>News, social media</a:t>
            </a:r>
          </a:p>
          <a:p>
            <a:pPr marL="285750" indent="-285750">
              <a:buFont typeface="Arial" panose="020B0604020202020204" pitchFamily="34" charset="0"/>
              <a:buChar char="•"/>
            </a:pPr>
            <a:r>
              <a:rPr lang="en-GB" sz="1500" dirty="0">
                <a:latin typeface="Ubuntu" panose="020B0504030602030204" pitchFamily="34" charset="0"/>
              </a:rPr>
              <a:t>eLearning</a:t>
            </a:r>
          </a:p>
          <a:p>
            <a:pPr marL="285750" indent="-285750">
              <a:buFont typeface="Arial" panose="020B0604020202020204" pitchFamily="34" charset="0"/>
              <a:buChar char="•"/>
            </a:pPr>
            <a:r>
              <a:rPr lang="en-GB" sz="1500" dirty="0">
                <a:latin typeface="Ubuntu" panose="020B0504030602030204" pitchFamily="34" charset="0"/>
              </a:rPr>
              <a:t>Tailored support</a:t>
            </a:r>
          </a:p>
        </p:txBody>
      </p:sp>
    </p:spTree>
    <p:extLst>
      <p:ext uri="{BB962C8B-B14F-4D97-AF65-F5344CB8AC3E}">
        <p14:creationId xmlns:p14="http://schemas.microsoft.com/office/powerpoint/2010/main" val="2480792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56BFF5-9EDD-4819-ADDB-AD01310373C3}"/>
              </a:ext>
            </a:extLst>
          </p:cNvPr>
          <p:cNvSpPr/>
          <p:nvPr/>
        </p:nvSpPr>
        <p:spPr>
          <a:xfrm>
            <a:off x="2142305" y="1211610"/>
            <a:ext cx="8305095" cy="4536033"/>
          </a:xfrm>
          <a:prstGeom prst="rect">
            <a:avLst/>
          </a:prstGeom>
          <a:gradFill flip="none" rotWithShape="1">
            <a:gsLst>
              <a:gs pos="0">
                <a:srgbClr val="12ABDB">
                  <a:tint val="66000"/>
                  <a:satMod val="160000"/>
                </a:srgbClr>
              </a:gs>
              <a:gs pos="50000">
                <a:srgbClr val="12ABDB">
                  <a:tint val="44500"/>
                  <a:satMod val="16000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7 Points 7">
            <a:extLst>
              <a:ext uri="{FF2B5EF4-FFF2-40B4-BE49-F238E27FC236}">
                <a16:creationId xmlns:a16="http://schemas.microsoft.com/office/drawing/2014/main" id="{32D34824-18EB-4E83-9BC5-6791C0193C3B}"/>
              </a:ext>
            </a:extLst>
          </p:cNvPr>
          <p:cNvSpPr/>
          <p:nvPr/>
        </p:nvSpPr>
        <p:spPr>
          <a:xfrm rot="20888962">
            <a:off x="649033" y="1883857"/>
            <a:ext cx="1665240" cy="1538614"/>
          </a:xfrm>
          <a:prstGeom prst="star7">
            <a:avLst/>
          </a:prstGeom>
          <a:solidFill>
            <a:srgbClr val="0070AD"/>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9" name="Arrow: Chevron 8">
            <a:extLst>
              <a:ext uri="{FF2B5EF4-FFF2-40B4-BE49-F238E27FC236}">
                <a16:creationId xmlns:a16="http://schemas.microsoft.com/office/drawing/2014/main" id="{BE55756F-614A-4FF3-8C38-305A32A56DEB}"/>
              </a:ext>
            </a:extLst>
          </p:cNvPr>
          <p:cNvSpPr/>
          <p:nvPr/>
        </p:nvSpPr>
        <p:spPr>
          <a:xfrm>
            <a:off x="2239992" y="1793466"/>
            <a:ext cx="1338921" cy="1719397"/>
          </a:xfrm>
          <a:prstGeom prst="chevron">
            <a:avLst>
              <a:gd name="adj" fmla="val 37606"/>
            </a:avLst>
          </a:prstGeom>
          <a:solidFill>
            <a:srgbClr val="0070AD"/>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0" name="Arrow: Chevron 9">
            <a:extLst>
              <a:ext uri="{FF2B5EF4-FFF2-40B4-BE49-F238E27FC236}">
                <a16:creationId xmlns:a16="http://schemas.microsoft.com/office/drawing/2014/main" id="{E40DF5B1-B88B-489C-B8E1-E90A6BB8E4DF}"/>
              </a:ext>
            </a:extLst>
          </p:cNvPr>
          <p:cNvSpPr/>
          <p:nvPr/>
        </p:nvSpPr>
        <p:spPr>
          <a:xfrm>
            <a:off x="3355365" y="1640766"/>
            <a:ext cx="1482034" cy="2024796"/>
          </a:xfrm>
          <a:prstGeom prst="chevron">
            <a:avLst>
              <a:gd name="adj" fmla="val 37606"/>
            </a:avLst>
          </a:prstGeom>
          <a:solidFill>
            <a:srgbClr val="0070AD"/>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1" name="Arrow: Chevron 10">
            <a:extLst>
              <a:ext uri="{FF2B5EF4-FFF2-40B4-BE49-F238E27FC236}">
                <a16:creationId xmlns:a16="http://schemas.microsoft.com/office/drawing/2014/main" id="{1E57AAFB-4526-49F6-8DF9-5F0625B3161B}"/>
              </a:ext>
            </a:extLst>
          </p:cNvPr>
          <p:cNvSpPr/>
          <p:nvPr/>
        </p:nvSpPr>
        <p:spPr>
          <a:xfrm>
            <a:off x="4504197" y="1463856"/>
            <a:ext cx="1741009" cy="2378616"/>
          </a:xfrm>
          <a:prstGeom prst="chevron">
            <a:avLst>
              <a:gd name="adj" fmla="val 37606"/>
            </a:avLst>
          </a:prstGeom>
          <a:solidFill>
            <a:srgbClr val="0070AD"/>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2" name="Arrow: Chevron 11">
            <a:extLst>
              <a:ext uri="{FF2B5EF4-FFF2-40B4-BE49-F238E27FC236}">
                <a16:creationId xmlns:a16="http://schemas.microsoft.com/office/drawing/2014/main" id="{5F8ECE59-3F51-48E4-A829-D2DCC3564108}"/>
              </a:ext>
            </a:extLst>
          </p:cNvPr>
          <p:cNvSpPr/>
          <p:nvPr/>
        </p:nvSpPr>
        <p:spPr>
          <a:xfrm>
            <a:off x="5872349" y="1349234"/>
            <a:ext cx="1908803" cy="2607860"/>
          </a:xfrm>
          <a:prstGeom prst="chevron">
            <a:avLst>
              <a:gd name="adj" fmla="val 37606"/>
            </a:avLst>
          </a:prstGeom>
          <a:solidFill>
            <a:srgbClr val="0070AD"/>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3" name="Ribbon: Tilted Up 12">
            <a:extLst>
              <a:ext uri="{FF2B5EF4-FFF2-40B4-BE49-F238E27FC236}">
                <a16:creationId xmlns:a16="http://schemas.microsoft.com/office/drawing/2014/main" id="{E3A09189-2FFC-4139-BA29-932E6D705087}"/>
              </a:ext>
            </a:extLst>
          </p:cNvPr>
          <p:cNvSpPr/>
          <p:nvPr/>
        </p:nvSpPr>
        <p:spPr>
          <a:xfrm>
            <a:off x="8848057" y="2128736"/>
            <a:ext cx="2218767" cy="1048856"/>
          </a:xfrm>
          <a:prstGeom prst="ribbon2">
            <a:avLst>
              <a:gd name="adj1" fmla="val 16667"/>
              <a:gd name="adj2" fmla="val 68986"/>
            </a:avLst>
          </a:prstGeom>
          <a:solidFill>
            <a:srgbClr val="FF304C"/>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4" name="Equals 13">
            <a:extLst>
              <a:ext uri="{FF2B5EF4-FFF2-40B4-BE49-F238E27FC236}">
                <a16:creationId xmlns:a16="http://schemas.microsoft.com/office/drawing/2014/main" id="{8D74AFC4-2CE3-43DD-AD36-55A78771D765}"/>
              </a:ext>
            </a:extLst>
          </p:cNvPr>
          <p:cNvSpPr/>
          <p:nvPr/>
        </p:nvSpPr>
        <p:spPr>
          <a:xfrm>
            <a:off x="7816565" y="2077100"/>
            <a:ext cx="1008112" cy="1152128"/>
          </a:xfrm>
          <a:prstGeom prst="mathEqual">
            <a:avLst/>
          </a:prstGeom>
          <a:solidFill>
            <a:srgbClr val="0070AD"/>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0" name="Picture 19">
            <a:extLst>
              <a:ext uri="{FF2B5EF4-FFF2-40B4-BE49-F238E27FC236}">
                <a16:creationId xmlns:a16="http://schemas.microsoft.com/office/drawing/2014/main" id="{AB803289-0D0E-4904-A311-90751AA2DC61}"/>
              </a:ext>
            </a:extLst>
          </p:cNvPr>
          <p:cNvPicPr>
            <a:picLocks noChangeAspect="1"/>
          </p:cNvPicPr>
          <p:nvPr/>
        </p:nvPicPr>
        <p:blipFill rotWithShape="1">
          <a:blip r:embed="rId3"/>
          <a:srcRect r="60714"/>
          <a:stretch/>
        </p:blipFill>
        <p:spPr>
          <a:xfrm>
            <a:off x="2278361" y="5021037"/>
            <a:ext cx="624414" cy="584119"/>
          </a:xfrm>
          <a:prstGeom prst="rect">
            <a:avLst/>
          </a:prstGeom>
        </p:spPr>
      </p:pic>
      <p:sp>
        <p:nvSpPr>
          <p:cNvPr id="3" name="TextBox 2">
            <a:extLst>
              <a:ext uri="{FF2B5EF4-FFF2-40B4-BE49-F238E27FC236}">
                <a16:creationId xmlns:a16="http://schemas.microsoft.com/office/drawing/2014/main" id="{475256CC-F1D0-4D0D-A498-575F3F67528C}"/>
              </a:ext>
            </a:extLst>
          </p:cNvPr>
          <p:cNvSpPr txBox="1"/>
          <p:nvPr/>
        </p:nvSpPr>
        <p:spPr>
          <a:xfrm>
            <a:off x="8787565" y="3323650"/>
            <a:ext cx="3156492" cy="1015663"/>
          </a:xfrm>
          <a:prstGeom prst="rect">
            <a:avLst/>
          </a:prstGeom>
          <a:noFill/>
        </p:spPr>
        <p:txBody>
          <a:bodyPr wrap="square" rtlCol="0">
            <a:spAutoFit/>
          </a:bodyPr>
          <a:lstStyle/>
          <a:p>
            <a:pPr marL="285750" indent="-285750">
              <a:buFont typeface="Arial" panose="020B0604020202020204" pitchFamily="34" charset="0"/>
              <a:buChar char="•"/>
            </a:pPr>
            <a:r>
              <a:rPr lang="en-GB" sz="1500" dirty="0">
                <a:latin typeface="Ubuntu" panose="020B0504030602030204" pitchFamily="34" charset="0"/>
              </a:rPr>
              <a:t>Research</a:t>
            </a:r>
          </a:p>
          <a:p>
            <a:pPr marL="285750" indent="-285750">
              <a:buFont typeface="Arial" panose="020B0604020202020204" pitchFamily="34" charset="0"/>
              <a:buChar char="•"/>
            </a:pPr>
            <a:r>
              <a:rPr lang="en-GB" sz="1500" dirty="0">
                <a:latin typeface="Ubuntu" panose="020B0504030602030204" pitchFamily="34" charset="0"/>
              </a:rPr>
              <a:t>Documentation </a:t>
            </a:r>
            <a:br>
              <a:rPr lang="en-GB" sz="1500" dirty="0">
                <a:latin typeface="Ubuntu" panose="020B0504030602030204" pitchFamily="34" charset="0"/>
              </a:rPr>
            </a:br>
            <a:r>
              <a:rPr lang="en-GB" sz="1500" dirty="0">
                <a:latin typeface="Ubuntu" panose="020B0504030602030204" pitchFamily="34" charset="0"/>
              </a:rPr>
              <a:t>of outcomes and use cases</a:t>
            </a:r>
          </a:p>
          <a:p>
            <a:pPr marL="285750" indent="-285750">
              <a:buFont typeface="Arial" panose="020B0604020202020204" pitchFamily="34" charset="0"/>
              <a:buChar char="•"/>
            </a:pPr>
            <a:r>
              <a:rPr lang="en-GB" sz="1500" dirty="0">
                <a:latin typeface="Ubuntu" panose="020B0504030602030204" pitchFamily="34" charset="0"/>
              </a:rPr>
              <a:t>Experimentation</a:t>
            </a:r>
          </a:p>
        </p:txBody>
      </p:sp>
      <p:sp>
        <p:nvSpPr>
          <p:cNvPr id="15" name="TextBox 14">
            <a:extLst>
              <a:ext uri="{FF2B5EF4-FFF2-40B4-BE49-F238E27FC236}">
                <a16:creationId xmlns:a16="http://schemas.microsoft.com/office/drawing/2014/main" id="{16464883-DC7E-405C-BAC5-BEBC38995BBD}"/>
              </a:ext>
            </a:extLst>
          </p:cNvPr>
          <p:cNvSpPr txBox="1"/>
          <p:nvPr/>
        </p:nvSpPr>
        <p:spPr>
          <a:xfrm>
            <a:off x="9458981" y="1729266"/>
            <a:ext cx="1008113" cy="323165"/>
          </a:xfrm>
          <a:prstGeom prst="rect">
            <a:avLst/>
          </a:prstGeom>
          <a:noFill/>
        </p:spPr>
        <p:txBody>
          <a:bodyPr wrap="square" rtlCol="0">
            <a:spAutoFit/>
          </a:bodyPr>
          <a:lstStyle/>
          <a:p>
            <a:pPr algn="ctr"/>
            <a:r>
              <a:rPr lang="en-GB" sz="1500" dirty="0">
                <a:solidFill>
                  <a:srgbClr val="0070AD"/>
                </a:solidFill>
                <a:latin typeface="Ubuntu" panose="020B0504030602030204" pitchFamily="34" charset="0"/>
              </a:rPr>
              <a:t>IMPACT</a:t>
            </a:r>
          </a:p>
        </p:txBody>
      </p:sp>
      <p:sp>
        <p:nvSpPr>
          <p:cNvPr id="16" name="TextBox 15">
            <a:extLst>
              <a:ext uri="{FF2B5EF4-FFF2-40B4-BE49-F238E27FC236}">
                <a16:creationId xmlns:a16="http://schemas.microsoft.com/office/drawing/2014/main" id="{FAC1E07E-D3EC-40C7-8060-282288540897}"/>
              </a:ext>
            </a:extLst>
          </p:cNvPr>
          <p:cNvSpPr txBox="1"/>
          <p:nvPr/>
        </p:nvSpPr>
        <p:spPr>
          <a:xfrm>
            <a:off x="238586" y="5989717"/>
            <a:ext cx="10105886" cy="523220"/>
          </a:xfrm>
          <a:prstGeom prst="rect">
            <a:avLst/>
          </a:prstGeom>
          <a:noFill/>
        </p:spPr>
        <p:txBody>
          <a:bodyPr wrap="square" rtlCol="0">
            <a:spAutoFit/>
          </a:bodyPr>
          <a:lstStyle/>
          <a:p>
            <a:pPr algn="r"/>
            <a:r>
              <a:rPr lang="en-GB" sz="1400" dirty="0">
                <a:latin typeface="Ubuntu" panose="020B0504030602030204" pitchFamily="34" charset="0"/>
              </a:rPr>
              <a:t>European Data Portal, “Open Data Maturity in Europe 2018” report, 2018, https://www.europeandataportal.eu/sites/default/files/edp_landscaping_insight_report_n4_2018.pdf  </a:t>
            </a:r>
          </a:p>
        </p:txBody>
      </p:sp>
      <p:pic>
        <p:nvPicPr>
          <p:cNvPr id="17" name="Picture 16">
            <a:extLst>
              <a:ext uri="{FF2B5EF4-FFF2-40B4-BE49-F238E27FC236}">
                <a16:creationId xmlns:a16="http://schemas.microsoft.com/office/drawing/2014/main" id="{18CD9788-B855-42AD-8919-49EBFB3E26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8144" y="4652032"/>
            <a:ext cx="1386722" cy="1848963"/>
          </a:xfrm>
          <a:prstGeom prst="rect">
            <a:avLst/>
          </a:prstGeom>
          <a:ln>
            <a:solidFill>
              <a:schemeClr val="bg2">
                <a:lumMod val="1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67883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generated with very high confidence">
            <a:extLst>
              <a:ext uri="{FF2B5EF4-FFF2-40B4-BE49-F238E27FC236}">
                <a16:creationId xmlns:a16="http://schemas.microsoft.com/office/drawing/2014/main" id="{FB906BB6-2F27-4F69-91C5-B8D942A64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704" y="-243408"/>
            <a:ext cx="5112568" cy="5112568"/>
          </a:xfrm>
          <a:prstGeom prst="rect">
            <a:avLst/>
          </a:prstGeom>
        </p:spPr>
      </p:pic>
      <p:sp>
        <p:nvSpPr>
          <p:cNvPr id="2" name="TextBox 1">
            <a:extLst>
              <a:ext uri="{FF2B5EF4-FFF2-40B4-BE49-F238E27FC236}">
                <a16:creationId xmlns:a16="http://schemas.microsoft.com/office/drawing/2014/main" id="{920ACE0B-A691-4300-8940-C1524FE4FB1D}"/>
              </a:ext>
            </a:extLst>
          </p:cNvPr>
          <p:cNvSpPr txBox="1"/>
          <p:nvPr/>
        </p:nvSpPr>
        <p:spPr>
          <a:xfrm>
            <a:off x="5392627" y="1200005"/>
            <a:ext cx="6539855" cy="1076867"/>
          </a:xfrm>
          <a:prstGeom prst="rect">
            <a:avLst/>
          </a:prstGeom>
          <a:solidFill>
            <a:schemeClr val="bg1">
              <a:lumMod val="50000"/>
            </a:schemeClr>
          </a:solidFill>
        </p:spPr>
        <p:txBody>
          <a:bodyPr wrap="square" rtlCol="0" anchor="ctr">
            <a:noAutofit/>
          </a:bodyPr>
          <a:lstStyle/>
          <a:p>
            <a:pPr algn="ctr"/>
            <a:r>
              <a:rPr lang="en-GB" sz="2800" dirty="0">
                <a:solidFill>
                  <a:schemeClr val="bg1">
                    <a:lumMod val="95000"/>
                  </a:schemeClr>
                </a:solidFill>
                <a:latin typeface="Ubuntu" panose="020B0504030602030204" pitchFamily="34" charset="0"/>
              </a:rPr>
              <a:t>The EU European </a:t>
            </a:r>
            <a:br>
              <a:rPr lang="en-GB" sz="2800" dirty="0">
                <a:solidFill>
                  <a:schemeClr val="bg1">
                    <a:lumMod val="95000"/>
                  </a:schemeClr>
                </a:solidFill>
                <a:latin typeface="Ubuntu" panose="020B0504030602030204" pitchFamily="34" charset="0"/>
              </a:rPr>
            </a:br>
            <a:r>
              <a:rPr lang="en-GB" sz="2800" dirty="0">
                <a:solidFill>
                  <a:schemeClr val="bg1">
                    <a:lumMod val="95000"/>
                  </a:schemeClr>
                </a:solidFill>
                <a:latin typeface="Ubuntu" panose="020B0504030602030204" pitchFamily="34" charset="0"/>
              </a:rPr>
              <a:t>Data </a:t>
            </a:r>
            <a:r>
              <a:rPr lang="en-GB" sz="2800" strike="sngStrike" dirty="0">
                <a:solidFill>
                  <a:schemeClr val="bg1">
                    <a:lumMod val="95000"/>
                  </a:schemeClr>
                </a:solidFill>
                <a:latin typeface="Ubuntu" panose="020B0504030602030204" pitchFamily="34" charset="0"/>
              </a:rPr>
              <a:t>Portal</a:t>
            </a:r>
            <a:r>
              <a:rPr lang="en-GB" sz="2800" dirty="0">
                <a:solidFill>
                  <a:schemeClr val="bg1">
                    <a:lumMod val="95000"/>
                  </a:schemeClr>
                </a:solidFill>
                <a:latin typeface="Ubuntu" panose="020B0504030602030204" pitchFamily="34" charset="0"/>
              </a:rPr>
              <a:t> </a:t>
            </a:r>
            <a:r>
              <a:rPr lang="en-GB" sz="2800" i="1" dirty="0">
                <a:solidFill>
                  <a:schemeClr val="bg1">
                    <a:lumMod val="95000"/>
                  </a:schemeClr>
                </a:solidFill>
                <a:latin typeface="Ubuntu" panose="020B0504030602030204" pitchFamily="34" charset="0"/>
              </a:rPr>
              <a:t>Programme</a:t>
            </a:r>
          </a:p>
        </p:txBody>
      </p:sp>
      <p:sp>
        <p:nvSpPr>
          <p:cNvPr id="6" name="TextBox 5">
            <a:extLst>
              <a:ext uri="{FF2B5EF4-FFF2-40B4-BE49-F238E27FC236}">
                <a16:creationId xmlns:a16="http://schemas.microsoft.com/office/drawing/2014/main" id="{4EF348BF-8716-4A01-AA3F-56F600F440D2}"/>
              </a:ext>
            </a:extLst>
          </p:cNvPr>
          <p:cNvSpPr txBox="1"/>
          <p:nvPr/>
        </p:nvSpPr>
        <p:spPr>
          <a:xfrm>
            <a:off x="5392627" y="2603842"/>
            <a:ext cx="6539855" cy="1076867"/>
          </a:xfrm>
          <a:prstGeom prst="rect">
            <a:avLst/>
          </a:prstGeom>
          <a:solidFill>
            <a:srgbClr val="0070AD"/>
          </a:solidFill>
        </p:spPr>
        <p:txBody>
          <a:bodyPr wrap="square" rtlCol="0" anchor="ctr">
            <a:noAutofit/>
          </a:bodyPr>
          <a:lstStyle/>
          <a:p>
            <a:pPr algn="ctr"/>
            <a:r>
              <a:rPr lang="en-GB" sz="2800" dirty="0">
                <a:solidFill>
                  <a:schemeClr val="bg1"/>
                </a:solidFill>
                <a:latin typeface="Ubuntu" panose="020B0504030602030204" pitchFamily="34" charset="0"/>
              </a:rPr>
              <a:t>The state of open data </a:t>
            </a:r>
            <a:br>
              <a:rPr lang="en-GB" sz="2800" dirty="0">
                <a:solidFill>
                  <a:schemeClr val="bg1"/>
                </a:solidFill>
                <a:latin typeface="Ubuntu" panose="020B0504030602030204" pitchFamily="34" charset="0"/>
              </a:rPr>
            </a:br>
            <a:r>
              <a:rPr lang="en-GB" sz="2800" dirty="0">
                <a:solidFill>
                  <a:schemeClr val="bg1"/>
                </a:solidFill>
                <a:latin typeface="Ubuntu" panose="020B0504030602030204" pitchFamily="34" charset="0"/>
              </a:rPr>
              <a:t>in Europe in 2018</a:t>
            </a:r>
          </a:p>
        </p:txBody>
      </p:sp>
      <p:sp>
        <p:nvSpPr>
          <p:cNvPr id="7" name="TextBox 6">
            <a:extLst>
              <a:ext uri="{FF2B5EF4-FFF2-40B4-BE49-F238E27FC236}">
                <a16:creationId xmlns:a16="http://schemas.microsoft.com/office/drawing/2014/main" id="{00585B05-A34B-44F8-A280-9CDBD49C2794}"/>
              </a:ext>
            </a:extLst>
          </p:cNvPr>
          <p:cNvSpPr txBox="1"/>
          <p:nvPr/>
        </p:nvSpPr>
        <p:spPr>
          <a:xfrm>
            <a:off x="5375919" y="4007679"/>
            <a:ext cx="6539855" cy="1076867"/>
          </a:xfrm>
          <a:prstGeom prst="rect">
            <a:avLst/>
          </a:prstGeom>
          <a:solidFill>
            <a:srgbClr val="0070AD"/>
          </a:solidFill>
        </p:spPr>
        <p:txBody>
          <a:bodyPr wrap="square" rtlCol="0" anchor="ctr">
            <a:noAutofit/>
          </a:bodyPr>
          <a:lstStyle/>
          <a:p>
            <a:pPr algn="ctr"/>
            <a:r>
              <a:rPr lang="en-GB" sz="2800" dirty="0">
                <a:solidFill>
                  <a:schemeClr val="bg1"/>
                </a:solidFill>
                <a:latin typeface="Ubuntu" panose="020B0504030602030204" pitchFamily="34" charset="0"/>
              </a:rPr>
              <a:t>The technology of EDP, </a:t>
            </a:r>
            <a:br>
              <a:rPr lang="en-GB" sz="2800" dirty="0">
                <a:solidFill>
                  <a:schemeClr val="bg1"/>
                </a:solidFill>
                <a:latin typeface="Ubuntu" panose="020B0504030602030204" pitchFamily="34" charset="0"/>
              </a:rPr>
            </a:br>
            <a:r>
              <a:rPr lang="en-GB" sz="2800" dirty="0">
                <a:solidFill>
                  <a:schemeClr val="bg1"/>
                </a:solidFill>
                <a:latin typeface="Ubuntu" panose="020B0504030602030204" pitchFamily="34" charset="0"/>
              </a:rPr>
              <a:t>and where we’re going next</a:t>
            </a:r>
          </a:p>
        </p:txBody>
      </p:sp>
      <p:sp>
        <p:nvSpPr>
          <p:cNvPr id="8" name="TextBox 7">
            <a:extLst>
              <a:ext uri="{FF2B5EF4-FFF2-40B4-BE49-F238E27FC236}">
                <a16:creationId xmlns:a16="http://schemas.microsoft.com/office/drawing/2014/main" id="{DFE3A81C-2119-42F4-ADD9-BF8871E80236}"/>
              </a:ext>
            </a:extLst>
          </p:cNvPr>
          <p:cNvSpPr txBox="1"/>
          <p:nvPr/>
        </p:nvSpPr>
        <p:spPr>
          <a:xfrm>
            <a:off x="5392627" y="5411516"/>
            <a:ext cx="6539855" cy="1076867"/>
          </a:xfrm>
          <a:prstGeom prst="rect">
            <a:avLst/>
          </a:prstGeom>
          <a:solidFill>
            <a:srgbClr val="0070AD"/>
          </a:solidFill>
        </p:spPr>
        <p:txBody>
          <a:bodyPr wrap="square" rtlCol="0" anchor="ctr">
            <a:noAutofit/>
          </a:bodyPr>
          <a:lstStyle/>
          <a:p>
            <a:pPr algn="ctr"/>
            <a:r>
              <a:rPr lang="en-GB" sz="2800" dirty="0">
                <a:solidFill>
                  <a:schemeClr val="bg1"/>
                </a:solidFill>
                <a:latin typeface="Ubuntu" panose="020B0504030602030204" pitchFamily="34" charset="0"/>
              </a:rPr>
              <a:t>Ask not what EDP</a:t>
            </a:r>
            <a:br>
              <a:rPr lang="en-GB" sz="2800" dirty="0">
                <a:solidFill>
                  <a:schemeClr val="bg1"/>
                </a:solidFill>
                <a:latin typeface="Ubuntu" panose="020B0504030602030204" pitchFamily="34" charset="0"/>
              </a:rPr>
            </a:br>
            <a:r>
              <a:rPr lang="en-GB" sz="2800" dirty="0">
                <a:solidFill>
                  <a:schemeClr val="bg1"/>
                </a:solidFill>
                <a:latin typeface="Ubuntu" panose="020B0504030602030204" pitchFamily="34" charset="0"/>
              </a:rPr>
              <a:t>can do for you…</a:t>
            </a:r>
          </a:p>
        </p:txBody>
      </p:sp>
      <p:sp>
        <p:nvSpPr>
          <p:cNvPr id="9" name="Title 3">
            <a:extLst>
              <a:ext uri="{FF2B5EF4-FFF2-40B4-BE49-F238E27FC236}">
                <a16:creationId xmlns:a16="http://schemas.microsoft.com/office/drawing/2014/main" id="{4A4C2FD3-8DBE-4CBE-AC16-578F2C31619A}"/>
              </a:ext>
            </a:extLst>
          </p:cNvPr>
          <p:cNvSpPr txBox="1">
            <a:spLocks/>
          </p:cNvSpPr>
          <p:nvPr/>
        </p:nvSpPr>
        <p:spPr>
          <a:xfrm>
            <a:off x="227014" y="4978545"/>
            <a:ext cx="4644850" cy="971405"/>
          </a:xfrm>
          <a:prstGeom prst="rect">
            <a:avLst/>
          </a:prstGeom>
        </p:spPr>
        <p:txBody>
          <a:bodyPr vert="horz" lIns="0" tIns="0" rIns="0" bIns="0" rtlCol="0"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kumimoji="0" lang="en-US" sz="3000" b="0" i="0" u="none" strike="noStrike" kern="1200" cap="none" spc="0" normalizeH="0" baseline="0" noProof="0" dirty="0">
                <a:ln>
                  <a:noFill/>
                </a:ln>
                <a:solidFill>
                  <a:schemeClr val="accent1"/>
                </a:solidFill>
                <a:effectLst/>
                <a:uLnTx/>
                <a:uFillTx/>
                <a:latin typeface="+mj-lt"/>
                <a:ea typeface="+mj-ea"/>
                <a:cs typeface="+mj-cs"/>
              </a:defRPr>
            </a:lvl1pPr>
          </a:lstStyle>
          <a:p>
            <a:pPr algn="ctr"/>
            <a:r>
              <a:rPr lang="en-GB" sz="3600" dirty="0">
                <a:solidFill>
                  <a:srgbClr val="0070AD"/>
                </a:solidFill>
                <a:latin typeface="Ubuntu" panose="020B0504030602030204" pitchFamily="34" charset="0"/>
              </a:rPr>
              <a:t>Any questions?</a:t>
            </a:r>
          </a:p>
        </p:txBody>
      </p:sp>
    </p:spTree>
    <p:extLst>
      <p:ext uri="{BB962C8B-B14F-4D97-AF65-F5344CB8AC3E}">
        <p14:creationId xmlns:p14="http://schemas.microsoft.com/office/powerpoint/2010/main" val="4271801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56BFF5-9EDD-4819-ADDB-AD01310373C3}"/>
              </a:ext>
            </a:extLst>
          </p:cNvPr>
          <p:cNvSpPr/>
          <p:nvPr/>
        </p:nvSpPr>
        <p:spPr>
          <a:xfrm>
            <a:off x="2142305" y="1211610"/>
            <a:ext cx="8305095" cy="4536033"/>
          </a:xfrm>
          <a:prstGeom prst="rect">
            <a:avLst/>
          </a:prstGeom>
          <a:gradFill flip="none" rotWithShape="1">
            <a:gsLst>
              <a:gs pos="0">
                <a:srgbClr val="12ABDB">
                  <a:tint val="66000"/>
                  <a:satMod val="160000"/>
                </a:srgbClr>
              </a:gs>
              <a:gs pos="50000">
                <a:srgbClr val="12ABDB">
                  <a:tint val="44500"/>
                  <a:satMod val="16000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7 Points 7">
            <a:extLst>
              <a:ext uri="{FF2B5EF4-FFF2-40B4-BE49-F238E27FC236}">
                <a16:creationId xmlns:a16="http://schemas.microsoft.com/office/drawing/2014/main" id="{32D34824-18EB-4E83-9BC5-6791C0193C3B}"/>
              </a:ext>
            </a:extLst>
          </p:cNvPr>
          <p:cNvSpPr/>
          <p:nvPr/>
        </p:nvSpPr>
        <p:spPr>
          <a:xfrm rot="20888962">
            <a:off x="649033" y="1883857"/>
            <a:ext cx="1665240" cy="1538614"/>
          </a:xfrm>
          <a:prstGeom prst="star7">
            <a:avLst/>
          </a:prstGeom>
          <a:solidFill>
            <a:srgbClr val="0070AD"/>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9" name="Arrow: Chevron 8">
            <a:extLst>
              <a:ext uri="{FF2B5EF4-FFF2-40B4-BE49-F238E27FC236}">
                <a16:creationId xmlns:a16="http://schemas.microsoft.com/office/drawing/2014/main" id="{BE55756F-614A-4FF3-8C38-305A32A56DEB}"/>
              </a:ext>
            </a:extLst>
          </p:cNvPr>
          <p:cNvSpPr/>
          <p:nvPr/>
        </p:nvSpPr>
        <p:spPr>
          <a:xfrm>
            <a:off x="2239992" y="1793466"/>
            <a:ext cx="1338921" cy="1719397"/>
          </a:xfrm>
          <a:prstGeom prst="chevron">
            <a:avLst>
              <a:gd name="adj" fmla="val 37606"/>
            </a:avLst>
          </a:prstGeom>
          <a:solidFill>
            <a:srgbClr val="0070AD"/>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0" name="Arrow: Chevron 9">
            <a:extLst>
              <a:ext uri="{FF2B5EF4-FFF2-40B4-BE49-F238E27FC236}">
                <a16:creationId xmlns:a16="http://schemas.microsoft.com/office/drawing/2014/main" id="{E40DF5B1-B88B-489C-B8E1-E90A6BB8E4DF}"/>
              </a:ext>
            </a:extLst>
          </p:cNvPr>
          <p:cNvSpPr/>
          <p:nvPr/>
        </p:nvSpPr>
        <p:spPr>
          <a:xfrm>
            <a:off x="3355365" y="1640766"/>
            <a:ext cx="1482034" cy="2024796"/>
          </a:xfrm>
          <a:prstGeom prst="chevron">
            <a:avLst>
              <a:gd name="adj" fmla="val 37606"/>
            </a:avLst>
          </a:prstGeom>
          <a:solidFill>
            <a:srgbClr val="0070AD"/>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1" name="Arrow: Chevron 10">
            <a:extLst>
              <a:ext uri="{FF2B5EF4-FFF2-40B4-BE49-F238E27FC236}">
                <a16:creationId xmlns:a16="http://schemas.microsoft.com/office/drawing/2014/main" id="{1E57AAFB-4526-49F6-8DF9-5F0625B3161B}"/>
              </a:ext>
            </a:extLst>
          </p:cNvPr>
          <p:cNvSpPr/>
          <p:nvPr/>
        </p:nvSpPr>
        <p:spPr>
          <a:xfrm>
            <a:off x="4504197" y="1463856"/>
            <a:ext cx="1741009" cy="2378616"/>
          </a:xfrm>
          <a:prstGeom prst="chevron">
            <a:avLst>
              <a:gd name="adj" fmla="val 37606"/>
            </a:avLst>
          </a:prstGeom>
          <a:solidFill>
            <a:srgbClr val="0070AD"/>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2" name="Arrow: Chevron 11">
            <a:extLst>
              <a:ext uri="{FF2B5EF4-FFF2-40B4-BE49-F238E27FC236}">
                <a16:creationId xmlns:a16="http://schemas.microsoft.com/office/drawing/2014/main" id="{5F8ECE59-3F51-48E4-A829-D2DCC3564108}"/>
              </a:ext>
            </a:extLst>
          </p:cNvPr>
          <p:cNvSpPr/>
          <p:nvPr/>
        </p:nvSpPr>
        <p:spPr>
          <a:xfrm>
            <a:off x="5872349" y="1349234"/>
            <a:ext cx="1908803" cy="2607860"/>
          </a:xfrm>
          <a:prstGeom prst="chevron">
            <a:avLst>
              <a:gd name="adj" fmla="val 37606"/>
            </a:avLst>
          </a:prstGeom>
          <a:solidFill>
            <a:srgbClr val="0070AD"/>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3" name="Ribbon: Tilted Up 12">
            <a:extLst>
              <a:ext uri="{FF2B5EF4-FFF2-40B4-BE49-F238E27FC236}">
                <a16:creationId xmlns:a16="http://schemas.microsoft.com/office/drawing/2014/main" id="{E3A09189-2FFC-4139-BA29-932E6D705087}"/>
              </a:ext>
            </a:extLst>
          </p:cNvPr>
          <p:cNvSpPr/>
          <p:nvPr/>
        </p:nvSpPr>
        <p:spPr>
          <a:xfrm>
            <a:off x="8848057" y="2128736"/>
            <a:ext cx="2218767" cy="1048856"/>
          </a:xfrm>
          <a:prstGeom prst="ribbon2">
            <a:avLst>
              <a:gd name="adj1" fmla="val 16667"/>
              <a:gd name="adj2" fmla="val 68986"/>
            </a:avLst>
          </a:prstGeom>
          <a:solidFill>
            <a:srgbClr val="FF304C"/>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4" name="Equals 13">
            <a:extLst>
              <a:ext uri="{FF2B5EF4-FFF2-40B4-BE49-F238E27FC236}">
                <a16:creationId xmlns:a16="http://schemas.microsoft.com/office/drawing/2014/main" id="{8D74AFC4-2CE3-43DD-AD36-55A78771D765}"/>
              </a:ext>
            </a:extLst>
          </p:cNvPr>
          <p:cNvSpPr/>
          <p:nvPr/>
        </p:nvSpPr>
        <p:spPr>
          <a:xfrm>
            <a:off x="7816565" y="2077100"/>
            <a:ext cx="1008112" cy="1152128"/>
          </a:xfrm>
          <a:prstGeom prst="mathEqual">
            <a:avLst/>
          </a:prstGeom>
          <a:solidFill>
            <a:srgbClr val="0070AD"/>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0" name="Picture 19">
            <a:extLst>
              <a:ext uri="{FF2B5EF4-FFF2-40B4-BE49-F238E27FC236}">
                <a16:creationId xmlns:a16="http://schemas.microsoft.com/office/drawing/2014/main" id="{AB803289-0D0E-4904-A311-90751AA2DC61}"/>
              </a:ext>
            </a:extLst>
          </p:cNvPr>
          <p:cNvPicPr>
            <a:picLocks noChangeAspect="1"/>
          </p:cNvPicPr>
          <p:nvPr/>
        </p:nvPicPr>
        <p:blipFill rotWithShape="1">
          <a:blip r:embed="rId3"/>
          <a:srcRect r="60714"/>
          <a:stretch/>
        </p:blipFill>
        <p:spPr>
          <a:xfrm>
            <a:off x="2278361" y="5021037"/>
            <a:ext cx="624414" cy="584119"/>
          </a:xfrm>
          <a:prstGeom prst="rect">
            <a:avLst/>
          </a:prstGeom>
        </p:spPr>
      </p:pic>
      <p:sp>
        <p:nvSpPr>
          <p:cNvPr id="3" name="TextBox 2">
            <a:extLst>
              <a:ext uri="{FF2B5EF4-FFF2-40B4-BE49-F238E27FC236}">
                <a16:creationId xmlns:a16="http://schemas.microsoft.com/office/drawing/2014/main" id="{475256CC-F1D0-4D0D-A498-575F3F67528C}"/>
              </a:ext>
            </a:extLst>
          </p:cNvPr>
          <p:cNvSpPr txBox="1"/>
          <p:nvPr/>
        </p:nvSpPr>
        <p:spPr>
          <a:xfrm>
            <a:off x="8787565" y="3323650"/>
            <a:ext cx="3156492" cy="1015663"/>
          </a:xfrm>
          <a:prstGeom prst="rect">
            <a:avLst/>
          </a:prstGeom>
          <a:noFill/>
        </p:spPr>
        <p:txBody>
          <a:bodyPr wrap="square" rtlCol="0">
            <a:spAutoFit/>
          </a:bodyPr>
          <a:lstStyle/>
          <a:p>
            <a:pPr marL="285750" indent="-285750">
              <a:buFont typeface="Arial" panose="020B0604020202020204" pitchFamily="34" charset="0"/>
              <a:buChar char="•"/>
            </a:pPr>
            <a:r>
              <a:rPr lang="en-GB" sz="1500" dirty="0">
                <a:latin typeface="Ubuntu" panose="020B0504030602030204" pitchFamily="34" charset="0"/>
              </a:rPr>
              <a:t>Research</a:t>
            </a:r>
          </a:p>
          <a:p>
            <a:pPr marL="285750" indent="-285750">
              <a:buFont typeface="Arial" panose="020B0604020202020204" pitchFamily="34" charset="0"/>
              <a:buChar char="•"/>
            </a:pPr>
            <a:r>
              <a:rPr lang="en-GB" sz="1500" dirty="0">
                <a:latin typeface="Ubuntu" panose="020B0504030602030204" pitchFamily="34" charset="0"/>
              </a:rPr>
              <a:t>Documentation </a:t>
            </a:r>
            <a:br>
              <a:rPr lang="en-GB" sz="1500" dirty="0">
                <a:latin typeface="Ubuntu" panose="020B0504030602030204" pitchFamily="34" charset="0"/>
              </a:rPr>
            </a:br>
            <a:r>
              <a:rPr lang="en-GB" sz="1500" dirty="0">
                <a:latin typeface="Ubuntu" panose="020B0504030602030204" pitchFamily="34" charset="0"/>
              </a:rPr>
              <a:t>of outcomes and use cases</a:t>
            </a:r>
          </a:p>
          <a:p>
            <a:pPr marL="285750" indent="-285750">
              <a:buFont typeface="Arial" panose="020B0604020202020204" pitchFamily="34" charset="0"/>
              <a:buChar char="•"/>
            </a:pPr>
            <a:r>
              <a:rPr lang="en-GB" sz="1500" dirty="0">
                <a:latin typeface="Ubuntu" panose="020B0504030602030204" pitchFamily="34" charset="0"/>
              </a:rPr>
              <a:t>Experimentation</a:t>
            </a:r>
          </a:p>
        </p:txBody>
      </p:sp>
      <p:sp>
        <p:nvSpPr>
          <p:cNvPr id="15" name="TextBox 14">
            <a:extLst>
              <a:ext uri="{FF2B5EF4-FFF2-40B4-BE49-F238E27FC236}">
                <a16:creationId xmlns:a16="http://schemas.microsoft.com/office/drawing/2014/main" id="{16464883-DC7E-405C-BAC5-BEBC38995BBD}"/>
              </a:ext>
            </a:extLst>
          </p:cNvPr>
          <p:cNvSpPr txBox="1"/>
          <p:nvPr/>
        </p:nvSpPr>
        <p:spPr>
          <a:xfrm>
            <a:off x="9458981" y="1729266"/>
            <a:ext cx="1008113" cy="323165"/>
          </a:xfrm>
          <a:prstGeom prst="rect">
            <a:avLst/>
          </a:prstGeom>
          <a:noFill/>
        </p:spPr>
        <p:txBody>
          <a:bodyPr wrap="square" rtlCol="0">
            <a:spAutoFit/>
          </a:bodyPr>
          <a:lstStyle/>
          <a:p>
            <a:pPr algn="ctr"/>
            <a:r>
              <a:rPr lang="en-GB" sz="1500" dirty="0">
                <a:solidFill>
                  <a:srgbClr val="0070AD"/>
                </a:solidFill>
                <a:latin typeface="Ubuntu" panose="020B0504030602030204" pitchFamily="34" charset="0"/>
              </a:rPr>
              <a:t>IMPACT</a:t>
            </a:r>
          </a:p>
        </p:txBody>
      </p:sp>
      <p:sp>
        <p:nvSpPr>
          <p:cNvPr id="16" name="TextBox 15">
            <a:extLst>
              <a:ext uri="{FF2B5EF4-FFF2-40B4-BE49-F238E27FC236}">
                <a16:creationId xmlns:a16="http://schemas.microsoft.com/office/drawing/2014/main" id="{FAC1E07E-D3EC-40C7-8060-282288540897}"/>
              </a:ext>
            </a:extLst>
          </p:cNvPr>
          <p:cNvSpPr txBox="1"/>
          <p:nvPr/>
        </p:nvSpPr>
        <p:spPr>
          <a:xfrm>
            <a:off x="238586" y="5989717"/>
            <a:ext cx="10105886" cy="523220"/>
          </a:xfrm>
          <a:prstGeom prst="rect">
            <a:avLst/>
          </a:prstGeom>
          <a:noFill/>
        </p:spPr>
        <p:txBody>
          <a:bodyPr wrap="square" rtlCol="0">
            <a:spAutoFit/>
          </a:bodyPr>
          <a:lstStyle/>
          <a:p>
            <a:pPr algn="r"/>
            <a:r>
              <a:rPr lang="en-GB" sz="1400" dirty="0">
                <a:latin typeface="Ubuntu" panose="020B0504030602030204" pitchFamily="34" charset="0"/>
              </a:rPr>
              <a:t>European Data Portal, “Open Data Maturity in Europe 2018” report, 2018, https://www.europeandataportal.eu/sites/default/files/edp_landscaping_insight_report_n4_2018.pdf  </a:t>
            </a:r>
          </a:p>
        </p:txBody>
      </p:sp>
      <p:pic>
        <p:nvPicPr>
          <p:cNvPr id="17" name="Picture 16">
            <a:extLst>
              <a:ext uri="{FF2B5EF4-FFF2-40B4-BE49-F238E27FC236}">
                <a16:creationId xmlns:a16="http://schemas.microsoft.com/office/drawing/2014/main" id="{18CD9788-B855-42AD-8919-49EBFB3E26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8144" y="4652032"/>
            <a:ext cx="1386722" cy="1848963"/>
          </a:xfrm>
          <a:prstGeom prst="rect">
            <a:avLst/>
          </a:prstGeom>
          <a:ln>
            <a:solidFill>
              <a:schemeClr val="bg2">
                <a:lumMod val="1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38209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56BFF5-9EDD-4819-ADDB-AD01310373C3}"/>
              </a:ext>
            </a:extLst>
          </p:cNvPr>
          <p:cNvSpPr/>
          <p:nvPr/>
        </p:nvSpPr>
        <p:spPr>
          <a:xfrm>
            <a:off x="2142305" y="1211610"/>
            <a:ext cx="8305095" cy="4536033"/>
          </a:xfrm>
          <a:prstGeom prst="rect">
            <a:avLst/>
          </a:prstGeom>
          <a:gradFill flip="none" rotWithShape="1">
            <a:gsLst>
              <a:gs pos="0">
                <a:srgbClr val="12ABDB">
                  <a:tint val="66000"/>
                  <a:satMod val="160000"/>
                </a:srgbClr>
              </a:gs>
              <a:gs pos="50000">
                <a:srgbClr val="12ABDB">
                  <a:tint val="44500"/>
                  <a:satMod val="16000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7 Points 7">
            <a:extLst>
              <a:ext uri="{FF2B5EF4-FFF2-40B4-BE49-F238E27FC236}">
                <a16:creationId xmlns:a16="http://schemas.microsoft.com/office/drawing/2014/main" id="{32D34824-18EB-4E83-9BC5-6791C0193C3B}"/>
              </a:ext>
            </a:extLst>
          </p:cNvPr>
          <p:cNvSpPr/>
          <p:nvPr/>
        </p:nvSpPr>
        <p:spPr>
          <a:xfrm rot="20888962">
            <a:off x="938214" y="5960350"/>
            <a:ext cx="1665240" cy="1538614"/>
          </a:xfrm>
          <a:prstGeom prst="star7">
            <a:avLst/>
          </a:prstGeom>
          <a:solidFill>
            <a:srgbClr val="003B5C"/>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9" name="Arrow: Chevron 8">
            <a:extLst>
              <a:ext uri="{FF2B5EF4-FFF2-40B4-BE49-F238E27FC236}">
                <a16:creationId xmlns:a16="http://schemas.microsoft.com/office/drawing/2014/main" id="{BE55756F-614A-4FF3-8C38-305A32A56DEB}"/>
              </a:ext>
            </a:extLst>
          </p:cNvPr>
          <p:cNvSpPr/>
          <p:nvPr/>
        </p:nvSpPr>
        <p:spPr>
          <a:xfrm rot="21001622">
            <a:off x="3041544" y="5804911"/>
            <a:ext cx="1338921" cy="1719397"/>
          </a:xfrm>
          <a:prstGeom prst="chevron">
            <a:avLst>
              <a:gd name="adj" fmla="val 37606"/>
            </a:avLst>
          </a:prstGeom>
          <a:solidFill>
            <a:srgbClr val="003B5C"/>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0" name="Arrow: Chevron 9">
            <a:extLst>
              <a:ext uri="{FF2B5EF4-FFF2-40B4-BE49-F238E27FC236}">
                <a16:creationId xmlns:a16="http://schemas.microsoft.com/office/drawing/2014/main" id="{E40DF5B1-B88B-489C-B8E1-E90A6BB8E4DF}"/>
              </a:ext>
            </a:extLst>
          </p:cNvPr>
          <p:cNvSpPr/>
          <p:nvPr/>
        </p:nvSpPr>
        <p:spPr>
          <a:xfrm rot="534086">
            <a:off x="4096380" y="5334183"/>
            <a:ext cx="1482034" cy="2024796"/>
          </a:xfrm>
          <a:prstGeom prst="chevron">
            <a:avLst>
              <a:gd name="adj" fmla="val 37606"/>
            </a:avLst>
          </a:prstGeom>
          <a:solidFill>
            <a:srgbClr val="003B5C"/>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1" name="Arrow: Chevron 10">
            <a:extLst>
              <a:ext uri="{FF2B5EF4-FFF2-40B4-BE49-F238E27FC236}">
                <a16:creationId xmlns:a16="http://schemas.microsoft.com/office/drawing/2014/main" id="{1E57AAFB-4526-49F6-8DF9-5F0625B3161B}"/>
              </a:ext>
            </a:extLst>
          </p:cNvPr>
          <p:cNvSpPr/>
          <p:nvPr/>
        </p:nvSpPr>
        <p:spPr>
          <a:xfrm rot="20712679">
            <a:off x="5112138" y="5185437"/>
            <a:ext cx="1741009" cy="2378616"/>
          </a:xfrm>
          <a:prstGeom prst="chevron">
            <a:avLst>
              <a:gd name="adj" fmla="val 37606"/>
            </a:avLst>
          </a:prstGeom>
          <a:solidFill>
            <a:srgbClr val="003B5C"/>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2" name="Arrow: Chevron 11">
            <a:extLst>
              <a:ext uri="{FF2B5EF4-FFF2-40B4-BE49-F238E27FC236}">
                <a16:creationId xmlns:a16="http://schemas.microsoft.com/office/drawing/2014/main" id="{5F8ECE59-3F51-48E4-A829-D2DCC3564108}"/>
              </a:ext>
            </a:extLst>
          </p:cNvPr>
          <p:cNvSpPr/>
          <p:nvPr/>
        </p:nvSpPr>
        <p:spPr>
          <a:xfrm rot="790059">
            <a:off x="6553435" y="4836266"/>
            <a:ext cx="1908803" cy="2607860"/>
          </a:xfrm>
          <a:prstGeom prst="chevron">
            <a:avLst>
              <a:gd name="adj" fmla="val 37606"/>
            </a:avLst>
          </a:prstGeom>
          <a:solidFill>
            <a:srgbClr val="003B5C"/>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6" name="Oval 5">
            <a:extLst>
              <a:ext uri="{FF2B5EF4-FFF2-40B4-BE49-F238E27FC236}">
                <a16:creationId xmlns:a16="http://schemas.microsoft.com/office/drawing/2014/main" id="{19C1F0B1-4769-49DF-B81F-C9986586475D}"/>
              </a:ext>
            </a:extLst>
          </p:cNvPr>
          <p:cNvSpPr/>
          <p:nvPr/>
        </p:nvSpPr>
        <p:spPr>
          <a:xfrm>
            <a:off x="7968208" y="578391"/>
            <a:ext cx="3960440" cy="3960440"/>
          </a:xfrm>
          <a:prstGeom prst="ellipse">
            <a:avLst/>
          </a:prstGeom>
          <a:gradFill flip="none" rotWithShape="1">
            <a:gsLst>
              <a:gs pos="0">
                <a:srgbClr val="FFFF00">
                  <a:shade val="30000"/>
                  <a:satMod val="115000"/>
                  <a:lumMod val="0"/>
                  <a:lumOff val="100000"/>
                </a:srgbClr>
              </a:gs>
              <a:gs pos="40000">
                <a:srgbClr val="FFFF00">
                  <a:shade val="67500"/>
                  <a:satMod val="115000"/>
                  <a:alpha val="94000"/>
                </a:srgbClr>
              </a:gs>
              <a:gs pos="71000">
                <a:srgbClr val="FFFF0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bbon: Tilted Up 12">
            <a:extLst>
              <a:ext uri="{FF2B5EF4-FFF2-40B4-BE49-F238E27FC236}">
                <a16:creationId xmlns:a16="http://schemas.microsoft.com/office/drawing/2014/main" id="{E3A09189-2FFC-4139-BA29-932E6D705087}"/>
              </a:ext>
            </a:extLst>
          </p:cNvPr>
          <p:cNvSpPr/>
          <p:nvPr/>
        </p:nvSpPr>
        <p:spPr>
          <a:xfrm>
            <a:off x="8848057" y="2128736"/>
            <a:ext cx="2218767" cy="1048856"/>
          </a:xfrm>
          <a:prstGeom prst="ribbon2">
            <a:avLst>
              <a:gd name="adj1" fmla="val 16667"/>
              <a:gd name="adj2" fmla="val 68986"/>
            </a:avLst>
          </a:prstGeom>
          <a:solidFill>
            <a:srgbClr val="FF304C"/>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4" name="Equals 13">
            <a:extLst>
              <a:ext uri="{FF2B5EF4-FFF2-40B4-BE49-F238E27FC236}">
                <a16:creationId xmlns:a16="http://schemas.microsoft.com/office/drawing/2014/main" id="{8D74AFC4-2CE3-43DD-AD36-55A78771D765}"/>
              </a:ext>
            </a:extLst>
          </p:cNvPr>
          <p:cNvSpPr/>
          <p:nvPr/>
        </p:nvSpPr>
        <p:spPr>
          <a:xfrm rot="396203">
            <a:off x="7991498" y="6180345"/>
            <a:ext cx="1008112" cy="1152128"/>
          </a:xfrm>
          <a:prstGeom prst="mathEqual">
            <a:avLst/>
          </a:prstGeom>
          <a:solidFill>
            <a:srgbClr val="003B5C"/>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0" name="Picture 19">
            <a:extLst>
              <a:ext uri="{FF2B5EF4-FFF2-40B4-BE49-F238E27FC236}">
                <a16:creationId xmlns:a16="http://schemas.microsoft.com/office/drawing/2014/main" id="{AB803289-0D0E-4904-A311-90751AA2DC61}"/>
              </a:ext>
            </a:extLst>
          </p:cNvPr>
          <p:cNvPicPr>
            <a:picLocks noChangeAspect="1"/>
          </p:cNvPicPr>
          <p:nvPr/>
        </p:nvPicPr>
        <p:blipFill rotWithShape="1">
          <a:blip r:embed="rId3"/>
          <a:srcRect r="60714"/>
          <a:stretch/>
        </p:blipFill>
        <p:spPr>
          <a:xfrm>
            <a:off x="2278361" y="5021037"/>
            <a:ext cx="624414" cy="584119"/>
          </a:xfrm>
          <a:prstGeom prst="rect">
            <a:avLst/>
          </a:prstGeom>
        </p:spPr>
      </p:pic>
      <p:sp>
        <p:nvSpPr>
          <p:cNvPr id="15" name="TextBox 14">
            <a:extLst>
              <a:ext uri="{FF2B5EF4-FFF2-40B4-BE49-F238E27FC236}">
                <a16:creationId xmlns:a16="http://schemas.microsoft.com/office/drawing/2014/main" id="{16464883-DC7E-405C-BAC5-BEBC38995BBD}"/>
              </a:ext>
            </a:extLst>
          </p:cNvPr>
          <p:cNvSpPr txBox="1"/>
          <p:nvPr/>
        </p:nvSpPr>
        <p:spPr>
          <a:xfrm>
            <a:off x="9458981" y="1729266"/>
            <a:ext cx="1008113" cy="323165"/>
          </a:xfrm>
          <a:prstGeom prst="rect">
            <a:avLst/>
          </a:prstGeom>
          <a:noFill/>
        </p:spPr>
        <p:txBody>
          <a:bodyPr wrap="square" rtlCol="0">
            <a:spAutoFit/>
          </a:bodyPr>
          <a:lstStyle/>
          <a:p>
            <a:pPr algn="ctr"/>
            <a:r>
              <a:rPr lang="en-GB" sz="1500" dirty="0">
                <a:solidFill>
                  <a:srgbClr val="0070AD"/>
                </a:solidFill>
                <a:latin typeface="Ubuntu" panose="020B0504030602030204" pitchFamily="34" charset="0"/>
              </a:rPr>
              <a:t>IMPACT</a:t>
            </a:r>
          </a:p>
        </p:txBody>
      </p:sp>
      <p:sp>
        <p:nvSpPr>
          <p:cNvPr id="5" name="Cloud 4">
            <a:extLst>
              <a:ext uri="{FF2B5EF4-FFF2-40B4-BE49-F238E27FC236}">
                <a16:creationId xmlns:a16="http://schemas.microsoft.com/office/drawing/2014/main" id="{589E6E07-5932-45E9-A589-0673A5CA6233}"/>
              </a:ext>
            </a:extLst>
          </p:cNvPr>
          <p:cNvSpPr/>
          <p:nvPr/>
        </p:nvSpPr>
        <p:spPr>
          <a:xfrm>
            <a:off x="479376" y="6451245"/>
            <a:ext cx="9217024" cy="1520457"/>
          </a:xfrm>
          <a:prstGeom prst="cloud">
            <a:avLst/>
          </a:prstGeom>
          <a:solidFill>
            <a:schemeClr val="bg1">
              <a:lumMod val="95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19EF314E-8C8D-4698-AE8B-81E0A5E2CBA4}"/>
              </a:ext>
            </a:extLst>
          </p:cNvPr>
          <p:cNvSpPr txBox="1"/>
          <p:nvPr/>
        </p:nvSpPr>
        <p:spPr>
          <a:xfrm>
            <a:off x="2495600" y="2276872"/>
            <a:ext cx="5490633" cy="1152128"/>
          </a:xfrm>
          <a:prstGeom prst="rect">
            <a:avLst/>
          </a:prstGeom>
          <a:noFill/>
        </p:spPr>
        <p:txBody>
          <a:bodyPr wrap="square" rtlCol="0">
            <a:spAutoFit/>
          </a:bodyPr>
          <a:lstStyle/>
          <a:p>
            <a:endParaRPr lang="en-GB" dirty="0"/>
          </a:p>
        </p:txBody>
      </p:sp>
      <p:sp>
        <p:nvSpPr>
          <p:cNvPr id="4" name="TextBox 3">
            <a:extLst>
              <a:ext uri="{FF2B5EF4-FFF2-40B4-BE49-F238E27FC236}">
                <a16:creationId xmlns:a16="http://schemas.microsoft.com/office/drawing/2014/main" id="{48E0DE14-76F6-43CC-AD42-C81A446BB2E2}"/>
              </a:ext>
            </a:extLst>
          </p:cNvPr>
          <p:cNvSpPr txBox="1"/>
          <p:nvPr/>
        </p:nvSpPr>
        <p:spPr>
          <a:xfrm>
            <a:off x="2419400" y="3348281"/>
            <a:ext cx="8756652" cy="584775"/>
          </a:xfrm>
          <a:prstGeom prst="rect">
            <a:avLst/>
          </a:prstGeom>
          <a:noFill/>
        </p:spPr>
        <p:txBody>
          <a:bodyPr wrap="square" rtlCol="0">
            <a:spAutoFit/>
          </a:bodyPr>
          <a:lstStyle/>
          <a:p>
            <a:pPr algn="r"/>
            <a:r>
              <a:rPr lang="en-GB" sz="3200" dirty="0"/>
              <a:t>Impact: a marked effect or influence</a:t>
            </a:r>
          </a:p>
        </p:txBody>
      </p:sp>
    </p:spTree>
    <p:extLst>
      <p:ext uri="{BB962C8B-B14F-4D97-AF65-F5344CB8AC3E}">
        <p14:creationId xmlns:p14="http://schemas.microsoft.com/office/powerpoint/2010/main" val="3724952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19C1F0B1-4769-49DF-B81F-C9986586475D}"/>
              </a:ext>
            </a:extLst>
          </p:cNvPr>
          <p:cNvSpPr/>
          <p:nvPr/>
        </p:nvSpPr>
        <p:spPr>
          <a:xfrm>
            <a:off x="7968208" y="578391"/>
            <a:ext cx="3960440" cy="3960440"/>
          </a:xfrm>
          <a:prstGeom prst="ellipse">
            <a:avLst/>
          </a:prstGeom>
          <a:gradFill flip="none" rotWithShape="1">
            <a:gsLst>
              <a:gs pos="0">
                <a:srgbClr val="FFFF00">
                  <a:shade val="30000"/>
                  <a:satMod val="115000"/>
                  <a:lumMod val="0"/>
                  <a:lumOff val="100000"/>
                </a:srgbClr>
              </a:gs>
              <a:gs pos="40000">
                <a:srgbClr val="FFFF00">
                  <a:shade val="67500"/>
                  <a:satMod val="115000"/>
                  <a:alpha val="94000"/>
                </a:srgbClr>
              </a:gs>
              <a:gs pos="71000">
                <a:srgbClr val="FFFF0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bbon: Tilted Up 12">
            <a:extLst>
              <a:ext uri="{FF2B5EF4-FFF2-40B4-BE49-F238E27FC236}">
                <a16:creationId xmlns:a16="http://schemas.microsoft.com/office/drawing/2014/main" id="{E3A09189-2FFC-4139-BA29-932E6D705087}"/>
              </a:ext>
            </a:extLst>
          </p:cNvPr>
          <p:cNvSpPr/>
          <p:nvPr/>
        </p:nvSpPr>
        <p:spPr>
          <a:xfrm>
            <a:off x="8848057" y="2128736"/>
            <a:ext cx="2218767" cy="1048856"/>
          </a:xfrm>
          <a:prstGeom prst="ribbon2">
            <a:avLst>
              <a:gd name="adj1" fmla="val 16667"/>
              <a:gd name="adj2" fmla="val 68986"/>
            </a:avLst>
          </a:prstGeom>
          <a:solidFill>
            <a:srgbClr val="FF304C"/>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5" name="TextBox 14">
            <a:extLst>
              <a:ext uri="{FF2B5EF4-FFF2-40B4-BE49-F238E27FC236}">
                <a16:creationId xmlns:a16="http://schemas.microsoft.com/office/drawing/2014/main" id="{16464883-DC7E-405C-BAC5-BEBC38995BBD}"/>
              </a:ext>
            </a:extLst>
          </p:cNvPr>
          <p:cNvSpPr txBox="1"/>
          <p:nvPr/>
        </p:nvSpPr>
        <p:spPr>
          <a:xfrm>
            <a:off x="9458981" y="1729266"/>
            <a:ext cx="1008113" cy="323165"/>
          </a:xfrm>
          <a:prstGeom prst="rect">
            <a:avLst/>
          </a:prstGeom>
          <a:noFill/>
        </p:spPr>
        <p:txBody>
          <a:bodyPr wrap="square" rtlCol="0">
            <a:spAutoFit/>
          </a:bodyPr>
          <a:lstStyle/>
          <a:p>
            <a:pPr algn="ctr"/>
            <a:r>
              <a:rPr lang="en-GB" sz="1500" dirty="0">
                <a:solidFill>
                  <a:srgbClr val="0070AD"/>
                </a:solidFill>
                <a:latin typeface="Ubuntu" panose="020B0504030602030204" pitchFamily="34" charset="0"/>
              </a:rPr>
              <a:t>IMPACT</a:t>
            </a:r>
          </a:p>
        </p:txBody>
      </p:sp>
      <p:sp>
        <p:nvSpPr>
          <p:cNvPr id="16" name="Title 1">
            <a:extLst>
              <a:ext uri="{FF2B5EF4-FFF2-40B4-BE49-F238E27FC236}">
                <a16:creationId xmlns:a16="http://schemas.microsoft.com/office/drawing/2014/main" id="{6CF28738-37DD-44F7-A1FA-177D8511F549}"/>
              </a:ext>
            </a:extLst>
          </p:cNvPr>
          <p:cNvSpPr>
            <a:spLocks noGrp="1"/>
          </p:cNvSpPr>
          <p:nvPr>
            <p:ph type="title"/>
          </p:nvPr>
        </p:nvSpPr>
        <p:spPr>
          <a:xfrm>
            <a:off x="227349" y="0"/>
            <a:ext cx="11125236" cy="1104900"/>
          </a:xfrm>
        </p:spPr>
        <p:txBody>
          <a:bodyPr/>
          <a:lstStyle/>
          <a:p>
            <a:r>
              <a:rPr lang="en-GB" dirty="0"/>
              <a:t>Why measure impact?</a:t>
            </a:r>
          </a:p>
        </p:txBody>
      </p:sp>
      <p:sp>
        <p:nvSpPr>
          <p:cNvPr id="3" name="TextBox 2">
            <a:extLst>
              <a:ext uri="{FF2B5EF4-FFF2-40B4-BE49-F238E27FC236}">
                <a16:creationId xmlns:a16="http://schemas.microsoft.com/office/drawing/2014/main" id="{8400601E-AC37-455A-9AF8-B89D1F58CE0E}"/>
              </a:ext>
            </a:extLst>
          </p:cNvPr>
          <p:cNvSpPr txBox="1"/>
          <p:nvPr/>
        </p:nvSpPr>
        <p:spPr>
          <a:xfrm>
            <a:off x="239767" y="1833776"/>
            <a:ext cx="7757659" cy="3662541"/>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GB" sz="2600" dirty="0"/>
              <a:t>Maintain quality and support</a:t>
            </a:r>
          </a:p>
          <a:p>
            <a:pPr marL="285750" indent="-285750">
              <a:spcAft>
                <a:spcPts val="1200"/>
              </a:spcAft>
              <a:buFont typeface="Arial" panose="020B0604020202020204" pitchFamily="34" charset="0"/>
              <a:buChar char="•"/>
            </a:pPr>
            <a:r>
              <a:rPr lang="en-GB" sz="2600" dirty="0"/>
              <a:t>Justify investment</a:t>
            </a:r>
          </a:p>
          <a:p>
            <a:pPr marL="285750" indent="-285750">
              <a:spcAft>
                <a:spcPts val="1200"/>
              </a:spcAft>
              <a:buFont typeface="Arial" panose="020B0604020202020204" pitchFamily="34" charset="0"/>
              <a:buChar char="•"/>
            </a:pPr>
            <a:r>
              <a:rPr lang="en-GB" sz="2600" dirty="0"/>
              <a:t>Focus resources where they make the most effect</a:t>
            </a:r>
          </a:p>
          <a:p>
            <a:pPr marL="285750" indent="-285750">
              <a:spcAft>
                <a:spcPts val="1200"/>
              </a:spcAft>
              <a:buFont typeface="Arial" panose="020B0604020202020204" pitchFamily="34" charset="0"/>
              <a:buChar char="•"/>
            </a:pPr>
            <a:r>
              <a:rPr lang="en-GB" sz="2600" dirty="0"/>
              <a:t>Benchmarking</a:t>
            </a:r>
          </a:p>
          <a:p>
            <a:pPr marL="285750" indent="-285750">
              <a:spcAft>
                <a:spcPts val="1200"/>
              </a:spcAft>
              <a:buFont typeface="Arial" panose="020B0604020202020204" pitchFamily="34" charset="0"/>
              <a:buChar char="•"/>
            </a:pPr>
            <a:r>
              <a:rPr lang="en-GB" sz="2600" dirty="0"/>
              <a:t>Understanding impact</a:t>
            </a:r>
          </a:p>
          <a:p>
            <a:pPr marL="285750" indent="-285750">
              <a:spcAft>
                <a:spcPts val="1200"/>
              </a:spcAft>
              <a:buFont typeface="Arial" panose="020B0604020202020204" pitchFamily="34" charset="0"/>
              <a:buChar char="•"/>
            </a:pPr>
            <a:r>
              <a:rPr lang="en-GB" sz="2600" dirty="0"/>
              <a:t>Communicate impact</a:t>
            </a:r>
          </a:p>
        </p:txBody>
      </p:sp>
    </p:spTree>
    <p:extLst>
      <p:ext uri="{BB962C8B-B14F-4D97-AF65-F5344CB8AC3E}">
        <p14:creationId xmlns:p14="http://schemas.microsoft.com/office/powerpoint/2010/main" val="1233902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19C1F0B1-4769-49DF-B81F-C9986586475D}"/>
              </a:ext>
            </a:extLst>
          </p:cNvPr>
          <p:cNvSpPr/>
          <p:nvPr/>
        </p:nvSpPr>
        <p:spPr>
          <a:xfrm>
            <a:off x="7968208" y="578391"/>
            <a:ext cx="3960440" cy="3960440"/>
          </a:xfrm>
          <a:prstGeom prst="ellipse">
            <a:avLst/>
          </a:prstGeom>
          <a:gradFill flip="none" rotWithShape="1">
            <a:gsLst>
              <a:gs pos="0">
                <a:srgbClr val="FFFF00">
                  <a:shade val="30000"/>
                  <a:satMod val="115000"/>
                  <a:lumMod val="0"/>
                  <a:lumOff val="100000"/>
                </a:srgbClr>
              </a:gs>
              <a:gs pos="40000">
                <a:srgbClr val="FFFF00">
                  <a:shade val="67500"/>
                  <a:satMod val="115000"/>
                  <a:alpha val="94000"/>
                </a:srgbClr>
              </a:gs>
              <a:gs pos="71000">
                <a:srgbClr val="FFFF0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bbon: Tilted Up 12">
            <a:extLst>
              <a:ext uri="{FF2B5EF4-FFF2-40B4-BE49-F238E27FC236}">
                <a16:creationId xmlns:a16="http://schemas.microsoft.com/office/drawing/2014/main" id="{E3A09189-2FFC-4139-BA29-932E6D705087}"/>
              </a:ext>
            </a:extLst>
          </p:cNvPr>
          <p:cNvSpPr/>
          <p:nvPr/>
        </p:nvSpPr>
        <p:spPr>
          <a:xfrm>
            <a:off x="8848057" y="2128736"/>
            <a:ext cx="2218767" cy="1048856"/>
          </a:xfrm>
          <a:prstGeom prst="ribbon2">
            <a:avLst>
              <a:gd name="adj1" fmla="val 16667"/>
              <a:gd name="adj2" fmla="val 68986"/>
            </a:avLst>
          </a:prstGeom>
          <a:solidFill>
            <a:srgbClr val="FF304C"/>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5" name="TextBox 14">
            <a:extLst>
              <a:ext uri="{FF2B5EF4-FFF2-40B4-BE49-F238E27FC236}">
                <a16:creationId xmlns:a16="http://schemas.microsoft.com/office/drawing/2014/main" id="{16464883-DC7E-405C-BAC5-BEBC38995BBD}"/>
              </a:ext>
            </a:extLst>
          </p:cNvPr>
          <p:cNvSpPr txBox="1"/>
          <p:nvPr/>
        </p:nvSpPr>
        <p:spPr>
          <a:xfrm>
            <a:off x="9458981" y="1729266"/>
            <a:ext cx="1008113" cy="323165"/>
          </a:xfrm>
          <a:prstGeom prst="rect">
            <a:avLst/>
          </a:prstGeom>
          <a:noFill/>
        </p:spPr>
        <p:txBody>
          <a:bodyPr wrap="square" rtlCol="0">
            <a:spAutoFit/>
          </a:bodyPr>
          <a:lstStyle/>
          <a:p>
            <a:pPr algn="ctr"/>
            <a:r>
              <a:rPr lang="en-GB" sz="1500" dirty="0">
                <a:solidFill>
                  <a:srgbClr val="0070AD"/>
                </a:solidFill>
                <a:latin typeface="Ubuntu" panose="020B0504030602030204" pitchFamily="34" charset="0"/>
              </a:rPr>
              <a:t>IMPACT</a:t>
            </a:r>
          </a:p>
        </p:txBody>
      </p:sp>
      <p:sp>
        <p:nvSpPr>
          <p:cNvPr id="16" name="Title 1">
            <a:extLst>
              <a:ext uri="{FF2B5EF4-FFF2-40B4-BE49-F238E27FC236}">
                <a16:creationId xmlns:a16="http://schemas.microsoft.com/office/drawing/2014/main" id="{6CF28738-37DD-44F7-A1FA-177D8511F549}"/>
              </a:ext>
            </a:extLst>
          </p:cNvPr>
          <p:cNvSpPr>
            <a:spLocks noGrp="1"/>
          </p:cNvSpPr>
          <p:nvPr>
            <p:ph type="title"/>
          </p:nvPr>
        </p:nvSpPr>
        <p:spPr>
          <a:xfrm>
            <a:off x="227349" y="0"/>
            <a:ext cx="11125236" cy="1104900"/>
          </a:xfrm>
        </p:spPr>
        <p:txBody>
          <a:bodyPr/>
          <a:lstStyle/>
          <a:p>
            <a:r>
              <a:rPr lang="en-GB" dirty="0"/>
              <a:t>Challenges of measuring impact</a:t>
            </a:r>
          </a:p>
        </p:txBody>
      </p:sp>
      <p:sp>
        <p:nvSpPr>
          <p:cNvPr id="3" name="TextBox 2">
            <a:extLst>
              <a:ext uri="{FF2B5EF4-FFF2-40B4-BE49-F238E27FC236}">
                <a16:creationId xmlns:a16="http://schemas.microsoft.com/office/drawing/2014/main" id="{8400601E-AC37-455A-9AF8-B89D1F58CE0E}"/>
              </a:ext>
            </a:extLst>
          </p:cNvPr>
          <p:cNvSpPr txBox="1"/>
          <p:nvPr/>
        </p:nvSpPr>
        <p:spPr>
          <a:xfrm>
            <a:off x="239767" y="1833776"/>
            <a:ext cx="11688881" cy="446276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GB" sz="2600" dirty="0"/>
              <a:t>Need for agreement around what </a:t>
            </a:r>
            <a:br>
              <a:rPr lang="en-GB" sz="2600" dirty="0"/>
            </a:br>
            <a:r>
              <a:rPr lang="en-GB" sz="2600" dirty="0"/>
              <a:t>we call “measurement”, “assessment” </a:t>
            </a:r>
            <a:br>
              <a:rPr lang="en-GB" sz="2600" dirty="0"/>
            </a:br>
            <a:r>
              <a:rPr lang="en-GB" sz="2600" dirty="0"/>
              <a:t>and indicators</a:t>
            </a:r>
          </a:p>
          <a:p>
            <a:pPr lvl="1">
              <a:spcAft>
                <a:spcPts val="1200"/>
              </a:spcAft>
            </a:pPr>
            <a:r>
              <a:rPr lang="en-GB" sz="2600" dirty="0"/>
              <a:t>… and no common taxonomy in the </a:t>
            </a:r>
            <a:br>
              <a:rPr lang="en-GB" sz="2600" dirty="0"/>
            </a:br>
            <a:r>
              <a:rPr lang="en-GB" sz="2600" dirty="0"/>
              <a:t>open data community, in general!</a:t>
            </a:r>
          </a:p>
          <a:p>
            <a:pPr marL="285750" indent="-285750">
              <a:spcAft>
                <a:spcPts val="1200"/>
              </a:spcAft>
              <a:buFont typeface="Arial" panose="020B0604020202020204" pitchFamily="34" charset="0"/>
              <a:buChar char="•"/>
            </a:pPr>
            <a:r>
              <a:rPr lang="en-GB" sz="2600" dirty="0"/>
              <a:t>Network effects</a:t>
            </a:r>
          </a:p>
          <a:p>
            <a:pPr marL="285750" indent="-285750">
              <a:spcAft>
                <a:spcPts val="1200"/>
              </a:spcAft>
              <a:buFont typeface="Arial" panose="020B0604020202020204" pitchFamily="34" charset="0"/>
              <a:buChar char="•"/>
            </a:pPr>
            <a:r>
              <a:rPr lang="en-GB" sz="2600" dirty="0"/>
              <a:t>Intangible / untraceable</a:t>
            </a:r>
          </a:p>
          <a:p>
            <a:pPr marL="285750" indent="-285750">
              <a:spcAft>
                <a:spcPts val="1200"/>
              </a:spcAft>
              <a:buFont typeface="Arial" panose="020B0604020202020204" pitchFamily="34" charset="0"/>
              <a:buChar char="•"/>
            </a:pPr>
            <a:r>
              <a:rPr lang="en-GB" sz="2600" dirty="0"/>
              <a:t>Free as in beer</a:t>
            </a:r>
          </a:p>
          <a:p>
            <a:pPr marL="285750" indent="-285750">
              <a:spcAft>
                <a:spcPts val="1200"/>
              </a:spcAft>
              <a:buFont typeface="Arial" panose="020B0604020202020204" pitchFamily="34" charset="0"/>
              <a:buChar char="•"/>
            </a:pPr>
            <a:r>
              <a:rPr lang="en-GB" sz="2600" dirty="0"/>
              <a:t>Do we know what we are looking for?</a:t>
            </a:r>
          </a:p>
        </p:txBody>
      </p:sp>
    </p:spTree>
    <p:extLst>
      <p:ext uri="{BB962C8B-B14F-4D97-AF65-F5344CB8AC3E}">
        <p14:creationId xmlns:p14="http://schemas.microsoft.com/office/powerpoint/2010/main" val="921588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itle 1">
            <a:extLst>
              <a:ext uri="{FF2B5EF4-FFF2-40B4-BE49-F238E27FC236}">
                <a16:creationId xmlns:a16="http://schemas.microsoft.com/office/drawing/2014/main" id="{92686859-ED53-4868-8378-537B2DDFA025}"/>
              </a:ext>
            </a:extLst>
          </p:cNvPr>
          <p:cNvSpPr>
            <a:spLocks noGrp="1"/>
          </p:cNvSpPr>
          <p:nvPr>
            <p:ph type="title"/>
          </p:nvPr>
        </p:nvSpPr>
        <p:spPr>
          <a:xfrm>
            <a:off x="227349" y="0"/>
            <a:ext cx="11125236" cy="1104900"/>
          </a:xfrm>
        </p:spPr>
        <p:txBody>
          <a:bodyPr/>
          <a:lstStyle/>
          <a:p>
            <a:r>
              <a:rPr lang="en-GB" dirty="0"/>
              <a:t>Open Data Maturity report 2018</a:t>
            </a:r>
          </a:p>
        </p:txBody>
      </p:sp>
      <p:sp>
        <p:nvSpPr>
          <p:cNvPr id="84" name="Text Placeholder 3">
            <a:extLst>
              <a:ext uri="{FF2B5EF4-FFF2-40B4-BE49-F238E27FC236}">
                <a16:creationId xmlns:a16="http://schemas.microsoft.com/office/drawing/2014/main" id="{0F4AA9A9-202C-4FA9-B928-BB6DA73908AE}"/>
              </a:ext>
            </a:extLst>
          </p:cNvPr>
          <p:cNvSpPr txBox="1">
            <a:spLocks/>
          </p:cNvSpPr>
          <p:nvPr/>
        </p:nvSpPr>
        <p:spPr>
          <a:xfrm>
            <a:off x="227349" y="1148607"/>
            <a:ext cx="11700000" cy="50405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266700" indent="-1778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j-lt"/>
                <a:ea typeface="+mn-ea"/>
                <a:cs typeface="+mn-cs"/>
              </a:defRPr>
            </a:lvl2pPr>
            <a:lvl3pPr marL="444500" indent="-1778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622300" indent="-177800" algn="l" defTabSz="914400" rtl="0" eaLnBrk="1" latinLnBrk="0" hangingPunct="1">
              <a:lnSpc>
                <a:spcPct val="90000"/>
              </a:lnSpc>
              <a:spcBef>
                <a:spcPts val="500"/>
              </a:spcBef>
              <a:buClr>
                <a:schemeClr val="accent3"/>
              </a:buClr>
              <a:buFont typeface="Verdana" panose="020B0604030504040204" pitchFamily="34" charset="0"/>
              <a:buChar char="‒"/>
              <a:defRPr sz="1400" kern="1200">
                <a:solidFill>
                  <a:schemeClr val="tx1"/>
                </a:solidFill>
                <a:latin typeface="+mj-lt"/>
                <a:ea typeface="+mn-ea"/>
                <a:cs typeface="+mn-cs"/>
              </a:defRPr>
            </a:lvl4pPr>
            <a:lvl5pPr marL="812800" indent="-1905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12ABDB"/>
                </a:solidFill>
              </a:rPr>
              <a:t>Overall average maturity scores</a:t>
            </a:r>
          </a:p>
        </p:txBody>
      </p:sp>
      <p:grpSp>
        <p:nvGrpSpPr>
          <p:cNvPr id="91" name="Group 90">
            <a:extLst>
              <a:ext uri="{FF2B5EF4-FFF2-40B4-BE49-F238E27FC236}">
                <a16:creationId xmlns:a16="http://schemas.microsoft.com/office/drawing/2014/main" id="{9822EC8D-DDA7-4AF7-8E88-A9EB7913C24D}"/>
              </a:ext>
            </a:extLst>
          </p:cNvPr>
          <p:cNvGrpSpPr/>
          <p:nvPr/>
        </p:nvGrpSpPr>
        <p:grpSpPr>
          <a:xfrm>
            <a:off x="368314" y="4652032"/>
            <a:ext cx="11506552" cy="1869477"/>
            <a:chOff x="368314" y="4652032"/>
            <a:chExt cx="11506552" cy="1869477"/>
          </a:xfrm>
        </p:grpSpPr>
        <p:sp>
          <p:nvSpPr>
            <p:cNvPr id="92" name="TextBox 91">
              <a:extLst>
                <a:ext uri="{FF2B5EF4-FFF2-40B4-BE49-F238E27FC236}">
                  <a16:creationId xmlns:a16="http://schemas.microsoft.com/office/drawing/2014/main" id="{44882EBF-EF4B-4E2E-8F67-CB3EA289CD4E}"/>
                </a:ext>
              </a:extLst>
            </p:cNvPr>
            <p:cNvSpPr txBox="1"/>
            <p:nvPr/>
          </p:nvSpPr>
          <p:spPr>
            <a:xfrm>
              <a:off x="368314" y="6059844"/>
              <a:ext cx="10105886" cy="461665"/>
            </a:xfrm>
            <a:prstGeom prst="rect">
              <a:avLst/>
            </a:prstGeom>
            <a:noFill/>
          </p:spPr>
          <p:txBody>
            <a:bodyPr wrap="square" rtlCol="0">
              <a:spAutoFit/>
            </a:bodyPr>
            <a:lstStyle/>
            <a:p>
              <a:pPr algn="r"/>
              <a:r>
                <a:rPr lang="en-GB" sz="1200" dirty="0">
                  <a:latin typeface="Ubuntu" panose="020B0504030602030204" pitchFamily="34" charset="0"/>
                </a:rPr>
                <a:t>European Data Portal, “Open Data Maturity in Europe 2018” report, 2018 </a:t>
              </a:r>
              <a:br>
                <a:rPr lang="en-GB" sz="1200" dirty="0">
                  <a:latin typeface="Ubuntu" panose="020B0504030602030204" pitchFamily="34" charset="0"/>
                </a:rPr>
              </a:br>
              <a:r>
                <a:rPr lang="en-GB" sz="1200" dirty="0">
                  <a:latin typeface="Ubuntu" panose="020B0504030602030204" pitchFamily="34" charset="0"/>
                </a:rPr>
                <a:t>https://www.europeandataportal.eu/sites/default/files/edp_landscaping_insight_report_n4_2018.pdf  </a:t>
              </a:r>
            </a:p>
          </p:txBody>
        </p:sp>
        <p:pic>
          <p:nvPicPr>
            <p:cNvPr id="93" name="Picture 92">
              <a:extLst>
                <a:ext uri="{FF2B5EF4-FFF2-40B4-BE49-F238E27FC236}">
                  <a16:creationId xmlns:a16="http://schemas.microsoft.com/office/drawing/2014/main" id="{F64C074A-A9D4-4AE4-9427-DE5D1E4F38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8144" y="4652032"/>
              <a:ext cx="1386722" cy="1848963"/>
            </a:xfrm>
            <a:prstGeom prst="rect">
              <a:avLst/>
            </a:prstGeom>
            <a:ln>
              <a:solidFill>
                <a:schemeClr val="bg2">
                  <a:lumMod val="10000"/>
                </a:schemeClr>
              </a:solidFill>
            </a:ln>
            <a:effectLst>
              <a:outerShdw blurRad="50800" dist="38100" dir="2700000" algn="tl" rotWithShape="0">
                <a:prstClr val="black">
                  <a:alpha val="40000"/>
                </a:prstClr>
              </a:outerShdw>
            </a:effectLst>
          </p:spPr>
        </p:pic>
      </p:grpSp>
      <p:pic>
        <p:nvPicPr>
          <p:cNvPr id="95" name="Picture 94">
            <a:extLst>
              <a:ext uri="{FF2B5EF4-FFF2-40B4-BE49-F238E27FC236}">
                <a16:creationId xmlns:a16="http://schemas.microsoft.com/office/drawing/2014/main" id="{6F6E94BF-2AE6-4EA6-8B73-F6BAE57A317F}"/>
              </a:ext>
            </a:extLst>
          </p:cNvPr>
          <p:cNvPicPr>
            <a:picLocks noChangeAspect="1"/>
          </p:cNvPicPr>
          <p:nvPr/>
        </p:nvPicPr>
        <p:blipFill>
          <a:blip r:embed="rId4"/>
          <a:stretch>
            <a:fillRect/>
          </a:stretch>
        </p:blipFill>
        <p:spPr>
          <a:xfrm>
            <a:off x="595165" y="1400635"/>
            <a:ext cx="9461275" cy="4768788"/>
          </a:xfrm>
          <a:prstGeom prst="rect">
            <a:avLst/>
          </a:prstGeom>
        </p:spPr>
      </p:pic>
    </p:spTree>
    <p:extLst>
      <p:ext uri="{BB962C8B-B14F-4D97-AF65-F5344CB8AC3E}">
        <p14:creationId xmlns:p14="http://schemas.microsoft.com/office/powerpoint/2010/main" val="200564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generated with very high confidence">
            <a:extLst>
              <a:ext uri="{FF2B5EF4-FFF2-40B4-BE49-F238E27FC236}">
                <a16:creationId xmlns:a16="http://schemas.microsoft.com/office/drawing/2014/main" id="{FB906BB6-2F27-4F69-91C5-B8D942A64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704" y="-243408"/>
            <a:ext cx="5112568" cy="5112568"/>
          </a:xfrm>
          <a:prstGeom prst="rect">
            <a:avLst/>
          </a:prstGeom>
        </p:spPr>
      </p:pic>
      <p:sp>
        <p:nvSpPr>
          <p:cNvPr id="2" name="TextBox 1">
            <a:extLst>
              <a:ext uri="{FF2B5EF4-FFF2-40B4-BE49-F238E27FC236}">
                <a16:creationId xmlns:a16="http://schemas.microsoft.com/office/drawing/2014/main" id="{920ACE0B-A691-4300-8940-C1524FE4FB1D}"/>
              </a:ext>
            </a:extLst>
          </p:cNvPr>
          <p:cNvSpPr txBox="1"/>
          <p:nvPr/>
        </p:nvSpPr>
        <p:spPr>
          <a:xfrm>
            <a:off x="5392627" y="1200005"/>
            <a:ext cx="6539855" cy="1076867"/>
          </a:xfrm>
          <a:prstGeom prst="rect">
            <a:avLst/>
          </a:prstGeom>
          <a:solidFill>
            <a:srgbClr val="0070AD"/>
          </a:solidFill>
        </p:spPr>
        <p:txBody>
          <a:bodyPr wrap="square" rtlCol="0" anchor="ctr">
            <a:noAutofit/>
          </a:bodyPr>
          <a:lstStyle/>
          <a:p>
            <a:pPr algn="ctr"/>
            <a:r>
              <a:rPr lang="en-GB" sz="2800" dirty="0">
                <a:solidFill>
                  <a:schemeClr val="bg1"/>
                </a:solidFill>
                <a:latin typeface="Ubuntu" panose="020B0504030602030204" pitchFamily="34" charset="0"/>
              </a:rPr>
              <a:t>The EU European </a:t>
            </a:r>
            <a:br>
              <a:rPr lang="en-GB" sz="2800" dirty="0">
                <a:solidFill>
                  <a:schemeClr val="bg1"/>
                </a:solidFill>
                <a:latin typeface="Ubuntu" panose="020B0504030602030204" pitchFamily="34" charset="0"/>
              </a:rPr>
            </a:br>
            <a:r>
              <a:rPr lang="en-GB" sz="2800" dirty="0">
                <a:solidFill>
                  <a:schemeClr val="bg1"/>
                </a:solidFill>
                <a:latin typeface="Ubuntu" panose="020B0504030602030204" pitchFamily="34" charset="0"/>
              </a:rPr>
              <a:t>Data </a:t>
            </a:r>
            <a:r>
              <a:rPr lang="en-GB" sz="2800" strike="sngStrike" dirty="0">
                <a:solidFill>
                  <a:schemeClr val="bg1"/>
                </a:solidFill>
                <a:latin typeface="Ubuntu" panose="020B0504030602030204" pitchFamily="34" charset="0"/>
              </a:rPr>
              <a:t>Portal</a:t>
            </a:r>
            <a:r>
              <a:rPr lang="en-GB" sz="2800" dirty="0">
                <a:solidFill>
                  <a:schemeClr val="bg1"/>
                </a:solidFill>
                <a:latin typeface="Ubuntu" panose="020B0504030602030204" pitchFamily="34" charset="0"/>
              </a:rPr>
              <a:t> </a:t>
            </a:r>
            <a:r>
              <a:rPr lang="en-GB" sz="2800" i="1" dirty="0">
                <a:solidFill>
                  <a:schemeClr val="bg1"/>
                </a:solidFill>
                <a:latin typeface="Ubuntu" panose="020B0504030602030204" pitchFamily="34" charset="0"/>
              </a:rPr>
              <a:t>Programme</a:t>
            </a:r>
          </a:p>
        </p:txBody>
      </p:sp>
      <p:sp>
        <p:nvSpPr>
          <p:cNvPr id="6" name="TextBox 5">
            <a:extLst>
              <a:ext uri="{FF2B5EF4-FFF2-40B4-BE49-F238E27FC236}">
                <a16:creationId xmlns:a16="http://schemas.microsoft.com/office/drawing/2014/main" id="{4EF348BF-8716-4A01-AA3F-56F600F440D2}"/>
              </a:ext>
            </a:extLst>
          </p:cNvPr>
          <p:cNvSpPr txBox="1"/>
          <p:nvPr/>
        </p:nvSpPr>
        <p:spPr>
          <a:xfrm>
            <a:off x="5392627" y="2603842"/>
            <a:ext cx="6539855" cy="1076867"/>
          </a:xfrm>
          <a:prstGeom prst="rect">
            <a:avLst/>
          </a:prstGeom>
          <a:solidFill>
            <a:srgbClr val="0070AD"/>
          </a:solidFill>
        </p:spPr>
        <p:txBody>
          <a:bodyPr wrap="square" rtlCol="0" anchor="ctr">
            <a:noAutofit/>
          </a:bodyPr>
          <a:lstStyle/>
          <a:p>
            <a:pPr algn="ctr"/>
            <a:r>
              <a:rPr lang="en-GB" sz="2800" dirty="0">
                <a:solidFill>
                  <a:schemeClr val="bg1"/>
                </a:solidFill>
                <a:latin typeface="Ubuntu" panose="020B0504030602030204" pitchFamily="34" charset="0"/>
              </a:rPr>
              <a:t>The state of open data </a:t>
            </a:r>
            <a:br>
              <a:rPr lang="en-GB" sz="2800" dirty="0">
                <a:solidFill>
                  <a:schemeClr val="bg1"/>
                </a:solidFill>
                <a:latin typeface="Ubuntu" panose="020B0504030602030204" pitchFamily="34" charset="0"/>
              </a:rPr>
            </a:br>
            <a:r>
              <a:rPr lang="en-GB" sz="2800" dirty="0">
                <a:solidFill>
                  <a:schemeClr val="bg1"/>
                </a:solidFill>
                <a:latin typeface="Ubuntu" panose="020B0504030602030204" pitchFamily="34" charset="0"/>
              </a:rPr>
              <a:t>in Europe in 2018</a:t>
            </a:r>
          </a:p>
        </p:txBody>
      </p:sp>
      <p:sp>
        <p:nvSpPr>
          <p:cNvPr id="7" name="TextBox 6">
            <a:extLst>
              <a:ext uri="{FF2B5EF4-FFF2-40B4-BE49-F238E27FC236}">
                <a16:creationId xmlns:a16="http://schemas.microsoft.com/office/drawing/2014/main" id="{00585B05-A34B-44F8-A280-9CDBD49C2794}"/>
              </a:ext>
            </a:extLst>
          </p:cNvPr>
          <p:cNvSpPr txBox="1"/>
          <p:nvPr/>
        </p:nvSpPr>
        <p:spPr>
          <a:xfrm>
            <a:off x="5375919" y="4007679"/>
            <a:ext cx="6539855" cy="1076867"/>
          </a:xfrm>
          <a:prstGeom prst="rect">
            <a:avLst/>
          </a:prstGeom>
          <a:solidFill>
            <a:srgbClr val="0070AD"/>
          </a:solidFill>
        </p:spPr>
        <p:txBody>
          <a:bodyPr wrap="square" rtlCol="0" anchor="ctr">
            <a:noAutofit/>
          </a:bodyPr>
          <a:lstStyle/>
          <a:p>
            <a:pPr algn="ctr"/>
            <a:r>
              <a:rPr lang="en-GB" sz="2800" dirty="0">
                <a:solidFill>
                  <a:schemeClr val="bg1"/>
                </a:solidFill>
                <a:latin typeface="Ubuntu" panose="020B0504030602030204" pitchFamily="34" charset="0"/>
              </a:rPr>
              <a:t>The technology of EDP, </a:t>
            </a:r>
            <a:br>
              <a:rPr lang="en-GB" sz="2800" dirty="0">
                <a:solidFill>
                  <a:schemeClr val="bg1"/>
                </a:solidFill>
                <a:latin typeface="Ubuntu" panose="020B0504030602030204" pitchFamily="34" charset="0"/>
              </a:rPr>
            </a:br>
            <a:r>
              <a:rPr lang="en-GB" sz="2800" dirty="0">
                <a:solidFill>
                  <a:schemeClr val="bg1"/>
                </a:solidFill>
                <a:latin typeface="Ubuntu" panose="020B0504030602030204" pitchFamily="34" charset="0"/>
              </a:rPr>
              <a:t>and where we’re going next</a:t>
            </a:r>
          </a:p>
        </p:txBody>
      </p:sp>
      <p:sp>
        <p:nvSpPr>
          <p:cNvPr id="8" name="TextBox 7">
            <a:extLst>
              <a:ext uri="{FF2B5EF4-FFF2-40B4-BE49-F238E27FC236}">
                <a16:creationId xmlns:a16="http://schemas.microsoft.com/office/drawing/2014/main" id="{DFE3A81C-2119-42F4-ADD9-BF8871E80236}"/>
              </a:ext>
            </a:extLst>
          </p:cNvPr>
          <p:cNvSpPr txBox="1"/>
          <p:nvPr/>
        </p:nvSpPr>
        <p:spPr>
          <a:xfrm>
            <a:off x="5392627" y="5411516"/>
            <a:ext cx="6539855" cy="1076867"/>
          </a:xfrm>
          <a:prstGeom prst="rect">
            <a:avLst/>
          </a:prstGeom>
          <a:solidFill>
            <a:srgbClr val="0070AD"/>
          </a:solidFill>
        </p:spPr>
        <p:txBody>
          <a:bodyPr wrap="square" rtlCol="0" anchor="ctr">
            <a:noAutofit/>
          </a:bodyPr>
          <a:lstStyle/>
          <a:p>
            <a:pPr algn="ctr"/>
            <a:r>
              <a:rPr lang="en-GB" sz="2800" dirty="0">
                <a:solidFill>
                  <a:schemeClr val="bg1"/>
                </a:solidFill>
                <a:latin typeface="Ubuntu" panose="020B0504030602030204" pitchFamily="34" charset="0"/>
              </a:rPr>
              <a:t>Ask not what EDP</a:t>
            </a:r>
            <a:br>
              <a:rPr lang="en-GB" sz="2800" dirty="0">
                <a:solidFill>
                  <a:schemeClr val="bg1"/>
                </a:solidFill>
                <a:latin typeface="Ubuntu" panose="020B0504030602030204" pitchFamily="34" charset="0"/>
              </a:rPr>
            </a:br>
            <a:r>
              <a:rPr lang="en-GB" sz="2800" dirty="0">
                <a:solidFill>
                  <a:schemeClr val="bg1"/>
                </a:solidFill>
                <a:latin typeface="Ubuntu" panose="020B0504030602030204" pitchFamily="34" charset="0"/>
              </a:rPr>
              <a:t>can do for you…</a:t>
            </a:r>
          </a:p>
        </p:txBody>
      </p:sp>
    </p:spTree>
    <p:extLst>
      <p:ext uri="{BB962C8B-B14F-4D97-AF65-F5344CB8AC3E}">
        <p14:creationId xmlns:p14="http://schemas.microsoft.com/office/powerpoint/2010/main" val="146287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itle 1">
            <a:extLst>
              <a:ext uri="{FF2B5EF4-FFF2-40B4-BE49-F238E27FC236}">
                <a16:creationId xmlns:a16="http://schemas.microsoft.com/office/drawing/2014/main" id="{92686859-ED53-4868-8378-537B2DDFA025}"/>
              </a:ext>
            </a:extLst>
          </p:cNvPr>
          <p:cNvSpPr>
            <a:spLocks noGrp="1"/>
          </p:cNvSpPr>
          <p:nvPr>
            <p:ph type="title"/>
          </p:nvPr>
        </p:nvSpPr>
        <p:spPr>
          <a:xfrm>
            <a:off x="227349" y="0"/>
            <a:ext cx="11125236" cy="1104900"/>
          </a:xfrm>
        </p:spPr>
        <p:txBody>
          <a:bodyPr/>
          <a:lstStyle/>
          <a:p>
            <a:r>
              <a:rPr lang="en-GB" dirty="0"/>
              <a:t>Open Data Maturity report 2018</a:t>
            </a:r>
          </a:p>
        </p:txBody>
      </p:sp>
      <p:sp>
        <p:nvSpPr>
          <p:cNvPr id="84" name="Text Placeholder 3">
            <a:extLst>
              <a:ext uri="{FF2B5EF4-FFF2-40B4-BE49-F238E27FC236}">
                <a16:creationId xmlns:a16="http://schemas.microsoft.com/office/drawing/2014/main" id="{0F4AA9A9-202C-4FA9-B928-BB6DA73908AE}"/>
              </a:ext>
            </a:extLst>
          </p:cNvPr>
          <p:cNvSpPr txBox="1">
            <a:spLocks/>
          </p:cNvSpPr>
          <p:nvPr/>
        </p:nvSpPr>
        <p:spPr>
          <a:xfrm>
            <a:off x="227349" y="1148607"/>
            <a:ext cx="11700000" cy="50405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266700" indent="-1778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j-lt"/>
                <a:ea typeface="+mn-ea"/>
                <a:cs typeface="+mn-cs"/>
              </a:defRPr>
            </a:lvl2pPr>
            <a:lvl3pPr marL="444500" indent="-1778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622300" indent="-177800" algn="l" defTabSz="914400" rtl="0" eaLnBrk="1" latinLnBrk="0" hangingPunct="1">
              <a:lnSpc>
                <a:spcPct val="90000"/>
              </a:lnSpc>
              <a:spcBef>
                <a:spcPts val="500"/>
              </a:spcBef>
              <a:buClr>
                <a:schemeClr val="accent3"/>
              </a:buClr>
              <a:buFont typeface="Verdana" panose="020B0604030504040204" pitchFamily="34" charset="0"/>
              <a:buChar char="‒"/>
              <a:defRPr sz="1400" kern="1200">
                <a:solidFill>
                  <a:schemeClr val="tx1"/>
                </a:solidFill>
                <a:latin typeface="+mj-lt"/>
                <a:ea typeface="+mn-ea"/>
                <a:cs typeface="+mn-cs"/>
              </a:defRPr>
            </a:lvl4pPr>
            <a:lvl5pPr marL="812800" indent="-1905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12ABDB"/>
                </a:solidFill>
              </a:rPr>
              <a:t>Member States performance and clusters</a:t>
            </a:r>
          </a:p>
        </p:txBody>
      </p:sp>
      <p:grpSp>
        <p:nvGrpSpPr>
          <p:cNvPr id="7" name="Group 6">
            <a:extLst>
              <a:ext uri="{FF2B5EF4-FFF2-40B4-BE49-F238E27FC236}">
                <a16:creationId xmlns:a16="http://schemas.microsoft.com/office/drawing/2014/main" id="{F80012FB-1FC0-49A3-BE5D-9B755EE7E686}"/>
              </a:ext>
            </a:extLst>
          </p:cNvPr>
          <p:cNvGrpSpPr/>
          <p:nvPr/>
        </p:nvGrpSpPr>
        <p:grpSpPr>
          <a:xfrm>
            <a:off x="4796515" y="2370752"/>
            <a:ext cx="2887157" cy="3338639"/>
            <a:chOff x="4796515" y="2370752"/>
            <a:chExt cx="2887157" cy="3338639"/>
          </a:xfrm>
        </p:grpSpPr>
        <p:sp>
          <p:nvSpPr>
            <p:cNvPr id="6" name="Rectangle 5">
              <a:extLst>
                <a:ext uri="{FF2B5EF4-FFF2-40B4-BE49-F238E27FC236}">
                  <a16:creationId xmlns:a16="http://schemas.microsoft.com/office/drawing/2014/main" id="{B9FFE957-59B6-4AFD-8A72-13DE9C1620AD}"/>
                </a:ext>
              </a:extLst>
            </p:cNvPr>
            <p:cNvSpPr/>
            <p:nvPr/>
          </p:nvSpPr>
          <p:spPr>
            <a:xfrm>
              <a:off x="5742350" y="3091218"/>
              <a:ext cx="1941322" cy="2618173"/>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8" name="Rectangle 87">
              <a:extLst>
                <a:ext uri="{FF2B5EF4-FFF2-40B4-BE49-F238E27FC236}">
                  <a16:creationId xmlns:a16="http://schemas.microsoft.com/office/drawing/2014/main" id="{FB620EC6-A16A-4D84-8FA3-BC5B9460D356}"/>
                </a:ext>
              </a:extLst>
            </p:cNvPr>
            <p:cNvSpPr/>
            <p:nvPr/>
          </p:nvSpPr>
          <p:spPr>
            <a:xfrm>
              <a:off x="4796515" y="2370752"/>
              <a:ext cx="990278" cy="3259885"/>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pic>
        <p:nvPicPr>
          <p:cNvPr id="2" name="Picture 1">
            <a:extLst>
              <a:ext uri="{FF2B5EF4-FFF2-40B4-BE49-F238E27FC236}">
                <a16:creationId xmlns:a16="http://schemas.microsoft.com/office/drawing/2014/main" id="{8707AB53-7A72-4B3B-A40E-8C1C4E82DBD1}"/>
              </a:ext>
            </a:extLst>
          </p:cNvPr>
          <p:cNvPicPr>
            <a:picLocks noChangeAspect="1"/>
          </p:cNvPicPr>
          <p:nvPr/>
        </p:nvPicPr>
        <p:blipFill rotWithShape="1">
          <a:blip r:embed="rId3"/>
          <a:srcRect b="28060"/>
          <a:stretch/>
        </p:blipFill>
        <p:spPr>
          <a:xfrm>
            <a:off x="150433" y="1075968"/>
            <a:ext cx="10266047" cy="4591915"/>
          </a:xfrm>
          <a:prstGeom prst="rect">
            <a:avLst/>
          </a:prstGeom>
        </p:spPr>
      </p:pic>
      <p:sp>
        <p:nvSpPr>
          <p:cNvPr id="5" name="Rectangle 4">
            <a:extLst>
              <a:ext uri="{FF2B5EF4-FFF2-40B4-BE49-F238E27FC236}">
                <a16:creationId xmlns:a16="http://schemas.microsoft.com/office/drawing/2014/main" id="{C1C363E4-FF92-4BB5-8D71-A64C003D9EEE}"/>
              </a:ext>
            </a:extLst>
          </p:cNvPr>
          <p:cNvSpPr/>
          <p:nvPr/>
        </p:nvSpPr>
        <p:spPr>
          <a:xfrm rot="16200000">
            <a:off x="2314091" y="223151"/>
            <a:ext cx="3216496" cy="6075518"/>
          </a:xfrm>
          <a:prstGeom prst="rect">
            <a:avLst/>
          </a:prstGeom>
          <a:gradFill>
            <a:gsLst>
              <a:gs pos="69000">
                <a:srgbClr val="FFFFFF">
                  <a:alpha val="52000"/>
                </a:srgbClr>
              </a:gs>
              <a:gs pos="0">
                <a:srgbClr val="FFFFFF"/>
              </a:gs>
              <a:gs pos="12000">
                <a:srgbClr val="FFFFFF">
                  <a:alpha val="76863"/>
                </a:srgbClr>
              </a:gs>
              <a:gs pos="85000">
                <a:srgbClr val="FFFFFF">
                  <a:alpha val="49020"/>
                </a:srgbClr>
              </a:gs>
              <a:gs pos="100000">
                <a:srgbClr val="FFFFFF">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038E7103-D5B2-4AD8-BE0D-0DC0456E8167}"/>
              </a:ext>
            </a:extLst>
          </p:cNvPr>
          <p:cNvPicPr>
            <a:picLocks noChangeAspect="1"/>
          </p:cNvPicPr>
          <p:nvPr/>
        </p:nvPicPr>
        <p:blipFill>
          <a:blip r:embed="rId4"/>
          <a:stretch>
            <a:fillRect/>
          </a:stretch>
        </p:blipFill>
        <p:spPr>
          <a:xfrm>
            <a:off x="884579" y="5302341"/>
            <a:ext cx="9073008" cy="400279"/>
          </a:xfrm>
          <a:prstGeom prst="rect">
            <a:avLst/>
          </a:prstGeom>
        </p:spPr>
      </p:pic>
      <p:sp>
        <p:nvSpPr>
          <p:cNvPr id="123" name="Rectangle 122">
            <a:extLst>
              <a:ext uri="{FF2B5EF4-FFF2-40B4-BE49-F238E27FC236}">
                <a16:creationId xmlns:a16="http://schemas.microsoft.com/office/drawing/2014/main" id="{838CA10D-FD9E-475A-B84D-30A8399F3D2F}"/>
              </a:ext>
            </a:extLst>
          </p:cNvPr>
          <p:cNvSpPr/>
          <p:nvPr/>
        </p:nvSpPr>
        <p:spPr>
          <a:xfrm rot="16200000">
            <a:off x="5244762" y="751846"/>
            <a:ext cx="217156" cy="8883829"/>
          </a:xfrm>
          <a:prstGeom prst="rect">
            <a:avLst/>
          </a:prstGeom>
          <a:gradFill>
            <a:gsLst>
              <a:gs pos="69000">
                <a:srgbClr val="FFFFFF">
                  <a:alpha val="52000"/>
                </a:srgbClr>
              </a:gs>
              <a:gs pos="0">
                <a:srgbClr val="FFFFFF"/>
              </a:gs>
              <a:gs pos="12000">
                <a:srgbClr val="FFFFFF">
                  <a:alpha val="76863"/>
                </a:srgbClr>
              </a:gs>
              <a:gs pos="85000">
                <a:srgbClr val="FFFFFF">
                  <a:alpha val="49020"/>
                </a:srgbClr>
              </a:gs>
              <a:gs pos="100000">
                <a:srgbClr val="FFFFFF">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6" name="Group 125">
            <a:extLst>
              <a:ext uri="{FF2B5EF4-FFF2-40B4-BE49-F238E27FC236}">
                <a16:creationId xmlns:a16="http://schemas.microsoft.com/office/drawing/2014/main" id="{E1F99B3C-0FC4-4FC4-8E28-1F0FAE60DFAD}"/>
              </a:ext>
            </a:extLst>
          </p:cNvPr>
          <p:cNvGrpSpPr/>
          <p:nvPr/>
        </p:nvGrpSpPr>
        <p:grpSpPr>
          <a:xfrm>
            <a:off x="368314" y="4652032"/>
            <a:ext cx="11506552" cy="1869477"/>
            <a:chOff x="368314" y="4652032"/>
            <a:chExt cx="11506552" cy="1869477"/>
          </a:xfrm>
        </p:grpSpPr>
        <p:sp>
          <p:nvSpPr>
            <p:cNvPr id="127" name="TextBox 126">
              <a:extLst>
                <a:ext uri="{FF2B5EF4-FFF2-40B4-BE49-F238E27FC236}">
                  <a16:creationId xmlns:a16="http://schemas.microsoft.com/office/drawing/2014/main" id="{BD2C7617-3A6C-4C8D-9836-4CBCE15B6F24}"/>
                </a:ext>
              </a:extLst>
            </p:cNvPr>
            <p:cNvSpPr txBox="1"/>
            <p:nvPr/>
          </p:nvSpPr>
          <p:spPr>
            <a:xfrm>
              <a:off x="368314" y="6059844"/>
              <a:ext cx="10105886" cy="461665"/>
            </a:xfrm>
            <a:prstGeom prst="rect">
              <a:avLst/>
            </a:prstGeom>
            <a:noFill/>
          </p:spPr>
          <p:txBody>
            <a:bodyPr wrap="square" rtlCol="0">
              <a:spAutoFit/>
            </a:bodyPr>
            <a:lstStyle/>
            <a:p>
              <a:pPr algn="r"/>
              <a:r>
                <a:rPr lang="en-GB" sz="1200" dirty="0">
                  <a:latin typeface="Ubuntu" panose="020B0504030602030204" pitchFamily="34" charset="0"/>
                </a:rPr>
                <a:t>European Data Portal, “Open Data Maturity in Europe 2018” report, 2018 </a:t>
              </a:r>
              <a:br>
                <a:rPr lang="en-GB" sz="1200" dirty="0">
                  <a:latin typeface="Ubuntu" panose="020B0504030602030204" pitchFamily="34" charset="0"/>
                </a:rPr>
              </a:br>
              <a:r>
                <a:rPr lang="en-GB" sz="1200" dirty="0">
                  <a:latin typeface="Ubuntu" panose="020B0504030602030204" pitchFamily="34" charset="0"/>
                </a:rPr>
                <a:t>https://www.europeandataportal.eu/sites/default/files/edp_landscaping_insight_report_n4_2018.pdf  </a:t>
              </a:r>
            </a:p>
          </p:txBody>
        </p:sp>
        <p:pic>
          <p:nvPicPr>
            <p:cNvPr id="128" name="Picture 127">
              <a:extLst>
                <a:ext uri="{FF2B5EF4-FFF2-40B4-BE49-F238E27FC236}">
                  <a16:creationId xmlns:a16="http://schemas.microsoft.com/office/drawing/2014/main" id="{19FE7013-B7D4-4714-80D8-05586BACE6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88144" y="4652032"/>
              <a:ext cx="1386722" cy="1848963"/>
            </a:xfrm>
            <a:prstGeom prst="rect">
              <a:avLst/>
            </a:prstGeom>
            <a:ln>
              <a:solidFill>
                <a:schemeClr val="bg2">
                  <a:lumMod val="10000"/>
                </a:schemeClr>
              </a:solidFill>
            </a:ln>
            <a:effectLst>
              <a:outerShdw blurRad="50800" dist="38100" dir="2700000" algn="tl" rotWithShape="0">
                <a:prstClr val="black">
                  <a:alpha val="40000"/>
                </a:prstClr>
              </a:outerShdw>
            </a:effectLst>
          </p:spPr>
        </p:pic>
      </p:grpSp>
      <p:sp>
        <p:nvSpPr>
          <p:cNvPr id="15" name="Rectangle 14">
            <a:extLst>
              <a:ext uri="{FF2B5EF4-FFF2-40B4-BE49-F238E27FC236}">
                <a16:creationId xmlns:a16="http://schemas.microsoft.com/office/drawing/2014/main" id="{6D7A70D0-4536-4143-A04E-EED299A036A9}"/>
              </a:ext>
            </a:extLst>
          </p:cNvPr>
          <p:cNvSpPr/>
          <p:nvPr/>
        </p:nvSpPr>
        <p:spPr>
          <a:xfrm rot="5400000">
            <a:off x="6877438" y="1951344"/>
            <a:ext cx="3216497" cy="2619135"/>
          </a:xfrm>
          <a:prstGeom prst="rect">
            <a:avLst/>
          </a:prstGeom>
          <a:gradFill>
            <a:gsLst>
              <a:gs pos="69000">
                <a:srgbClr val="FFFFFF">
                  <a:alpha val="52000"/>
                </a:srgbClr>
              </a:gs>
              <a:gs pos="0">
                <a:srgbClr val="FFFFFF"/>
              </a:gs>
              <a:gs pos="12000">
                <a:srgbClr val="FFFFFF">
                  <a:alpha val="76863"/>
                </a:srgbClr>
              </a:gs>
              <a:gs pos="85000">
                <a:srgbClr val="FFFFFF">
                  <a:alpha val="49020"/>
                </a:srgbClr>
              </a:gs>
              <a:gs pos="100000">
                <a:srgbClr val="FFFFFF">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Arrow: Down 2">
            <a:extLst>
              <a:ext uri="{FF2B5EF4-FFF2-40B4-BE49-F238E27FC236}">
                <a16:creationId xmlns:a16="http://schemas.microsoft.com/office/drawing/2014/main" id="{20330E33-5066-4300-8652-88AA609744F8}"/>
              </a:ext>
            </a:extLst>
          </p:cNvPr>
          <p:cNvSpPr/>
          <p:nvPr/>
        </p:nvSpPr>
        <p:spPr>
          <a:xfrm>
            <a:off x="6561760" y="1403540"/>
            <a:ext cx="1008112" cy="840864"/>
          </a:xfrm>
          <a:prstGeom prst="downArrow">
            <a:avLst/>
          </a:prstGeom>
          <a:solidFill>
            <a:srgbClr val="0070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1B00332-AD00-49DA-96CF-98E1BA0BD8FB}"/>
              </a:ext>
            </a:extLst>
          </p:cNvPr>
          <p:cNvSpPr/>
          <p:nvPr/>
        </p:nvSpPr>
        <p:spPr>
          <a:xfrm rot="16200000">
            <a:off x="3840605" y="2203015"/>
            <a:ext cx="217157" cy="6075518"/>
          </a:xfrm>
          <a:prstGeom prst="rect">
            <a:avLst/>
          </a:prstGeom>
          <a:gradFill>
            <a:gsLst>
              <a:gs pos="69000">
                <a:srgbClr val="FFFFFF">
                  <a:alpha val="52000"/>
                </a:srgbClr>
              </a:gs>
              <a:gs pos="0">
                <a:srgbClr val="FFFFFF"/>
              </a:gs>
              <a:gs pos="12000">
                <a:srgbClr val="FFFFFF">
                  <a:alpha val="76863"/>
                </a:srgbClr>
              </a:gs>
              <a:gs pos="85000">
                <a:srgbClr val="FFFFFF">
                  <a:alpha val="49020"/>
                </a:srgbClr>
              </a:gs>
              <a:gs pos="100000">
                <a:srgbClr val="FFFFFF">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6E182401-734B-4A62-AF1D-ADAC88EA1894}"/>
              </a:ext>
            </a:extLst>
          </p:cNvPr>
          <p:cNvSpPr/>
          <p:nvPr/>
        </p:nvSpPr>
        <p:spPr>
          <a:xfrm rot="5400000">
            <a:off x="8450041" y="3930284"/>
            <a:ext cx="170141" cy="2573970"/>
          </a:xfrm>
          <a:prstGeom prst="rect">
            <a:avLst/>
          </a:prstGeom>
          <a:gradFill>
            <a:gsLst>
              <a:gs pos="69000">
                <a:srgbClr val="FFFFFF">
                  <a:alpha val="52000"/>
                </a:srgbClr>
              </a:gs>
              <a:gs pos="0">
                <a:srgbClr val="FFFFFF"/>
              </a:gs>
              <a:gs pos="12000">
                <a:srgbClr val="FFFFFF">
                  <a:alpha val="76863"/>
                </a:srgbClr>
              </a:gs>
              <a:gs pos="85000">
                <a:srgbClr val="FFFFFF">
                  <a:alpha val="49020"/>
                </a:srgbClr>
              </a:gs>
              <a:gs pos="100000">
                <a:srgbClr val="FFFFFF">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05349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1F41055-6CAB-4D9A-85D7-782F9A41C7CC}"/>
              </a:ext>
            </a:extLst>
          </p:cNvPr>
          <p:cNvPicPr>
            <a:picLocks noChangeAspect="1"/>
          </p:cNvPicPr>
          <p:nvPr/>
        </p:nvPicPr>
        <p:blipFill>
          <a:blip r:embed="rId3"/>
          <a:stretch>
            <a:fillRect/>
          </a:stretch>
        </p:blipFill>
        <p:spPr>
          <a:xfrm>
            <a:off x="1524" y="0"/>
            <a:ext cx="10486620" cy="5900199"/>
          </a:xfrm>
          <a:prstGeom prst="rect">
            <a:avLst/>
          </a:prstGeom>
        </p:spPr>
      </p:pic>
      <p:grpSp>
        <p:nvGrpSpPr>
          <p:cNvPr id="126" name="Group 125">
            <a:extLst>
              <a:ext uri="{FF2B5EF4-FFF2-40B4-BE49-F238E27FC236}">
                <a16:creationId xmlns:a16="http://schemas.microsoft.com/office/drawing/2014/main" id="{E1F99B3C-0FC4-4FC4-8E28-1F0FAE60DFAD}"/>
              </a:ext>
            </a:extLst>
          </p:cNvPr>
          <p:cNvGrpSpPr/>
          <p:nvPr/>
        </p:nvGrpSpPr>
        <p:grpSpPr>
          <a:xfrm>
            <a:off x="368314" y="4652032"/>
            <a:ext cx="11506552" cy="1869477"/>
            <a:chOff x="368314" y="4652032"/>
            <a:chExt cx="11506552" cy="1869477"/>
          </a:xfrm>
        </p:grpSpPr>
        <p:sp>
          <p:nvSpPr>
            <p:cNvPr id="127" name="TextBox 126">
              <a:extLst>
                <a:ext uri="{FF2B5EF4-FFF2-40B4-BE49-F238E27FC236}">
                  <a16:creationId xmlns:a16="http://schemas.microsoft.com/office/drawing/2014/main" id="{BD2C7617-3A6C-4C8D-9836-4CBCE15B6F24}"/>
                </a:ext>
              </a:extLst>
            </p:cNvPr>
            <p:cNvSpPr txBox="1"/>
            <p:nvPr/>
          </p:nvSpPr>
          <p:spPr>
            <a:xfrm>
              <a:off x="368314" y="6059844"/>
              <a:ext cx="10105886" cy="461665"/>
            </a:xfrm>
            <a:prstGeom prst="rect">
              <a:avLst/>
            </a:prstGeom>
            <a:noFill/>
          </p:spPr>
          <p:txBody>
            <a:bodyPr wrap="square" rtlCol="0">
              <a:spAutoFit/>
            </a:bodyPr>
            <a:lstStyle/>
            <a:p>
              <a:pPr algn="r"/>
              <a:r>
                <a:rPr lang="en-GB" sz="1200" dirty="0">
                  <a:latin typeface="Ubuntu" panose="020B0504030602030204" pitchFamily="34" charset="0"/>
                </a:rPr>
                <a:t>European Data Portal, “Open Data Maturity in Europe 2018” report, 2018 </a:t>
              </a:r>
              <a:br>
                <a:rPr lang="en-GB" sz="1200" dirty="0">
                  <a:latin typeface="Ubuntu" panose="020B0504030602030204" pitchFamily="34" charset="0"/>
                </a:rPr>
              </a:br>
              <a:r>
                <a:rPr lang="en-GB" sz="1200" dirty="0">
                  <a:latin typeface="Ubuntu" panose="020B0504030602030204" pitchFamily="34" charset="0"/>
                </a:rPr>
                <a:t>https://www.europeandataportal.eu/sites/default/files/edp_landscaping_insight_report_n4_2018.pdf  </a:t>
              </a:r>
            </a:p>
          </p:txBody>
        </p:sp>
        <p:pic>
          <p:nvPicPr>
            <p:cNvPr id="128" name="Picture 127">
              <a:extLst>
                <a:ext uri="{FF2B5EF4-FFF2-40B4-BE49-F238E27FC236}">
                  <a16:creationId xmlns:a16="http://schemas.microsoft.com/office/drawing/2014/main" id="{19FE7013-B7D4-4714-80D8-05586BACE6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8144" y="4652032"/>
              <a:ext cx="1386722" cy="1848963"/>
            </a:xfrm>
            <a:prstGeom prst="rect">
              <a:avLst/>
            </a:prstGeom>
            <a:ln>
              <a:solidFill>
                <a:schemeClr val="bg2">
                  <a:lumMod val="10000"/>
                </a:schemeClr>
              </a:solidFill>
            </a:ln>
            <a:effectLst>
              <a:outerShdw blurRad="50800" dist="38100" dir="2700000" algn="tl" rotWithShape="0">
                <a:prstClr val="black">
                  <a:alpha val="40000"/>
                </a:prstClr>
              </a:outerShdw>
            </a:effectLst>
          </p:spPr>
        </p:pic>
      </p:grpSp>
      <p:sp>
        <p:nvSpPr>
          <p:cNvPr id="3" name="Rectangle 2">
            <a:extLst>
              <a:ext uri="{FF2B5EF4-FFF2-40B4-BE49-F238E27FC236}">
                <a16:creationId xmlns:a16="http://schemas.microsoft.com/office/drawing/2014/main" id="{F88A0F65-56C7-48A2-A4FC-D89A6676A9AF}"/>
              </a:ext>
            </a:extLst>
          </p:cNvPr>
          <p:cNvSpPr/>
          <p:nvPr/>
        </p:nvSpPr>
        <p:spPr>
          <a:xfrm>
            <a:off x="9912424" y="-3117"/>
            <a:ext cx="504056" cy="479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66F8259-01EF-4550-A2E7-97684DE272B3}"/>
              </a:ext>
            </a:extLst>
          </p:cNvPr>
          <p:cNvSpPr/>
          <p:nvPr/>
        </p:nvSpPr>
        <p:spPr>
          <a:xfrm flipH="1">
            <a:off x="10344472" y="5709390"/>
            <a:ext cx="117726" cy="240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561093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43D293-0A16-4808-98DE-0CFBE213507E}"/>
              </a:ext>
            </a:extLst>
          </p:cNvPr>
          <p:cNvPicPr>
            <a:picLocks noChangeAspect="1"/>
          </p:cNvPicPr>
          <p:nvPr/>
        </p:nvPicPr>
        <p:blipFill>
          <a:blip r:embed="rId3"/>
          <a:stretch>
            <a:fillRect/>
          </a:stretch>
        </p:blipFill>
        <p:spPr>
          <a:xfrm>
            <a:off x="1524" y="0"/>
            <a:ext cx="10486620" cy="5900199"/>
          </a:xfrm>
          <a:prstGeom prst="rect">
            <a:avLst/>
          </a:prstGeom>
        </p:spPr>
      </p:pic>
      <p:grpSp>
        <p:nvGrpSpPr>
          <p:cNvPr id="126" name="Group 125">
            <a:extLst>
              <a:ext uri="{FF2B5EF4-FFF2-40B4-BE49-F238E27FC236}">
                <a16:creationId xmlns:a16="http://schemas.microsoft.com/office/drawing/2014/main" id="{E1F99B3C-0FC4-4FC4-8E28-1F0FAE60DFAD}"/>
              </a:ext>
            </a:extLst>
          </p:cNvPr>
          <p:cNvGrpSpPr/>
          <p:nvPr/>
        </p:nvGrpSpPr>
        <p:grpSpPr>
          <a:xfrm>
            <a:off x="368314" y="4652032"/>
            <a:ext cx="11506552" cy="1869477"/>
            <a:chOff x="368314" y="4652032"/>
            <a:chExt cx="11506552" cy="1869477"/>
          </a:xfrm>
        </p:grpSpPr>
        <p:sp>
          <p:nvSpPr>
            <p:cNvPr id="127" name="TextBox 126">
              <a:extLst>
                <a:ext uri="{FF2B5EF4-FFF2-40B4-BE49-F238E27FC236}">
                  <a16:creationId xmlns:a16="http://schemas.microsoft.com/office/drawing/2014/main" id="{BD2C7617-3A6C-4C8D-9836-4CBCE15B6F24}"/>
                </a:ext>
              </a:extLst>
            </p:cNvPr>
            <p:cNvSpPr txBox="1"/>
            <p:nvPr/>
          </p:nvSpPr>
          <p:spPr>
            <a:xfrm>
              <a:off x="368314" y="6059844"/>
              <a:ext cx="10105886" cy="461665"/>
            </a:xfrm>
            <a:prstGeom prst="rect">
              <a:avLst/>
            </a:prstGeom>
            <a:noFill/>
          </p:spPr>
          <p:txBody>
            <a:bodyPr wrap="square" rtlCol="0">
              <a:spAutoFit/>
            </a:bodyPr>
            <a:lstStyle/>
            <a:p>
              <a:pPr algn="r"/>
              <a:r>
                <a:rPr lang="en-GB" sz="1200" dirty="0">
                  <a:latin typeface="Ubuntu" panose="020B0504030602030204" pitchFamily="34" charset="0"/>
                </a:rPr>
                <a:t>European Data Portal, “Open Data Maturity in Europe 2018” report, 2018 </a:t>
              </a:r>
              <a:br>
                <a:rPr lang="en-GB" sz="1200" dirty="0">
                  <a:latin typeface="Ubuntu" panose="020B0504030602030204" pitchFamily="34" charset="0"/>
                </a:rPr>
              </a:br>
              <a:r>
                <a:rPr lang="en-GB" sz="1200" dirty="0">
                  <a:latin typeface="Ubuntu" panose="020B0504030602030204" pitchFamily="34" charset="0"/>
                </a:rPr>
                <a:t>https://www.europeandataportal.eu/sites/default/files/edp_landscaping_insight_report_n4_2018.pdf  </a:t>
              </a:r>
            </a:p>
          </p:txBody>
        </p:sp>
        <p:pic>
          <p:nvPicPr>
            <p:cNvPr id="128" name="Picture 127">
              <a:extLst>
                <a:ext uri="{FF2B5EF4-FFF2-40B4-BE49-F238E27FC236}">
                  <a16:creationId xmlns:a16="http://schemas.microsoft.com/office/drawing/2014/main" id="{19FE7013-B7D4-4714-80D8-05586BACE6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8144" y="4652032"/>
              <a:ext cx="1386722" cy="1848963"/>
            </a:xfrm>
            <a:prstGeom prst="rect">
              <a:avLst/>
            </a:prstGeom>
            <a:ln>
              <a:solidFill>
                <a:schemeClr val="bg2">
                  <a:lumMod val="10000"/>
                </a:schemeClr>
              </a:solidFill>
            </a:ln>
            <a:effectLst>
              <a:outerShdw blurRad="50800" dist="38100" dir="2700000" algn="tl" rotWithShape="0">
                <a:prstClr val="black">
                  <a:alpha val="40000"/>
                </a:prstClr>
              </a:outerShdw>
            </a:effectLst>
          </p:spPr>
        </p:pic>
      </p:grpSp>
      <p:sp>
        <p:nvSpPr>
          <p:cNvPr id="3" name="Rectangle 2">
            <a:extLst>
              <a:ext uri="{FF2B5EF4-FFF2-40B4-BE49-F238E27FC236}">
                <a16:creationId xmlns:a16="http://schemas.microsoft.com/office/drawing/2014/main" id="{F88A0F65-56C7-48A2-A4FC-D89A6676A9AF}"/>
              </a:ext>
            </a:extLst>
          </p:cNvPr>
          <p:cNvSpPr/>
          <p:nvPr/>
        </p:nvSpPr>
        <p:spPr>
          <a:xfrm>
            <a:off x="9912424" y="-3117"/>
            <a:ext cx="504056" cy="479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66F8259-01EF-4550-A2E7-97684DE272B3}"/>
              </a:ext>
            </a:extLst>
          </p:cNvPr>
          <p:cNvSpPr/>
          <p:nvPr/>
        </p:nvSpPr>
        <p:spPr>
          <a:xfrm flipH="1">
            <a:off x="10344472" y="5709390"/>
            <a:ext cx="117726" cy="240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807167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20214D-2224-4784-9286-15B1E11D15EA}"/>
              </a:ext>
            </a:extLst>
          </p:cNvPr>
          <p:cNvPicPr>
            <a:picLocks noChangeAspect="1"/>
          </p:cNvPicPr>
          <p:nvPr/>
        </p:nvPicPr>
        <p:blipFill>
          <a:blip r:embed="rId3"/>
          <a:stretch>
            <a:fillRect/>
          </a:stretch>
        </p:blipFill>
        <p:spPr>
          <a:xfrm>
            <a:off x="1524" y="0"/>
            <a:ext cx="10486620" cy="5900199"/>
          </a:xfrm>
          <a:prstGeom prst="rect">
            <a:avLst/>
          </a:prstGeom>
        </p:spPr>
      </p:pic>
      <p:grpSp>
        <p:nvGrpSpPr>
          <p:cNvPr id="126" name="Group 125">
            <a:extLst>
              <a:ext uri="{FF2B5EF4-FFF2-40B4-BE49-F238E27FC236}">
                <a16:creationId xmlns:a16="http://schemas.microsoft.com/office/drawing/2014/main" id="{E1F99B3C-0FC4-4FC4-8E28-1F0FAE60DFAD}"/>
              </a:ext>
            </a:extLst>
          </p:cNvPr>
          <p:cNvGrpSpPr/>
          <p:nvPr/>
        </p:nvGrpSpPr>
        <p:grpSpPr>
          <a:xfrm>
            <a:off x="368314" y="4652032"/>
            <a:ext cx="11506552" cy="1869477"/>
            <a:chOff x="368314" y="4652032"/>
            <a:chExt cx="11506552" cy="1869477"/>
          </a:xfrm>
        </p:grpSpPr>
        <p:sp>
          <p:nvSpPr>
            <p:cNvPr id="127" name="TextBox 126">
              <a:extLst>
                <a:ext uri="{FF2B5EF4-FFF2-40B4-BE49-F238E27FC236}">
                  <a16:creationId xmlns:a16="http://schemas.microsoft.com/office/drawing/2014/main" id="{BD2C7617-3A6C-4C8D-9836-4CBCE15B6F24}"/>
                </a:ext>
              </a:extLst>
            </p:cNvPr>
            <p:cNvSpPr txBox="1"/>
            <p:nvPr/>
          </p:nvSpPr>
          <p:spPr>
            <a:xfrm>
              <a:off x="368314" y="6059844"/>
              <a:ext cx="10105886" cy="461665"/>
            </a:xfrm>
            <a:prstGeom prst="rect">
              <a:avLst/>
            </a:prstGeom>
            <a:noFill/>
          </p:spPr>
          <p:txBody>
            <a:bodyPr wrap="square" rtlCol="0">
              <a:spAutoFit/>
            </a:bodyPr>
            <a:lstStyle/>
            <a:p>
              <a:pPr algn="r"/>
              <a:r>
                <a:rPr lang="en-GB" sz="1200" dirty="0">
                  <a:latin typeface="Ubuntu" panose="020B0504030602030204" pitchFamily="34" charset="0"/>
                </a:rPr>
                <a:t>European Data Portal, “Open Data Maturity in Europe 2018” report, 2018 </a:t>
              </a:r>
              <a:br>
                <a:rPr lang="en-GB" sz="1200" dirty="0">
                  <a:latin typeface="Ubuntu" panose="020B0504030602030204" pitchFamily="34" charset="0"/>
                </a:rPr>
              </a:br>
              <a:r>
                <a:rPr lang="en-GB" sz="1200" dirty="0">
                  <a:latin typeface="Ubuntu" panose="020B0504030602030204" pitchFamily="34" charset="0"/>
                </a:rPr>
                <a:t>https://www.europeandataportal.eu/sites/default/files/edp_landscaping_insight_report_n4_2018.pdf  </a:t>
              </a:r>
            </a:p>
          </p:txBody>
        </p:sp>
        <p:pic>
          <p:nvPicPr>
            <p:cNvPr id="128" name="Picture 127">
              <a:extLst>
                <a:ext uri="{FF2B5EF4-FFF2-40B4-BE49-F238E27FC236}">
                  <a16:creationId xmlns:a16="http://schemas.microsoft.com/office/drawing/2014/main" id="{19FE7013-B7D4-4714-80D8-05586BACE6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8144" y="4652032"/>
              <a:ext cx="1386722" cy="1848963"/>
            </a:xfrm>
            <a:prstGeom prst="rect">
              <a:avLst/>
            </a:prstGeom>
            <a:ln>
              <a:solidFill>
                <a:schemeClr val="bg2">
                  <a:lumMod val="10000"/>
                </a:schemeClr>
              </a:solidFill>
            </a:ln>
            <a:effectLst>
              <a:outerShdw blurRad="50800" dist="38100" dir="2700000" algn="tl" rotWithShape="0">
                <a:prstClr val="black">
                  <a:alpha val="40000"/>
                </a:prstClr>
              </a:outerShdw>
            </a:effectLst>
          </p:spPr>
        </p:pic>
      </p:grpSp>
      <p:sp>
        <p:nvSpPr>
          <p:cNvPr id="3" name="Rectangle 2">
            <a:extLst>
              <a:ext uri="{FF2B5EF4-FFF2-40B4-BE49-F238E27FC236}">
                <a16:creationId xmlns:a16="http://schemas.microsoft.com/office/drawing/2014/main" id="{F88A0F65-56C7-48A2-A4FC-D89A6676A9AF}"/>
              </a:ext>
            </a:extLst>
          </p:cNvPr>
          <p:cNvSpPr/>
          <p:nvPr/>
        </p:nvSpPr>
        <p:spPr>
          <a:xfrm>
            <a:off x="9912424" y="-3117"/>
            <a:ext cx="504056" cy="479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66F8259-01EF-4550-A2E7-97684DE272B3}"/>
              </a:ext>
            </a:extLst>
          </p:cNvPr>
          <p:cNvSpPr/>
          <p:nvPr/>
        </p:nvSpPr>
        <p:spPr>
          <a:xfrm flipH="1">
            <a:off x="10344472" y="5709390"/>
            <a:ext cx="117726" cy="240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3509332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7AAE0-1D08-45FD-8F62-D4D8EAA780CC}"/>
              </a:ext>
            </a:extLst>
          </p:cNvPr>
          <p:cNvSpPr>
            <a:spLocks noGrp="1"/>
          </p:cNvSpPr>
          <p:nvPr>
            <p:ph type="title"/>
          </p:nvPr>
        </p:nvSpPr>
        <p:spPr/>
        <p:txBody>
          <a:bodyPr/>
          <a:lstStyle/>
          <a:p>
            <a:r>
              <a:rPr lang="en-GB" dirty="0"/>
              <a:t>New horizons</a:t>
            </a:r>
          </a:p>
        </p:txBody>
      </p:sp>
      <p:sp>
        <p:nvSpPr>
          <p:cNvPr id="4" name="Text Placeholder 3">
            <a:extLst>
              <a:ext uri="{FF2B5EF4-FFF2-40B4-BE49-F238E27FC236}">
                <a16:creationId xmlns:a16="http://schemas.microsoft.com/office/drawing/2014/main" id="{9DBCBEA7-4809-4E29-A7F8-F4DB2452C6CA}"/>
              </a:ext>
            </a:extLst>
          </p:cNvPr>
          <p:cNvSpPr>
            <a:spLocks noGrp="1"/>
          </p:cNvSpPr>
          <p:nvPr>
            <p:ph type="body" sz="quarter" idx="11"/>
          </p:nvPr>
        </p:nvSpPr>
        <p:spPr/>
        <p:txBody>
          <a:bodyPr/>
          <a:lstStyle/>
          <a:p>
            <a:r>
              <a:rPr lang="en-GB" dirty="0"/>
              <a:t>What’s next for the fast-trackers? Time to graduate from traction to impact</a:t>
            </a:r>
          </a:p>
          <a:p>
            <a:endParaRPr lang="en-GB" dirty="0"/>
          </a:p>
        </p:txBody>
      </p:sp>
      <p:grpSp>
        <p:nvGrpSpPr>
          <p:cNvPr id="5" name="Group 4">
            <a:extLst>
              <a:ext uri="{FF2B5EF4-FFF2-40B4-BE49-F238E27FC236}">
                <a16:creationId xmlns:a16="http://schemas.microsoft.com/office/drawing/2014/main" id="{3C567795-DA64-4B41-9123-0754B878D440}"/>
              </a:ext>
            </a:extLst>
          </p:cNvPr>
          <p:cNvGrpSpPr/>
          <p:nvPr/>
        </p:nvGrpSpPr>
        <p:grpSpPr>
          <a:xfrm>
            <a:off x="250236" y="1727846"/>
            <a:ext cx="1237252" cy="760873"/>
            <a:chOff x="569813" y="1350698"/>
            <a:chExt cx="502278" cy="308886"/>
          </a:xfrm>
        </p:grpSpPr>
        <p:cxnSp>
          <p:nvCxnSpPr>
            <p:cNvPr id="6" name="Straight Connector 5">
              <a:extLst>
                <a:ext uri="{FF2B5EF4-FFF2-40B4-BE49-F238E27FC236}">
                  <a16:creationId xmlns:a16="http://schemas.microsoft.com/office/drawing/2014/main" id="{39AA3DB4-729D-493A-B601-AE57EC1BC1CC}"/>
                </a:ext>
              </a:extLst>
            </p:cNvPr>
            <p:cNvCxnSpPr>
              <a:cxnSpLocks/>
            </p:cNvCxnSpPr>
            <p:nvPr/>
          </p:nvCxnSpPr>
          <p:spPr>
            <a:xfrm flipH="1" flipV="1">
              <a:off x="753794" y="1505141"/>
              <a:ext cx="318297" cy="0"/>
            </a:xfrm>
            <a:prstGeom prst="line">
              <a:avLst/>
            </a:prstGeom>
            <a:ln>
              <a:headEnd type="oval"/>
            </a:ln>
          </p:spPr>
          <p:style>
            <a:lnRef idx="1">
              <a:schemeClr val="accent2"/>
            </a:lnRef>
            <a:fillRef idx="0">
              <a:schemeClr val="accent2"/>
            </a:fillRef>
            <a:effectRef idx="0">
              <a:schemeClr val="accent2"/>
            </a:effectRef>
            <a:fontRef idx="minor">
              <a:schemeClr val="tx1"/>
            </a:fontRef>
          </p:style>
        </p:cxnSp>
        <p:sp>
          <p:nvSpPr>
            <p:cNvPr id="7" name="Freeform 6">
              <a:extLst>
                <a:ext uri="{FF2B5EF4-FFF2-40B4-BE49-F238E27FC236}">
                  <a16:creationId xmlns:a16="http://schemas.microsoft.com/office/drawing/2014/main" id="{37374DA1-D7CE-4651-AD0D-263FFC1DCC94}"/>
                </a:ext>
              </a:extLst>
            </p:cNvPr>
            <p:cNvSpPr>
              <a:spLocks/>
            </p:cNvSpPr>
            <p:nvPr/>
          </p:nvSpPr>
          <p:spPr bwMode="auto">
            <a:xfrm>
              <a:off x="569813" y="1350698"/>
              <a:ext cx="309594" cy="308886"/>
            </a:xfrm>
            <a:prstGeom prst="ellipse">
              <a:avLst/>
            </a:prstGeom>
            <a:ln>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ctr" anchorCtr="0" compatLnSpc="1">
              <a:prstTxWarp prst="textNoShape">
                <a:avLst/>
              </a:prstTxWarp>
            </a:bodyPr>
            <a:lstStyle/>
            <a:p>
              <a:pPr algn="ctr"/>
              <a:r>
                <a:rPr lang="en-GB" b="1" dirty="0">
                  <a:solidFill>
                    <a:schemeClr val="bg1"/>
                  </a:solidFill>
                </a:rPr>
                <a:t>1</a:t>
              </a:r>
            </a:p>
          </p:txBody>
        </p:sp>
      </p:grpSp>
      <p:graphicFrame>
        <p:nvGraphicFramePr>
          <p:cNvPr id="14" name="Table 13">
            <a:extLst>
              <a:ext uri="{FF2B5EF4-FFF2-40B4-BE49-F238E27FC236}">
                <a16:creationId xmlns:a16="http://schemas.microsoft.com/office/drawing/2014/main" id="{0DCB5160-306F-4810-B59D-5D2EA4296407}"/>
              </a:ext>
            </a:extLst>
          </p:cNvPr>
          <p:cNvGraphicFramePr>
            <a:graphicFrameLocks noGrp="1"/>
          </p:cNvGraphicFramePr>
          <p:nvPr>
            <p:extLst>
              <p:ext uri="{D42A27DB-BD31-4B8C-83A1-F6EECF244321}">
                <p14:modId xmlns:p14="http://schemas.microsoft.com/office/powerpoint/2010/main" val="2526465585"/>
              </p:ext>
            </p:extLst>
          </p:nvPr>
        </p:nvGraphicFramePr>
        <p:xfrm>
          <a:off x="1514548" y="1821074"/>
          <a:ext cx="8973597" cy="4193210"/>
        </p:xfrm>
        <a:graphic>
          <a:graphicData uri="http://schemas.openxmlformats.org/drawingml/2006/table">
            <a:tbl>
              <a:tblPr>
                <a:tableStyleId>{5C22544A-7EE6-4342-B048-85BDC9FD1C3A}</a:tableStyleId>
              </a:tblPr>
              <a:tblGrid>
                <a:gridCol w="8973597">
                  <a:extLst>
                    <a:ext uri="{9D8B030D-6E8A-4147-A177-3AD203B41FA5}">
                      <a16:colId xmlns:a16="http://schemas.microsoft.com/office/drawing/2014/main" val="3191776193"/>
                    </a:ext>
                  </a:extLst>
                </a:gridCol>
              </a:tblGrid>
              <a:tr h="850062">
                <a:tc>
                  <a:txBody>
                    <a:bodyPr/>
                    <a:lstStyle/>
                    <a:p>
                      <a:r>
                        <a:rPr lang="en-GB" sz="1800" b="0" dirty="0"/>
                        <a:t>Assist the development of open data </a:t>
                      </a:r>
                      <a:r>
                        <a:rPr lang="en-GB" sz="1800" b="1" dirty="0"/>
                        <a:t>initiatives at local and regional level </a:t>
                      </a:r>
                      <a:r>
                        <a:rPr lang="en-GB" sz="1800" b="0" dirty="0"/>
                        <a:t>and coordinate more intensively. </a:t>
                      </a:r>
                    </a:p>
                  </a:txBody>
                  <a:tcPr anchor="ctr">
                    <a:noFill/>
                  </a:tcPr>
                </a:tc>
                <a:extLst>
                  <a:ext uri="{0D108BD9-81ED-4DB2-BD59-A6C34878D82A}">
                    <a16:rowId xmlns:a16="http://schemas.microsoft.com/office/drawing/2014/main" val="256922737"/>
                  </a:ext>
                </a:extLst>
              </a:tr>
              <a:tr h="850062">
                <a:tc>
                  <a:txBody>
                    <a:bodyPr/>
                    <a:lstStyle/>
                    <a:p>
                      <a:r>
                        <a:rPr lang="en-GB" sz="1800" b="1" dirty="0"/>
                        <a:t>Activate the network of PSI officers </a:t>
                      </a:r>
                      <a:r>
                        <a:rPr lang="en-GB" sz="1800" b="0" dirty="0"/>
                        <a:t>and enable them to set up monitoring activities within their organisation. Track progress and assist them.</a:t>
                      </a:r>
                    </a:p>
                  </a:txBody>
                  <a:tcPr anchor="ctr">
                    <a:noFill/>
                  </a:tcPr>
                </a:tc>
                <a:extLst>
                  <a:ext uri="{0D108BD9-81ED-4DB2-BD59-A6C34878D82A}">
                    <a16:rowId xmlns:a16="http://schemas.microsoft.com/office/drawing/2014/main" val="1092345059"/>
                  </a:ext>
                </a:extLst>
              </a:tr>
              <a:tr h="850062">
                <a:tc>
                  <a:txBody>
                    <a:bodyPr/>
                    <a:lstStyle/>
                    <a:p>
                      <a:r>
                        <a:rPr lang="en-GB" sz="1800" b="1" dirty="0"/>
                        <a:t>Ensure that existing open data courses and training materials are promoted </a:t>
                      </a:r>
                      <a:r>
                        <a:rPr lang="en-GB" sz="1800" b="0" dirty="0"/>
                        <a:t>and extensively used.</a:t>
                      </a:r>
                    </a:p>
                  </a:txBody>
                  <a:tcPr anchor="ctr">
                    <a:noFill/>
                  </a:tcPr>
                </a:tc>
                <a:extLst>
                  <a:ext uri="{0D108BD9-81ED-4DB2-BD59-A6C34878D82A}">
                    <a16:rowId xmlns:a16="http://schemas.microsoft.com/office/drawing/2014/main" val="2041602511"/>
                  </a:ext>
                </a:extLst>
              </a:tr>
              <a:tr h="15786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t>Focus on organising </a:t>
                      </a:r>
                      <a:r>
                        <a:rPr lang="en-GB" sz="1800" b="1" dirty="0"/>
                        <a:t>activities that better target the delivery of sustainable solutions</a:t>
                      </a:r>
                      <a:r>
                        <a:rPr lang="en-GB" sz="1800" b="0" dirty="0"/>
                        <a:t>. Move away from creativity-stimulating formats (e.g. hackathons) to formats that enable business opportunities for medium to long-term engagement (e.g. data challenges). </a:t>
                      </a:r>
                    </a:p>
                  </a:txBody>
                  <a:tcPr anchor="ctr">
                    <a:noFill/>
                  </a:tcPr>
                </a:tc>
                <a:extLst>
                  <a:ext uri="{0D108BD9-81ED-4DB2-BD59-A6C34878D82A}">
                    <a16:rowId xmlns:a16="http://schemas.microsoft.com/office/drawing/2014/main" val="960673779"/>
                  </a:ext>
                </a:extLst>
              </a:tr>
            </a:tbl>
          </a:graphicData>
        </a:graphic>
      </p:graphicFrame>
      <p:grpSp>
        <p:nvGrpSpPr>
          <p:cNvPr id="15" name="Group 14">
            <a:extLst>
              <a:ext uri="{FF2B5EF4-FFF2-40B4-BE49-F238E27FC236}">
                <a16:creationId xmlns:a16="http://schemas.microsoft.com/office/drawing/2014/main" id="{E64A6BBD-5BD5-4EDA-B232-F6C5F7293FA7}"/>
              </a:ext>
            </a:extLst>
          </p:cNvPr>
          <p:cNvGrpSpPr/>
          <p:nvPr/>
        </p:nvGrpSpPr>
        <p:grpSpPr>
          <a:xfrm>
            <a:off x="263352" y="2460845"/>
            <a:ext cx="1237252" cy="760873"/>
            <a:chOff x="569813" y="1350698"/>
            <a:chExt cx="502278" cy="308886"/>
          </a:xfrm>
        </p:grpSpPr>
        <p:cxnSp>
          <p:nvCxnSpPr>
            <p:cNvPr id="16" name="Straight Connector 15">
              <a:extLst>
                <a:ext uri="{FF2B5EF4-FFF2-40B4-BE49-F238E27FC236}">
                  <a16:creationId xmlns:a16="http://schemas.microsoft.com/office/drawing/2014/main" id="{99A8863D-396C-4B80-9061-34A4DDE3BE82}"/>
                </a:ext>
              </a:extLst>
            </p:cNvPr>
            <p:cNvCxnSpPr>
              <a:cxnSpLocks/>
            </p:cNvCxnSpPr>
            <p:nvPr/>
          </p:nvCxnSpPr>
          <p:spPr>
            <a:xfrm flipH="1" flipV="1">
              <a:off x="753794" y="1505141"/>
              <a:ext cx="318297" cy="0"/>
            </a:xfrm>
            <a:prstGeom prst="line">
              <a:avLst/>
            </a:prstGeom>
            <a:ln>
              <a:headEnd type="oval"/>
            </a:ln>
          </p:spPr>
          <p:style>
            <a:lnRef idx="1">
              <a:schemeClr val="accent2"/>
            </a:lnRef>
            <a:fillRef idx="0">
              <a:schemeClr val="accent2"/>
            </a:fillRef>
            <a:effectRef idx="0">
              <a:schemeClr val="accent2"/>
            </a:effectRef>
            <a:fontRef idx="minor">
              <a:schemeClr val="tx1"/>
            </a:fontRef>
          </p:style>
        </p:cxnSp>
        <p:sp>
          <p:nvSpPr>
            <p:cNvPr id="17" name="Freeform 6">
              <a:extLst>
                <a:ext uri="{FF2B5EF4-FFF2-40B4-BE49-F238E27FC236}">
                  <a16:creationId xmlns:a16="http://schemas.microsoft.com/office/drawing/2014/main" id="{73DBD362-9A5E-4F93-830F-23755F076766}"/>
                </a:ext>
              </a:extLst>
            </p:cNvPr>
            <p:cNvSpPr>
              <a:spLocks/>
            </p:cNvSpPr>
            <p:nvPr/>
          </p:nvSpPr>
          <p:spPr bwMode="auto">
            <a:xfrm>
              <a:off x="569813" y="1350698"/>
              <a:ext cx="309594" cy="308886"/>
            </a:xfrm>
            <a:prstGeom prst="ellipse">
              <a:avLst/>
            </a:prstGeom>
            <a:ln>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ctr" anchorCtr="0" compatLnSpc="1">
              <a:prstTxWarp prst="textNoShape">
                <a:avLst/>
              </a:prstTxWarp>
            </a:bodyPr>
            <a:lstStyle/>
            <a:p>
              <a:pPr algn="ctr"/>
              <a:r>
                <a:rPr lang="en-GB" b="1" dirty="0">
                  <a:solidFill>
                    <a:schemeClr val="bg1"/>
                  </a:solidFill>
                </a:rPr>
                <a:t>2</a:t>
              </a:r>
            </a:p>
          </p:txBody>
        </p:sp>
      </p:grpSp>
      <p:grpSp>
        <p:nvGrpSpPr>
          <p:cNvPr id="18" name="Group 17">
            <a:extLst>
              <a:ext uri="{FF2B5EF4-FFF2-40B4-BE49-F238E27FC236}">
                <a16:creationId xmlns:a16="http://schemas.microsoft.com/office/drawing/2014/main" id="{B59771FA-157D-419C-98D1-791567198A10}"/>
              </a:ext>
            </a:extLst>
          </p:cNvPr>
          <p:cNvGrpSpPr/>
          <p:nvPr/>
        </p:nvGrpSpPr>
        <p:grpSpPr>
          <a:xfrm>
            <a:off x="263352" y="3518940"/>
            <a:ext cx="1237252" cy="760874"/>
            <a:chOff x="569813" y="1350697"/>
            <a:chExt cx="502278" cy="308886"/>
          </a:xfrm>
        </p:grpSpPr>
        <p:cxnSp>
          <p:nvCxnSpPr>
            <p:cNvPr id="19" name="Straight Connector 18">
              <a:extLst>
                <a:ext uri="{FF2B5EF4-FFF2-40B4-BE49-F238E27FC236}">
                  <a16:creationId xmlns:a16="http://schemas.microsoft.com/office/drawing/2014/main" id="{2913479B-8AFA-4AC8-8011-19D152FE0548}"/>
                </a:ext>
              </a:extLst>
            </p:cNvPr>
            <p:cNvCxnSpPr>
              <a:cxnSpLocks/>
            </p:cNvCxnSpPr>
            <p:nvPr/>
          </p:nvCxnSpPr>
          <p:spPr>
            <a:xfrm flipH="1" flipV="1">
              <a:off x="753794" y="1505141"/>
              <a:ext cx="318297" cy="0"/>
            </a:xfrm>
            <a:prstGeom prst="line">
              <a:avLst/>
            </a:prstGeom>
            <a:ln>
              <a:headEnd type="oval"/>
            </a:ln>
          </p:spPr>
          <p:style>
            <a:lnRef idx="1">
              <a:schemeClr val="accent2"/>
            </a:lnRef>
            <a:fillRef idx="0">
              <a:schemeClr val="accent2"/>
            </a:fillRef>
            <a:effectRef idx="0">
              <a:schemeClr val="accent2"/>
            </a:effectRef>
            <a:fontRef idx="minor">
              <a:schemeClr val="tx1"/>
            </a:fontRef>
          </p:style>
        </p:cxnSp>
        <p:sp>
          <p:nvSpPr>
            <p:cNvPr id="20" name="Freeform 6">
              <a:extLst>
                <a:ext uri="{FF2B5EF4-FFF2-40B4-BE49-F238E27FC236}">
                  <a16:creationId xmlns:a16="http://schemas.microsoft.com/office/drawing/2014/main" id="{10901E37-F17D-4871-90B9-38B13196DA2E}"/>
                </a:ext>
              </a:extLst>
            </p:cNvPr>
            <p:cNvSpPr>
              <a:spLocks/>
            </p:cNvSpPr>
            <p:nvPr/>
          </p:nvSpPr>
          <p:spPr bwMode="auto">
            <a:xfrm>
              <a:off x="569813" y="1350697"/>
              <a:ext cx="309594" cy="308886"/>
            </a:xfrm>
            <a:prstGeom prst="ellipse">
              <a:avLst/>
            </a:prstGeom>
            <a:ln>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ctr" anchorCtr="0" compatLnSpc="1">
              <a:prstTxWarp prst="textNoShape">
                <a:avLst/>
              </a:prstTxWarp>
            </a:bodyPr>
            <a:lstStyle/>
            <a:p>
              <a:pPr algn="ctr"/>
              <a:r>
                <a:rPr lang="en-GB" b="1" dirty="0">
                  <a:solidFill>
                    <a:schemeClr val="bg1"/>
                  </a:solidFill>
                </a:rPr>
                <a:t>3</a:t>
              </a:r>
            </a:p>
          </p:txBody>
        </p:sp>
      </p:grpSp>
      <p:grpSp>
        <p:nvGrpSpPr>
          <p:cNvPr id="23" name="Group 22">
            <a:extLst>
              <a:ext uri="{FF2B5EF4-FFF2-40B4-BE49-F238E27FC236}">
                <a16:creationId xmlns:a16="http://schemas.microsoft.com/office/drawing/2014/main" id="{745C7255-075B-4FE5-9A6D-5AAA863032D4}"/>
              </a:ext>
            </a:extLst>
          </p:cNvPr>
          <p:cNvGrpSpPr/>
          <p:nvPr/>
        </p:nvGrpSpPr>
        <p:grpSpPr>
          <a:xfrm>
            <a:off x="368314" y="4652032"/>
            <a:ext cx="11506552" cy="1869477"/>
            <a:chOff x="368314" y="4652032"/>
            <a:chExt cx="11506552" cy="1869477"/>
          </a:xfrm>
        </p:grpSpPr>
        <p:sp>
          <p:nvSpPr>
            <p:cNvPr id="24" name="TextBox 23">
              <a:extLst>
                <a:ext uri="{FF2B5EF4-FFF2-40B4-BE49-F238E27FC236}">
                  <a16:creationId xmlns:a16="http://schemas.microsoft.com/office/drawing/2014/main" id="{89523935-489F-4F50-B92A-4F1D1312B120}"/>
                </a:ext>
              </a:extLst>
            </p:cNvPr>
            <p:cNvSpPr txBox="1"/>
            <p:nvPr/>
          </p:nvSpPr>
          <p:spPr>
            <a:xfrm>
              <a:off x="368314" y="6059844"/>
              <a:ext cx="10105886" cy="461665"/>
            </a:xfrm>
            <a:prstGeom prst="rect">
              <a:avLst/>
            </a:prstGeom>
            <a:noFill/>
          </p:spPr>
          <p:txBody>
            <a:bodyPr wrap="square" rtlCol="0">
              <a:spAutoFit/>
            </a:bodyPr>
            <a:lstStyle/>
            <a:p>
              <a:pPr algn="r"/>
              <a:r>
                <a:rPr lang="en-GB" sz="1200" dirty="0">
                  <a:latin typeface="Ubuntu" panose="020B0504030602030204" pitchFamily="34" charset="0"/>
                </a:rPr>
                <a:t>European Data Portal, “Open Data Maturity in Europe 2018” report, 2018 </a:t>
              </a:r>
              <a:br>
                <a:rPr lang="en-GB" sz="1200" dirty="0">
                  <a:latin typeface="Ubuntu" panose="020B0504030602030204" pitchFamily="34" charset="0"/>
                </a:rPr>
              </a:br>
              <a:r>
                <a:rPr lang="en-GB" sz="1200" dirty="0">
                  <a:latin typeface="Ubuntu" panose="020B0504030602030204" pitchFamily="34" charset="0"/>
                </a:rPr>
                <a:t>https://www.europeandataportal.eu/sites/default/files/edp_landscaping_insight_report_n4_2018.pdf  </a:t>
              </a:r>
            </a:p>
          </p:txBody>
        </p:sp>
        <p:pic>
          <p:nvPicPr>
            <p:cNvPr id="25" name="Picture 24">
              <a:extLst>
                <a:ext uri="{FF2B5EF4-FFF2-40B4-BE49-F238E27FC236}">
                  <a16:creationId xmlns:a16="http://schemas.microsoft.com/office/drawing/2014/main" id="{711E7105-C5CC-425B-B781-BC175919D5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8144" y="4652032"/>
              <a:ext cx="1386722" cy="1848963"/>
            </a:xfrm>
            <a:prstGeom prst="rect">
              <a:avLst/>
            </a:prstGeom>
            <a:ln>
              <a:solidFill>
                <a:schemeClr val="bg2">
                  <a:lumMod val="10000"/>
                </a:schemeClr>
              </a:solidFill>
            </a:ln>
            <a:effectLst>
              <a:outerShdw blurRad="50800" dist="38100" dir="2700000" algn="tl" rotWithShape="0">
                <a:prstClr val="black">
                  <a:alpha val="40000"/>
                </a:prstClr>
              </a:outerShdw>
            </a:effectLst>
          </p:spPr>
        </p:pic>
      </p:grpSp>
      <p:grpSp>
        <p:nvGrpSpPr>
          <p:cNvPr id="26" name="Group 25">
            <a:extLst>
              <a:ext uri="{FF2B5EF4-FFF2-40B4-BE49-F238E27FC236}">
                <a16:creationId xmlns:a16="http://schemas.microsoft.com/office/drawing/2014/main" id="{8E9DE8B8-57A1-4828-944A-A06781C54564}"/>
              </a:ext>
            </a:extLst>
          </p:cNvPr>
          <p:cNvGrpSpPr/>
          <p:nvPr/>
        </p:nvGrpSpPr>
        <p:grpSpPr>
          <a:xfrm>
            <a:off x="250236" y="4440054"/>
            <a:ext cx="1237252" cy="760873"/>
            <a:chOff x="569813" y="1350698"/>
            <a:chExt cx="502278" cy="308886"/>
          </a:xfrm>
        </p:grpSpPr>
        <p:cxnSp>
          <p:nvCxnSpPr>
            <p:cNvPr id="27" name="Straight Connector 26">
              <a:extLst>
                <a:ext uri="{FF2B5EF4-FFF2-40B4-BE49-F238E27FC236}">
                  <a16:creationId xmlns:a16="http://schemas.microsoft.com/office/drawing/2014/main" id="{7D8D070D-9D4C-477E-9ADE-0E9485C3BCB9}"/>
                </a:ext>
              </a:extLst>
            </p:cNvPr>
            <p:cNvCxnSpPr>
              <a:cxnSpLocks/>
            </p:cNvCxnSpPr>
            <p:nvPr/>
          </p:nvCxnSpPr>
          <p:spPr>
            <a:xfrm flipH="1" flipV="1">
              <a:off x="753794" y="1505141"/>
              <a:ext cx="318297" cy="0"/>
            </a:xfrm>
            <a:prstGeom prst="line">
              <a:avLst/>
            </a:prstGeom>
            <a:ln>
              <a:headEnd type="oval"/>
            </a:ln>
          </p:spPr>
          <p:style>
            <a:lnRef idx="1">
              <a:schemeClr val="accent2"/>
            </a:lnRef>
            <a:fillRef idx="0">
              <a:schemeClr val="accent2"/>
            </a:fillRef>
            <a:effectRef idx="0">
              <a:schemeClr val="accent2"/>
            </a:effectRef>
            <a:fontRef idx="minor">
              <a:schemeClr val="tx1"/>
            </a:fontRef>
          </p:style>
        </p:cxnSp>
        <p:sp>
          <p:nvSpPr>
            <p:cNvPr id="28" name="Freeform 6">
              <a:extLst>
                <a:ext uri="{FF2B5EF4-FFF2-40B4-BE49-F238E27FC236}">
                  <a16:creationId xmlns:a16="http://schemas.microsoft.com/office/drawing/2014/main" id="{4CEE987E-40AC-4823-8037-8E05B545A92E}"/>
                </a:ext>
              </a:extLst>
            </p:cNvPr>
            <p:cNvSpPr>
              <a:spLocks/>
            </p:cNvSpPr>
            <p:nvPr/>
          </p:nvSpPr>
          <p:spPr bwMode="auto">
            <a:xfrm>
              <a:off x="569813" y="1350698"/>
              <a:ext cx="309594" cy="308886"/>
            </a:xfrm>
            <a:prstGeom prst="ellipse">
              <a:avLst/>
            </a:prstGeom>
            <a:ln>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ctr" anchorCtr="0" compatLnSpc="1">
              <a:prstTxWarp prst="textNoShape">
                <a:avLst/>
              </a:prstTxWarp>
            </a:bodyPr>
            <a:lstStyle/>
            <a:p>
              <a:pPr algn="ctr"/>
              <a:r>
                <a:rPr lang="en-GB" b="1" dirty="0">
                  <a:solidFill>
                    <a:schemeClr val="bg1"/>
                  </a:solidFill>
                </a:rPr>
                <a:t>4</a:t>
              </a:r>
            </a:p>
          </p:txBody>
        </p:sp>
      </p:grpSp>
    </p:spTree>
    <p:extLst>
      <p:ext uri="{BB962C8B-B14F-4D97-AF65-F5344CB8AC3E}">
        <p14:creationId xmlns:p14="http://schemas.microsoft.com/office/powerpoint/2010/main" val="33205934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7AAE0-1D08-45FD-8F62-D4D8EAA780CC}"/>
              </a:ext>
            </a:extLst>
          </p:cNvPr>
          <p:cNvSpPr>
            <a:spLocks noGrp="1"/>
          </p:cNvSpPr>
          <p:nvPr>
            <p:ph type="title"/>
          </p:nvPr>
        </p:nvSpPr>
        <p:spPr/>
        <p:txBody>
          <a:bodyPr/>
          <a:lstStyle/>
          <a:p>
            <a:r>
              <a:rPr lang="en-GB" dirty="0"/>
              <a:t>New horizons</a:t>
            </a:r>
          </a:p>
        </p:txBody>
      </p:sp>
      <p:sp>
        <p:nvSpPr>
          <p:cNvPr id="4" name="Text Placeholder 3">
            <a:extLst>
              <a:ext uri="{FF2B5EF4-FFF2-40B4-BE49-F238E27FC236}">
                <a16:creationId xmlns:a16="http://schemas.microsoft.com/office/drawing/2014/main" id="{9DBCBEA7-4809-4E29-A7F8-F4DB2452C6CA}"/>
              </a:ext>
            </a:extLst>
          </p:cNvPr>
          <p:cNvSpPr>
            <a:spLocks noGrp="1"/>
          </p:cNvSpPr>
          <p:nvPr>
            <p:ph type="body" sz="quarter" idx="11"/>
          </p:nvPr>
        </p:nvSpPr>
        <p:spPr/>
        <p:txBody>
          <a:bodyPr/>
          <a:lstStyle/>
          <a:p>
            <a:r>
              <a:rPr lang="en-GB" dirty="0"/>
              <a:t>What’s next for the fast-trackers? Time to graduate from traction to impact</a:t>
            </a:r>
          </a:p>
          <a:p>
            <a:endParaRPr lang="en-GB" dirty="0"/>
          </a:p>
        </p:txBody>
      </p:sp>
      <p:grpSp>
        <p:nvGrpSpPr>
          <p:cNvPr id="5" name="Group 4">
            <a:extLst>
              <a:ext uri="{FF2B5EF4-FFF2-40B4-BE49-F238E27FC236}">
                <a16:creationId xmlns:a16="http://schemas.microsoft.com/office/drawing/2014/main" id="{3C567795-DA64-4B41-9123-0754B878D440}"/>
              </a:ext>
            </a:extLst>
          </p:cNvPr>
          <p:cNvGrpSpPr/>
          <p:nvPr/>
        </p:nvGrpSpPr>
        <p:grpSpPr>
          <a:xfrm>
            <a:off x="250236" y="1685818"/>
            <a:ext cx="1237252" cy="760873"/>
            <a:chOff x="569813" y="1350698"/>
            <a:chExt cx="502278" cy="308886"/>
          </a:xfrm>
        </p:grpSpPr>
        <p:cxnSp>
          <p:nvCxnSpPr>
            <p:cNvPr id="6" name="Straight Connector 5">
              <a:extLst>
                <a:ext uri="{FF2B5EF4-FFF2-40B4-BE49-F238E27FC236}">
                  <a16:creationId xmlns:a16="http://schemas.microsoft.com/office/drawing/2014/main" id="{39AA3DB4-729D-493A-B601-AE57EC1BC1CC}"/>
                </a:ext>
              </a:extLst>
            </p:cNvPr>
            <p:cNvCxnSpPr>
              <a:cxnSpLocks/>
            </p:cNvCxnSpPr>
            <p:nvPr/>
          </p:nvCxnSpPr>
          <p:spPr>
            <a:xfrm flipH="1" flipV="1">
              <a:off x="753794" y="1505141"/>
              <a:ext cx="318297" cy="0"/>
            </a:xfrm>
            <a:prstGeom prst="line">
              <a:avLst/>
            </a:prstGeom>
            <a:ln>
              <a:headEnd type="oval"/>
            </a:ln>
          </p:spPr>
          <p:style>
            <a:lnRef idx="1">
              <a:schemeClr val="accent2"/>
            </a:lnRef>
            <a:fillRef idx="0">
              <a:schemeClr val="accent2"/>
            </a:fillRef>
            <a:effectRef idx="0">
              <a:schemeClr val="accent2"/>
            </a:effectRef>
            <a:fontRef idx="minor">
              <a:schemeClr val="tx1"/>
            </a:fontRef>
          </p:style>
        </p:cxnSp>
        <p:sp>
          <p:nvSpPr>
            <p:cNvPr id="7" name="Freeform 6">
              <a:extLst>
                <a:ext uri="{FF2B5EF4-FFF2-40B4-BE49-F238E27FC236}">
                  <a16:creationId xmlns:a16="http://schemas.microsoft.com/office/drawing/2014/main" id="{37374DA1-D7CE-4651-AD0D-263FFC1DCC94}"/>
                </a:ext>
              </a:extLst>
            </p:cNvPr>
            <p:cNvSpPr>
              <a:spLocks/>
            </p:cNvSpPr>
            <p:nvPr/>
          </p:nvSpPr>
          <p:spPr bwMode="auto">
            <a:xfrm>
              <a:off x="569813" y="1350698"/>
              <a:ext cx="309594" cy="308886"/>
            </a:xfrm>
            <a:prstGeom prst="ellipse">
              <a:avLst/>
            </a:prstGeom>
            <a:ln>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ctr" anchorCtr="0" compatLnSpc="1">
              <a:prstTxWarp prst="textNoShape">
                <a:avLst/>
              </a:prstTxWarp>
            </a:bodyPr>
            <a:lstStyle/>
            <a:p>
              <a:pPr algn="ctr"/>
              <a:r>
                <a:rPr lang="en-GB" b="1" dirty="0">
                  <a:solidFill>
                    <a:schemeClr val="bg1"/>
                  </a:solidFill>
                </a:rPr>
                <a:t>5</a:t>
              </a:r>
            </a:p>
          </p:txBody>
        </p:sp>
      </p:grpSp>
      <p:graphicFrame>
        <p:nvGraphicFramePr>
          <p:cNvPr id="14" name="Table 13">
            <a:extLst>
              <a:ext uri="{FF2B5EF4-FFF2-40B4-BE49-F238E27FC236}">
                <a16:creationId xmlns:a16="http://schemas.microsoft.com/office/drawing/2014/main" id="{0DCB5160-306F-4810-B59D-5D2EA4296407}"/>
              </a:ext>
            </a:extLst>
          </p:cNvPr>
          <p:cNvGraphicFramePr>
            <a:graphicFrameLocks noGrp="1"/>
          </p:cNvGraphicFramePr>
          <p:nvPr>
            <p:extLst>
              <p:ext uri="{D42A27DB-BD31-4B8C-83A1-F6EECF244321}">
                <p14:modId xmlns:p14="http://schemas.microsoft.com/office/powerpoint/2010/main" val="1063400946"/>
              </p:ext>
            </p:extLst>
          </p:nvPr>
        </p:nvGraphicFramePr>
        <p:xfrm>
          <a:off x="1514548" y="1821074"/>
          <a:ext cx="8973597" cy="4128876"/>
        </p:xfrm>
        <a:graphic>
          <a:graphicData uri="http://schemas.openxmlformats.org/drawingml/2006/table">
            <a:tbl>
              <a:tblPr>
                <a:tableStyleId>{5C22544A-7EE6-4342-B048-85BDC9FD1C3A}</a:tableStyleId>
              </a:tblPr>
              <a:tblGrid>
                <a:gridCol w="8973597">
                  <a:extLst>
                    <a:ext uri="{9D8B030D-6E8A-4147-A177-3AD203B41FA5}">
                      <a16:colId xmlns:a16="http://schemas.microsoft.com/office/drawing/2014/main" val="3191776193"/>
                    </a:ext>
                  </a:extLst>
                </a:gridCol>
              </a:tblGrid>
              <a:tr h="1032219">
                <a:tc>
                  <a:txBody>
                    <a:bodyPr/>
                    <a:lstStyle/>
                    <a:p>
                      <a:r>
                        <a:rPr lang="en-GB" sz="1800" b="0" dirty="0"/>
                        <a:t>Develop </a:t>
                      </a:r>
                      <a:r>
                        <a:rPr lang="en-GB" sz="1800" b="1" dirty="0"/>
                        <a:t>strategic awareness of reuse and impact </a:t>
                      </a:r>
                      <a:r>
                        <a:rPr lang="en-GB" sz="1800" b="0" dirty="0"/>
                        <a:t>of open data. If necessary, focus your resources on a specified field or sector, to start demonstrating impact. </a:t>
                      </a:r>
                    </a:p>
                  </a:txBody>
                  <a:tcPr anchor="ctr">
                    <a:noFill/>
                  </a:tcPr>
                </a:tc>
                <a:extLst>
                  <a:ext uri="{0D108BD9-81ED-4DB2-BD59-A6C34878D82A}">
                    <a16:rowId xmlns:a16="http://schemas.microsoft.com/office/drawing/2014/main" val="256922737"/>
                  </a:ext>
                </a:extLst>
              </a:tr>
              <a:tr h="1341885">
                <a:tc>
                  <a:txBody>
                    <a:bodyPr/>
                    <a:lstStyle/>
                    <a:p>
                      <a:r>
                        <a:rPr lang="en-GB" sz="1800" b="0" dirty="0"/>
                        <a:t>Update the national open data portal to include </a:t>
                      </a:r>
                      <a:r>
                        <a:rPr lang="en-GB" sz="1800" b="1" dirty="0"/>
                        <a:t>features that enable online interaction between data publishers and </a:t>
                      </a:r>
                      <a:r>
                        <a:rPr lang="en-GB" sz="1800" b="1" dirty="0" err="1"/>
                        <a:t>reusers</a:t>
                      </a:r>
                      <a:r>
                        <a:rPr lang="en-GB" sz="1800" b="0" dirty="0"/>
                        <a:t>. Showcase reuse examples prominently on the national portal and promote the datasets used to develop those use cases. </a:t>
                      </a:r>
                    </a:p>
                  </a:txBody>
                  <a:tcPr anchor="ctr">
                    <a:noFill/>
                  </a:tcPr>
                </a:tc>
                <a:extLst>
                  <a:ext uri="{0D108BD9-81ED-4DB2-BD59-A6C34878D82A}">
                    <a16:rowId xmlns:a16="http://schemas.microsoft.com/office/drawing/2014/main" val="1092345059"/>
                  </a:ext>
                </a:extLst>
              </a:tr>
              <a:tr h="1032219">
                <a:tc>
                  <a:txBody>
                    <a:bodyPr/>
                    <a:lstStyle/>
                    <a:p>
                      <a:r>
                        <a:rPr lang="en-GB" sz="1800" b="0" dirty="0"/>
                        <a:t>Monitor access and usage of the portal and </a:t>
                      </a:r>
                      <a:r>
                        <a:rPr lang="en-GB" sz="1800" b="1" dirty="0"/>
                        <a:t>enhance knowledge in your team around the profiles of your portal’s typical users</a:t>
                      </a:r>
                      <a:r>
                        <a:rPr lang="en-GB" sz="1800" b="0" dirty="0"/>
                        <a:t>. Enable such insights to flow into improving the portals features. </a:t>
                      </a:r>
                    </a:p>
                  </a:txBody>
                  <a:tcPr anchor="ctr">
                    <a:noFill/>
                  </a:tcPr>
                </a:tc>
                <a:extLst>
                  <a:ext uri="{0D108BD9-81ED-4DB2-BD59-A6C34878D82A}">
                    <a16:rowId xmlns:a16="http://schemas.microsoft.com/office/drawing/2014/main" val="2041602511"/>
                  </a:ext>
                </a:extLst>
              </a:tr>
              <a:tr h="7225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t>Identify the main </a:t>
                      </a:r>
                      <a:r>
                        <a:rPr lang="en-GB" sz="1800" b="1" dirty="0"/>
                        <a:t>real-time data </a:t>
                      </a:r>
                      <a:r>
                        <a:rPr lang="en-GB" sz="1800" b="0" dirty="0"/>
                        <a:t>holders in your country and incentivise the publication of their data. </a:t>
                      </a:r>
                    </a:p>
                  </a:txBody>
                  <a:tcPr anchor="ctr">
                    <a:noFill/>
                  </a:tcPr>
                </a:tc>
                <a:extLst>
                  <a:ext uri="{0D108BD9-81ED-4DB2-BD59-A6C34878D82A}">
                    <a16:rowId xmlns:a16="http://schemas.microsoft.com/office/drawing/2014/main" val="960673779"/>
                  </a:ext>
                </a:extLst>
              </a:tr>
            </a:tbl>
          </a:graphicData>
        </a:graphic>
      </p:graphicFrame>
      <p:grpSp>
        <p:nvGrpSpPr>
          <p:cNvPr id="15" name="Group 14">
            <a:extLst>
              <a:ext uri="{FF2B5EF4-FFF2-40B4-BE49-F238E27FC236}">
                <a16:creationId xmlns:a16="http://schemas.microsoft.com/office/drawing/2014/main" id="{E64A6BBD-5BD5-4EDA-B232-F6C5F7293FA7}"/>
              </a:ext>
            </a:extLst>
          </p:cNvPr>
          <p:cNvGrpSpPr/>
          <p:nvPr/>
        </p:nvGrpSpPr>
        <p:grpSpPr>
          <a:xfrm>
            <a:off x="263352" y="2730665"/>
            <a:ext cx="1237252" cy="760873"/>
            <a:chOff x="569813" y="1350698"/>
            <a:chExt cx="502278" cy="308886"/>
          </a:xfrm>
        </p:grpSpPr>
        <p:cxnSp>
          <p:nvCxnSpPr>
            <p:cNvPr id="16" name="Straight Connector 15">
              <a:extLst>
                <a:ext uri="{FF2B5EF4-FFF2-40B4-BE49-F238E27FC236}">
                  <a16:creationId xmlns:a16="http://schemas.microsoft.com/office/drawing/2014/main" id="{99A8863D-396C-4B80-9061-34A4DDE3BE82}"/>
                </a:ext>
              </a:extLst>
            </p:cNvPr>
            <p:cNvCxnSpPr>
              <a:cxnSpLocks/>
            </p:cNvCxnSpPr>
            <p:nvPr/>
          </p:nvCxnSpPr>
          <p:spPr>
            <a:xfrm flipH="1" flipV="1">
              <a:off x="753794" y="1505141"/>
              <a:ext cx="318297" cy="0"/>
            </a:xfrm>
            <a:prstGeom prst="line">
              <a:avLst/>
            </a:prstGeom>
            <a:ln>
              <a:headEnd type="oval"/>
            </a:ln>
          </p:spPr>
          <p:style>
            <a:lnRef idx="1">
              <a:schemeClr val="accent2"/>
            </a:lnRef>
            <a:fillRef idx="0">
              <a:schemeClr val="accent2"/>
            </a:fillRef>
            <a:effectRef idx="0">
              <a:schemeClr val="accent2"/>
            </a:effectRef>
            <a:fontRef idx="minor">
              <a:schemeClr val="tx1"/>
            </a:fontRef>
          </p:style>
        </p:cxnSp>
        <p:sp>
          <p:nvSpPr>
            <p:cNvPr id="17" name="Freeform 6">
              <a:extLst>
                <a:ext uri="{FF2B5EF4-FFF2-40B4-BE49-F238E27FC236}">
                  <a16:creationId xmlns:a16="http://schemas.microsoft.com/office/drawing/2014/main" id="{73DBD362-9A5E-4F93-830F-23755F076766}"/>
                </a:ext>
              </a:extLst>
            </p:cNvPr>
            <p:cNvSpPr>
              <a:spLocks/>
            </p:cNvSpPr>
            <p:nvPr/>
          </p:nvSpPr>
          <p:spPr bwMode="auto">
            <a:xfrm>
              <a:off x="569813" y="1350698"/>
              <a:ext cx="309594" cy="308886"/>
            </a:xfrm>
            <a:prstGeom prst="ellipse">
              <a:avLst/>
            </a:prstGeom>
            <a:ln>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ctr" anchorCtr="0" compatLnSpc="1">
              <a:prstTxWarp prst="textNoShape">
                <a:avLst/>
              </a:prstTxWarp>
            </a:bodyPr>
            <a:lstStyle/>
            <a:p>
              <a:pPr algn="ctr"/>
              <a:r>
                <a:rPr lang="en-GB" b="1" dirty="0">
                  <a:solidFill>
                    <a:schemeClr val="bg1"/>
                  </a:solidFill>
                </a:rPr>
                <a:t>6</a:t>
              </a:r>
            </a:p>
          </p:txBody>
        </p:sp>
      </p:grpSp>
      <p:grpSp>
        <p:nvGrpSpPr>
          <p:cNvPr id="18" name="Group 17">
            <a:extLst>
              <a:ext uri="{FF2B5EF4-FFF2-40B4-BE49-F238E27FC236}">
                <a16:creationId xmlns:a16="http://schemas.microsoft.com/office/drawing/2014/main" id="{B59771FA-157D-419C-98D1-791567198A10}"/>
              </a:ext>
            </a:extLst>
          </p:cNvPr>
          <p:cNvGrpSpPr/>
          <p:nvPr/>
        </p:nvGrpSpPr>
        <p:grpSpPr>
          <a:xfrm>
            <a:off x="263352" y="4051269"/>
            <a:ext cx="1237252" cy="760874"/>
            <a:chOff x="569813" y="1350697"/>
            <a:chExt cx="502278" cy="308886"/>
          </a:xfrm>
        </p:grpSpPr>
        <p:cxnSp>
          <p:nvCxnSpPr>
            <p:cNvPr id="19" name="Straight Connector 18">
              <a:extLst>
                <a:ext uri="{FF2B5EF4-FFF2-40B4-BE49-F238E27FC236}">
                  <a16:creationId xmlns:a16="http://schemas.microsoft.com/office/drawing/2014/main" id="{2913479B-8AFA-4AC8-8011-19D152FE0548}"/>
                </a:ext>
              </a:extLst>
            </p:cNvPr>
            <p:cNvCxnSpPr>
              <a:cxnSpLocks/>
            </p:cNvCxnSpPr>
            <p:nvPr/>
          </p:nvCxnSpPr>
          <p:spPr>
            <a:xfrm flipH="1" flipV="1">
              <a:off x="753794" y="1505141"/>
              <a:ext cx="318297" cy="0"/>
            </a:xfrm>
            <a:prstGeom prst="line">
              <a:avLst/>
            </a:prstGeom>
            <a:ln>
              <a:headEnd type="oval"/>
            </a:ln>
          </p:spPr>
          <p:style>
            <a:lnRef idx="1">
              <a:schemeClr val="accent2"/>
            </a:lnRef>
            <a:fillRef idx="0">
              <a:schemeClr val="accent2"/>
            </a:fillRef>
            <a:effectRef idx="0">
              <a:schemeClr val="accent2"/>
            </a:effectRef>
            <a:fontRef idx="minor">
              <a:schemeClr val="tx1"/>
            </a:fontRef>
          </p:style>
        </p:cxnSp>
        <p:sp>
          <p:nvSpPr>
            <p:cNvPr id="20" name="Freeform 6">
              <a:extLst>
                <a:ext uri="{FF2B5EF4-FFF2-40B4-BE49-F238E27FC236}">
                  <a16:creationId xmlns:a16="http://schemas.microsoft.com/office/drawing/2014/main" id="{10901E37-F17D-4871-90B9-38B13196DA2E}"/>
                </a:ext>
              </a:extLst>
            </p:cNvPr>
            <p:cNvSpPr>
              <a:spLocks/>
            </p:cNvSpPr>
            <p:nvPr/>
          </p:nvSpPr>
          <p:spPr bwMode="auto">
            <a:xfrm>
              <a:off x="569813" y="1350697"/>
              <a:ext cx="309594" cy="308886"/>
            </a:xfrm>
            <a:prstGeom prst="ellipse">
              <a:avLst/>
            </a:prstGeom>
            <a:ln>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ctr" anchorCtr="0" compatLnSpc="1">
              <a:prstTxWarp prst="textNoShape">
                <a:avLst/>
              </a:prstTxWarp>
            </a:bodyPr>
            <a:lstStyle/>
            <a:p>
              <a:pPr algn="ctr"/>
              <a:r>
                <a:rPr lang="en-GB" b="1" dirty="0">
                  <a:solidFill>
                    <a:schemeClr val="bg1"/>
                  </a:solidFill>
                </a:rPr>
                <a:t>7</a:t>
              </a:r>
            </a:p>
          </p:txBody>
        </p:sp>
      </p:grpSp>
      <p:grpSp>
        <p:nvGrpSpPr>
          <p:cNvPr id="23" name="Group 22">
            <a:extLst>
              <a:ext uri="{FF2B5EF4-FFF2-40B4-BE49-F238E27FC236}">
                <a16:creationId xmlns:a16="http://schemas.microsoft.com/office/drawing/2014/main" id="{745C7255-075B-4FE5-9A6D-5AAA863032D4}"/>
              </a:ext>
            </a:extLst>
          </p:cNvPr>
          <p:cNvGrpSpPr/>
          <p:nvPr/>
        </p:nvGrpSpPr>
        <p:grpSpPr>
          <a:xfrm>
            <a:off x="368314" y="4652032"/>
            <a:ext cx="11506552" cy="1869477"/>
            <a:chOff x="368314" y="4652032"/>
            <a:chExt cx="11506552" cy="1869477"/>
          </a:xfrm>
        </p:grpSpPr>
        <p:sp>
          <p:nvSpPr>
            <p:cNvPr id="24" name="TextBox 23">
              <a:extLst>
                <a:ext uri="{FF2B5EF4-FFF2-40B4-BE49-F238E27FC236}">
                  <a16:creationId xmlns:a16="http://schemas.microsoft.com/office/drawing/2014/main" id="{89523935-489F-4F50-B92A-4F1D1312B120}"/>
                </a:ext>
              </a:extLst>
            </p:cNvPr>
            <p:cNvSpPr txBox="1"/>
            <p:nvPr/>
          </p:nvSpPr>
          <p:spPr>
            <a:xfrm>
              <a:off x="368314" y="6059844"/>
              <a:ext cx="10105886" cy="461665"/>
            </a:xfrm>
            <a:prstGeom prst="rect">
              <a:avLst/>
            </a:prstGeom>
            <a:noFill/>
          </p:spPr>
          <p:txBody>
            <a:bodyPr wrap="square" rtlCol="0">
              <a:spAutoFit/>
            </a:bodyPr>
            <a:lstStyle/>
            <a:p>
              <a:pPr algn="r"/>
              <a:r>
                <a:rPr lang="en-GB" sz="1200" dirty="0">
                  <a:latin typeface="Ubuntu" panose="020B0504030602030204" pitchFamily="34" charset="0"/>
                </a:rPr>
                <a:t>European Data Portal, “Open Data Maturity in Europe 2018” report, 2018 </a:t>
              </a:r>
              <a:br>
                <a:rPr lang="en-GB" sz="1200" dirty="0">
                  <a:latin typeface="Ubuntu" panose="020B0504030602030204" pitchFamily="34" charset="0"/>
                </a:rPr>
              </a:br>
              <a:r>
                <a:rPr lang="en-GB" sz="1200" dirty="0">
                  <a:latin typeface="Ubuntu" panose="020B0504030602030204" pitchFamily="34" charset="0"/>
                </a:rPr>
                <a:t>https://www.europeandataportal.eu/sites/default/files/edp_landscaping_insight_report_n4_2018.pdf  </a:t>
              </a:r>
            </a:p>
          </p:txBody>
        </p:sp>
        <p:pic>
          <p:nvPicPr>
            <p:cNvPr id="25" name="Picture 24">
              <a:extLst>
                <a:ext uri="{FF2B5EF4-FFF2-40B4-BE49-F238E27FC236}">
                  <a16:creationId xmlns:a16="http://schemas.microsoft.com/office/drawing/2014/main" id="{711E7105-C5CC-425B-B781-BC175919D5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8144" y="4652032"/>
              <a:ext cx="1386722" cy="1848963"/>
            </a:xfrm>
            <a:prstGeom prst="rect">
              <a:avLst/>
            </a:prstGeom>
            <a:ln>
              <a:solidFill>
                <a:schemeClr val="bg2">
                  <a:lumMod val="10000"/>
                </a:schemeClr>
              </a:solidFill>
            </a:ln>
            <a:effectLst>
              <a:outerShdw blurRad="50800" dist="38100" dir="2700000" algn="tl" rotWithShape="0">
                <a:prstClr val="black">
                  <a:alpha val="40000"/>
                </a:prstClr>
              </a:outerShdw>
            </a:effectLst>
          </p:spPr>
        </p:pic>
      </p:grpSp>
      <p:grpSp>
        <p:nvGrpSpPr>
          <p:cNvPr id="26" name="Group 25">
            <a:extLst>
              <a:ext uri="{FF2B5EF4-FFF2-40B4-BE49-F238E27FC236}">
                <a16:creationId xmlns:a16="http://schemas.microsoft.com/office/drawing/2014/main" id="{8E9DE8B8-57A1-4828-944A-A06781C54564}"/>
              </a:ext>
            </a:extLst>
          </p:cNvPr>
          <p:cNvGrpSpPr/>
          <p:nvPr/>
        </p:nvGrpSpPr>
        <p:grpSpPr>
          <a:xfrm>
            <a:off x="250236" y="5092303"/>
            <a:ext cx="1237252" cy="760873"/>
            <a:chOff x="569813" y="1350698"/>
            <a:chExt cx="502278" cy="308886"/>
          </a:xfrm>
        </p:grpSpPr>
        <p:cxnSp>
          <p:nvCxnSpPr>
            <p:cNvPr id="27" name="Straight Connector 26">
              <a:extLst>
                <a:ext uri="{FF2B5EF4-FFF2-40B4-BE49-F238E27FC236}">
                  <a16:creationId xmlns:a16="http://schemas.microsoft.com/office/drawing/2014/main" id="{7D8D070D-9D4C-477E-9ADE-0E9485C3BCB9}"/>
                </a:ext>
              </a:extLst>
            </p:cNvPr>
            <p:cNvCxnSpPr>
              <a:cxnSpLocks/>
            </p:cNvCxnSpPr>
            <p:nvPr/>
          </p:nvCxnSpPr>
          <p:spPr>
            <a:xfrm flipH="1" flipV="1">
              <a:off x="753794" y="1505141"/>
              <a:ext cx="318297" cy="0"/>
            </a:xfrm>
            <a:prstGeom prst="line">
              <a:avLst/>
            </a:prstGeom>
            <a:ln>
              <a:headEnd type="oval"/>
            </a:ln>
          </p:spPr>
          <p:style>
            <a:lnRef idx="1">
              <a:schemeClr val="accent2"/>
            </a:lnRef>
            <a:fillRef idx="0">
              <a:schemeClr val="accent2"/>
            </a:fillRef>
            <a:effectRef idx="0">
              <a:schemeClr val="accent2"/>
            </a:effectRef>
            <a:fontRef idx="minor">
              <a:schemeClr val="tx1"/>
            </a:fontRef>
          </p:style>
        </p:cxnSp>
        <p:sp>
          <p:nvSpPr>
            <p:cNvPr id="28" name="Freeform 6">
              <a:extLst>
                <a:ext uri="{FF2B5EF4-FFF2-40B4-BE49-F238E27FC236}">
                  <a16:creationId xmlns:a16="http://schemas.microsoft.com/office/drawing/2014/main" id="{4CEE987E-40AC-4823-8037-8E05B545A92E}"/>
                </a:ext>
              </a:extLst>
            </p:cNvPr>
            <p:cNvSpPr>
              <a:spLocks/>
            </p:cNvSpPr>
            <p:nvPr/>
          </p:nvSpPr>
          <p:spPr bwMode="auto">
            <a:xfrm>
              <a:off x="569813" y="1350698"/>
              <a:ext cx="309594" cy="308886"/>
            </a:xfrm>
            <a:prstGeom prst="ellipse">
              <a:avLst/>
            </a:prstGeom>
            <a:ln>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ctr" anchorCtr="0" compatLnSpc="1">
              <a:prstTxWarp prst="textNoShape">
                <a:avLst/>
              </a:prstTxWarp>
            </a:bodyPr>
            <a:lstStyle/>
            <a:p>
              <a:pPr algn="ctr"/>
              <a:r>
                <a:rPr lang="en-GB" b="1" dirty="0">
                  <a:solidFill>
                    <a:schemeClr val="bg1"/>
                  </a:solidFill>
                </a:rPr>
                <a:t>8</a:t>
              </a:r>
            </a:p>
          </p:txBody>
        </p:sp>
      </p:grpSp>
    </p:spTree>
    <p:extLst>
      <p:ext uri="{BB962C8B-B14F-4D97-AF65-F5344CB8AC3E}">
        <p14:creationId xmlns:p14="http://schemas.microsoft.com/office/powerpoint/2010/main" val="2486063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7AAE0-1D08-45FD-8F62-D4D8EAA780CC}"/>
              </a:ext>
            </a:extLst>
          </p:cNvPr>
          <p:cNvSpPr>
            <a:spLocks noGrp="1"/>
          </p:cNvSpPr>
          <p:nvPr>
            <p:ph type="title"/>
          </p:nvPr>
        </p:nvSpPr>
        <p:spPr/>
        <p:txBody>
          <a:bodyPr/>
          <a:lstStyle/>
          <a:p>
            <a:r>
              <a:rPr lang="en-GB" dirty="0"/>
              <a:t>New horizons</a:t>
            </a:r>
          </a:p>
        </p:txBody>
      </p:sp>
      <p:sp>
        <p:nvSpPr>
          <p:cNvPr id="4" name="Text Placeholder 3">
            <a:extLst>
              <a:ext uri="{FF2B5EF4-FFF2-40B4-BE49-F238E27FC236}">
                <a16:creationId xmlns:a16="http://schemas.microsoft.com/office/drawing/2014/main" id="{9DBCBEA7-4809-4E29-A7F8-F4DB2452C6CA}"/>
              </a:ext>
            </a:extLst>
          </p:cNvPr>
          <p:cNvSpPr>
            <a:spLocks noGrp="1"/>
          </p:cNvSpPr>
          <p:nvPr>
            <p:ph type="body" sz="quarter" idx="11"/>
          </p:nvPr>
        </p:nvSpPr>
        <p:spPr/>
        <p:txBody>
          <a:bodyPr/>
          <a:lstStyle/>
          <a:p>
            <a:r>
              <a:rPr lang="en-GB" dirty="0"/>
              <a:t>What’s next for the fast-trackers? Time to graduate from traction to impact</a:t>
            </a:r>
          </a:p>
          <a:p>
            <a:endParaRPr lang="en-GB" dirty="0"/>
          </a:p>
        </p:txBody>
      </p:sp>
      <p:grpSp>
        <p:nvGrpSpPr>
          <p:cNvPr id="5" name="Group 4">
            <a:extLst>
              <a:ext uri="{FF2B5EF4-FFF2-40B4-BE49-F238E27FC236}">
                <a16:creationId xmlns:a16="http://schemas.microsoft.com/office/drawing/2014/main" id="{3C567795-DA64-4B41-9123-0754B878D440}"/>
              </a:ext>
            </a:extLst>
          </p:cNvPr>
          <p:cNvGrpSpPr/>
          <p:nvPr/>
        </p:nvGrpSpPr>
        <p:grpSpPr>
          <a:xfrm>
            <a:off x="250236" y="1685818"/>
            <a:ext cx="1237252" cy="760873"/>
            <a:chOff x="569813" y="1350698"/>
            <a:chExt cx="502278" cy="308886"/>
          </a:xfrm>
        </p:grpSpPr>
        <p:cxnSp>
          <p:nvCxnSpPr>
            <p:cNvPr id="6" name="Straight Connector 5">
              <a:extLst>
                <a:ext uri="{FF2B5EF4-FFF2-40B4-BE49-F238E27FC236}">
                  <a16:creationId xmlns:a16="http://schemas.microsoft.com/office/drawing/2014/main" id="{39AA3DB4-729D-493A-B601-AE57EC1BC1CC}"/>
                </a:ext>
              </a:extLst>
            </p:cNvPr>
            <p:cNvCxnSpPr>
              <a:cxnSpLocks/>
            </p:cNvCxnSpPr>
            <p:nvPr/>
          </p:nvCxnSpPr>
          <p:spPr>
            <a:xfrm flipH="1" flipV="1">
              <a:off x="753794" y="1505141"/>
              <a:ext cx="318297" cy="0"/>
            </a:xfrm>
            <a:prstGeom prst="line">
              <a:avLst/>
            </a:prstGeom>
            <a:ln>
              <a:headEnd type="oval"/>
            </a:ln>
          </p:spPr>
          <p:style>
            <a:lnRef idx="1">
              <a:schemeClr val="accent2"/>
            </a:lnRef>
            <a:fillRef idx="0">
              <a:schemeClr val="accent2"/>
            </a:fillRef>
            <a:effectRef idx="0">
              <a:schemeClr val="accent2"/>
            </a:effectRef>
            <a:fontRef idx="minor">
              <a:schemeClr val="tx1"/>
            </a:fontRef>
          </p:style>
        </p:cxnSp>
        <p:sp>
          <p:nvSpPr>
            <p:cNvPr id="7" name="Freeform 6">
              <a:extLst>
                <a:ext uri="{FF2B5EF4-FFF2-40B4-BE49-F238E27FC236}">
                  <a16:creationId xmlns:a16="http://schemas.microsoft.com/office/drawing/2014/main" id="{37374DA1-D7CE-4651-AD0D-263FFC1DCC94}"/>
                </a:ext>
              </a:extLst>
            </p:cNvPr>
            <p:cNvSpPr>
              <a:spLocks/>
            </p:cNvSpPr>
            <p:nvPr/>
          </p:nvSpPr>
          <p:spPr bwMode="auto">
            <a:xfrm>
              <a:off x="569813" y="1350698"/>
              <a:ext cx="309594" cy="308886"/>
            </a:xfrm>
            <a:prstGeom prst="ellipse">
              <a:avLst/>
            </a:prstGeom>
            <a:ln>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ctr" anchorCtr="0" compatLnSpc="1">
              <a:prstTxWarp prst="textNoShape">
                <a:avLst/>
              </a:prstTxWarp>
            </a:bodyPr>
            <a:lstStyle/>
            <a:p>
              <a:pPr algn="ctr"/>
              <a:r>
                <a:rPr lang="en-GB" b="1" dirty="0">
                  <a:solidFill>
                    <a:schemeClr val="bg1"/>
                  </a:solidFill>
                </a:rPr>
                <a:t>9</a:t>
              </a:r>
            </a:p>
          </p:txBody>
        </p:sp>
      </p:grpSp>
      <p:graphicFrame>
        <p:nvGraphicFramePr>
          <p:cNvPr id="14" name="Table 13">
            <a:extLst>
              <a:ext uri="{FF2B5EF4-FFF2-40B4-BE49-F238E27FC236}">
                <a16:creationId xmlns:a16="http://schemas.microsoft.com/office/drawing/2014/main" id="{0DCB5160-306F-4810-B59D-5D2EA4296407}"/>
              </a:ext>
            </a:extLst>
          </p:cNvPr>
          <p:cNvGraphicFramePr>
            <a:graphicFrameLocks noGrp="1"/>
          </p:cNvGraphicFramePr>
          <p:nvPr>
            <p:extLst>
              <p:ext uri="{D42A27DB-BD31-4B8C-83A1-F6EECF244321}">
                <p14:modId xmlns:p14="http://schemas.microsoft.com/office/powerpoint/2010/main" val="849429008"/>
              </p:ext>
            </p:extLst>
          </p:nvPr>
        </p:nvGraphicFramePr>
        <p:xfrm>
          <a:off x="1514548" y="1821074"/>
          <a:ext cx="8973597" cy="2976076"/>
        </p:xfrm>
        <a:graphic>
          <a:graphicData uri="http://schemas.openxmlformats.org/drawingml/2006/table">
            <a:tbl>
              <a:tblPr>
                <a:tableStyleId>{5C22544A-7EE6-4342-B048-85BDC9FD1C3A}</a:tableStyleId>
              </a:tblPr>
              <a:tblGrid>
                <a:gridCol w="8973597">
                  <a:extLst>
                    <a:ext uri="{9D8B030D-6E8A-4147-A177-3AD203B41FA5}">
                      <a16:colId xmlns:a16="http://schemas.microsoft.com/office/drawing/2014/main" val="3191776193"/>
                    </a:ext>
                  </a:extLst>
                </a:gridCol>
              </a:tblGrid>
              <a:tr h="1552312">
                <a:tc>
                  <a:txBody>
                    <a:bodyPr/>
                    <a:lstStyle/>
                    <a:p>
                      <a:r>
                        <a:rPr lang="en-GB" sz="1800" b="0" dirty="0"/>
                        <a:t>Think of ways to </a:t>
                      </a:r>
                      <a:r>
                        <a:rPr lang="en-GB" sz="1800" b="1" dirty="0"/>
                        <a:t>ensure the portal’s sustainability</a:t>
                      </a:r>
                      <a:r>
                        <a:rPr lang="en-GB" sz="1800" b="0" dirty="0"/>
                        <a:t> by enabling more contributions from the open data </a:t>
                      </a:r>
                      <a:r>
                        <a:rPr lang="en-GB" sz="1800" b="1" dirty="0"/>
                        <a:t>community</a:t>
                      </a:r>
                      <a:r>
                        <a:rPr lang="en-GB" sz="1800" b="0" dirty="0"/>
                        <a:t> (in terms of own datasets, developed use cases, news and blog items written by the community), by providing </a:t>
                      </a:r>
                      <a:r>
                        <a:rPr lang="en-GB" sz="1800" b="1" dirty="0"/>
                        <a:t>value-added features</a:t>
                      </a:r>
                      <a:r>
                        <a:rPr lang="en-GB" sz="1800" b="0" dirty="0"/>
                        <a:t>, as well as by exploring </a:t>
                      </a:r>
                      <a:r>
                        <a:rPr lang="en-GB" sz="1800" b="1" dirty="0"/>
                        <a:t>additional funding options</a:t>
                      </a:r>
                      <a:r>
                        <a:rPr lang="en-GB" sz="1800" b="0" dirty="0"/>
                        <a:t>. </a:t>
                      </a:r>
                    </a:p>
                  </a:txBody>
                  <a:tcPr anchor="ctr">
                    <a:noFill/>
                  </a:tcPr>
                </a:tc>
                <a:extLst>
                  <a:ext uri="{0D108BD9-81ED-4DB2-BD59-A6C34878D82A}">
                    <a16:rowId xmlns:a16="http://schemas.microsoft.com/office/drawing/2014/main" val="256922737"/>
                  </a:ext>
                </a:extLst>
              </a:tr>
              <a:tr h="1423764">
                <a:tc>
                  <a:txBody>
                    <a:bodyPr/>
                    <a:lstStyle/>
                    <a:p>
                      <a:r>
                        <a:rPr lang="en-GB" sz="1800" b="0" dirty="0"/>
                        <a:t>Enforce </a:t>
                      </a:r>
                      <a:r>
                        <a:rPr lang="en-GB" sz="1800" b="1" dirty="0"/>
                        <a:t>minimum standards to quality of metadata and data by using analytics tools to monitor data publication</a:t>
                      </a:r>
                      <a:r>
                        <a:rPr lang="en-GB" sz="1800" b="0" dirty="0"/>
                        <a:t> – at both metadata (compliance with the DCAT-AP schema) and data (formats of publication) level. Act on the findings of these reports.</a:t>
                      </a:r>
                    </a:p>
                  </a:txBody>
                  <a:tcPr anchor="ctr">
                    <a:noFill/>
                  </a:tcPr>
                </a:tc>
                <a:extLst>
                  <a:ext uri="{0D108BD9-81ED-4DB2-BD59-A6C34878D82A}">
                    <a16:rowId xmlns:a16="http://schemas.microsoft.com/office/drawing/2014/main" val="1092345059"/>
                  </a:ext>
                </a:extLst>
              </a:tr>
            </a:tbl>
          </a:graphicData>
        </a:graphic>
      </p:graphicFrame>
      <p:grpSp>
        <p:nvGrpSpPr>
          <p:cNvPr id="15" name="Group 14">
            <a:extLst>
              <a:ext uri="{FF2B5EF4-FFF2-40B4-BE49-F238E27FC236}">
                <a16:creationId xmlns:a16="http://schemas.microsoft.com/office/drawing/2014/main" id="{E64A6BBD-5BD5-4EDA-B232-F6C5F7293FA7}"/>
              </a:ext>
            </a:extLst>
          </p:cNvPr>
          <p:cNvGrpSpPr/>
          <p:nvPr/>
        </p:nvGrpSpPr>
        <p:grpSpPr>
          <a:xfrm>
            <a:off x="263352" y="3286219"/>
            <a:ext cx="1237252" cy="760873"/>
            <a:chOff x="569813" y="1350698"/>
            <a:chExt cx="502278" cy="308886"/>
          </a:xfrm>
        </p:grpSpPr>
        <p:cxnSp>
          <p:nvCxnSpPr>
            <p:cNvPr id="16" name="Straight Connector 15">
              <a:extLst>
                <a:ext uri="{FF2B5EF4-FFF2-40B4-BE49-F238E27FC236}">
                  <a16:creationId xmlns:a16="http://schemas.microsoft.com/office/drawing/2014/main" id="{99A8863D-396C-4B80-9061-34A4DDE3BE82}"/>
                </a:ext>
              </a:extLst>
            </p:cNvPr>
            <p:cNvCxnSpPr>
              <a:cxnSpLocks/>
            </p:cNvCxnSpPr>
            <p:nvPr/>
          </p:nvCxnSpPr>
          <p:spPr>
            <a:xfrm flipH="1" flipV="1">
              <a:off x="753794" y="1505141"/>
              <a:ext cx="318297" cy="0"/>
            </a:xfrm>
            <a:prstGeom prst="line">
              <a:avLst/>
            </a:prstGeom>
            <a:ln>
              <a:headEnd type="oval"/>
            </a:ln>
          </p:spPr>
          <p:style>
            <a:lnRef idx="1">
              <a:schemeClr val="accent2"/>
            </a:lnRef>
            <a:fillRef idx="0">
              <a:schemeClr val="accent2"/>
            </a:fillRef>
            <a:effectRef idx="0">
              <a:schemeClr val="accent2"/>
            </a:effectRef>
            <a:fontRef idx="minor">
              <a:schemeClr val="tx1"/>
            </a:fontRef>
          </p:style>
        </p:cxnSp>
        <p:sp>
          <p:nvSpPr>
            <p:cNvPr id="17" name="Freeform 6">
              <a:extLst>
                <a:ext uri="{FF2B5EF4-FFF2-40B4-BE49-F238E27FC236}">
                  <a16:creationId xmlns:a16="http://schemas.microsoft.com/office/drawing/2014/main" id="{73DBD362-9A5E-4F93-830F-23755F076766}"/>
                </a:ext>
              </a:extLst>
            </p:cNvPr>
            <p:cNvSpPr>
              <a:spLocks/>
            </p:cNvSpPr>
            <p:nvPr/>
          </p:nvSpPr>
          <p:spPr bwMode="auto">
            <a:xfrm>
              <a:off x="569813" y="1350698"/>
              <a:ext cx="309594" cy="308886"/>
            </a:xfrm>
            <a:prstGeom prst="ellipse">
              <a:avLst/>
            </a:prstGeom>
            <a:ln>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ctr" anchorCtr="0" compatLnSpc="1">
              <a:prstTxWarp prst="textNoShape">
                <a:avLst/>
              </a:prstTxWarp>
            </a:bodyPr>
            <a:lstStyle/>
            <a:p>
              <a:pPr algn="ctr"/>
              <a:r>
                <a:rPr lang="en-GB" b="1" dirty="0">
                  <a:solidFill>
                    <a:schemeClr val="bg1"/>
                  </a:solidFill>
                </a:rPr>
                <a:t>10</a:t>
              </a:r>
            </a:p>
          </p:txBody>
        </p:sp>
      </p:grpSp>
      <p:grpSp>
        <p:nvGrpSpPr>
          <p:cNvPr id="23" name="Group 22">
            <a:extLst>
              <a:ext uri="{FF2B5EF4-FFF2-40B4-BE49-F238E27FC236}">
                <a16:creationId xmlns:a16="http://schemas.microsoft.com/office/drawing/2014/main" id="{745C7255-075B-4FE5-9A6D-5AAA863032D4}"/>
              </a:ext>
            </a:extLst>
          </p:cNvPr>
          <p:cNvGrpSpPr/>
          <p:nvPr/>
        </p:nvGrpSpPr>
        <p:grpSpPr>
          <a:xfrm>
            <a:off x="368314" y="4652032"/>
            <a:ext cx="11506552" cy="1869477"/>
            <a:chOff x="368314" y="4652032"/>
            <a:chExt cx="11506552" cy="1869477"/>
          </a:xfrm>
        </p:grpSpPr>
        <p:sp>
          <p:nvSpPr>
            <p:cNvPr id="24" name="TextBox 23">
              <a:extLst>
                <a:ext uri="{FF2B5EF4-FFF2-40B4-BE49-F238E27FC236}">
                  <a16:creationId xmlns:a16="http://schemas.microsoft.com/office/drawing/2014/main" id="{89523935-489F-4F50-B92A-4F1D1312B120}"/>
                </a:ext>
              </a:extLst>
            </p:cNvPr>
            <p:cNvSpPr txBox="1"/>
            <p:nvPr/>
          </p:nvSpPr>
          <p:spPr>
            <a:xfrm>
              <a:off x="368314" y="6059844"/>
              <a:ext cx="10105886" cy="461665"/>
            </a:xfrm>
            <a:prstGeom prst="rect">
              <a:avLst/>
            </a:prstGeom>
            <a:noFill/>
          </p:spPr>
          <p:txBody>
            <a:bodyPr wrap="square" rtlCol="0">
              <a:spAutoFit/>
            </a:bodyPr>
            <a:lstStyle/>
            <a:p>
              <a:pPr algn="r"/>
              <a:r>
                <a:rPr lang="en-GB" sz="1200" dirty="0">
                  <a:latin typeface="Ubuntu" panose="020B0504030602030204" pitchFamily="34" charset="0"/>
                </a:rPr>
                <a:t>European Data Portal, “Open Data Maturity in Europe 2018” report, 2018 </a:t>
              </a:r>
              <a:br>
                <a:rPr lang="en-GB" sz="1200" dirty="0">
                  <a:latin typeface="Ubuntu" panose="020B0504030602030204" pitchFamily="34" charset="0"/>
                </a:rPr>
              </a:br>
              <a:r>
                <a:rPr lang="en-GB" sz="1200" dirty="0">
                  <a:latin typeface="Ubuntu" panose="020B0504030602030204" pitchFamily="34" charset="0"/>
                </a:rPr>
                <a:t>https://www.europeandataportal.eu/sites/default/files/edp_landscaping_insight_report_n4_2018.pdf  </a:t>
              </a:r>
            </a:p>
          </p:txBody>
        </p:sp>
        <p:pic>
          <p:nvPicPr>
            <p:cNvPr id="25" name="Picture 24">
              <a:extLst>
                <a:ext uri="{FF2B5EF4-FFF2-40B4-BE49-F238E27FC236}">
                  <a16:creationId xmlns:a16="http://schemas.microsoft.com/office/drawing/2014/main" id="{711E7105-C5CC-425B-B781-BC175919D5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8144" y="4652032"/>
              <a:ext cx="1386722" cy="1848963"/>
            </a:xfrm>
            <a:prstGeom prst="rect">
              <a:avLst/>
            </a:prstGeom>
            <a:ln>
              <a:solidFill>
                <a:schemeClr val="bg2">
                  <a:lumMod val="10000"/>
                </a:schemeClr>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74782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generated with very high confidence">
            <a:extLst>
              <a:ext uri="{FF2B5EF4-FFF2-40B4-BE49-F238E27FC236}">
                <a16:creationId xmlns:a16="http://schemas.microsoft.com/office/drawing/2014/main" id="{FB906BB6-2F27-4F69-91C5-B8D942A64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704" y="-243408"/>
            <a:ext cx="5112568" cy="5112568"/>
          </a:xfrm>
          <a:prstGeom prst="rect">
            <a:avLst/>
          </a:prstGeom>
        </p:spPr>
      </p:pic>
      <p:sp>
        <p:nvSpPr>
          <p:cNvPr id="2" name="TextBox 1">
            <a:extLst>
              <a:ext uri="{FF2B5EF4-FFF2-40B4-BE49-F238E27FC236}">
                <a16:creationId xmlns:a16="http://schemas.microsoft.com/office/drawing/2014/main" id="{920ACE0B-A691-4300-8940-C1524FE4FB1D}"/>
              </a:ext>
            </a:extLst>
          </p:cNvPr>
          <p:cNvSpPr txBox="1"/>
          <p:nvPr/>
        </p:nvSpPr>
        <p:spPr>
          <a:xfrm>
            <a:off x="5392627" y="1200005"/>
            <a:ext cx="6539855" cy="1076867"/>
          </a:xfrm>
          <a:prstGeom prst="rect">
            <a:avLst/>
          </a:prstGeom>
          <a:solidFill>
            <a:schemeClr val="bg1">
              <a:lumMod val="50000"/>
            </a:schemeClr>
          </a:solidFill>
        </p:spPr>
        <p:txBody>
          <a:bodyPr wrap="square" rtlCol="0" anchor="ctr">
            <a:noAutofit/>
          </a:bodyPr>
          <a:lstStyle/>
          <a:p>
            <a:pPr algn="ctr"/>
            <a:r>
              <a:rPr lang="en-GB" sz="2800" dirty="0">
                <a:solidFill>
                  <a:schemeClr val="bg1">
                    <a:lumMod val="95000"/>
                  </a:schemeClr>
                </a:solidFill>
                <a:latin typeface="Ubuntu" panose="020B0504030602030204" pitchFamily="34" charset="0"/>
              </a:rPr>
              <a:t>The EU European </a:t>
            </a:r>
            <a:br>
              <a:rPr lang="en-GB" sz="2800" dirty="0">
                <a:solidFill>
                  <a:schemeClr val="bg1">
                    <a:lumMod val="95000"/>
                  </a:schemeClr>
                </a:solidFill>
                <a:latin typeface="Ubuntu" panose="020B0504030602030204" pitchFamily="34" charset="0"/>
              </a:rPr>
            </a:br>
            <a:r>
              <a:rPr lang="en-GB" sz="2800" dirty="0">
                <a:solidFill>
                  <a:schemeClr val="bg1">
                    <a:lumMod val="95000"/>
                  </a:schemeClr>
                </a:solidFill>
                <a:latin typeface="Ubuntu" panose="020B0504030602030204" pitchFamily="34" charset="0"/>
              </a:rPr>
              <a:t>Data </a:t>
            </a:r>
            <a:r>
              <a:rPr lang="en-GB" sz="2800" strike="sngStrike" dirty="0">
                <a:solidFill>
                  <a:schemeClr val="bg1">
                    <a:lumMod val="95000"/>
                  </a:schemeClr>
                </a:solidFill>
                <a:latin typeface="Ubuntu" panose="020B0504030602030204" pitchFamily="34" charset="0"/>
              </a:rPr>
              <a:t>Portal</a:t>
            </a:r>
            <a:r>
              <a:rPr lang="en-GB" sz="2800" dirty="0">
                <a:solidFill>
                  <a:schemeClr val="bg1">
                    <a:lumMod val="95000"/>
                  </a:schemeClr>
                </a:solidFill>
                <a:latin typeface="Ubuntu" panose="020B0504030602030204" pitchFamily="34" charset="0"/>
              </a:rPr>
              <a:t> </a:t>
            </a:r>
            <a:r>
              <a:rPr lang="en-GB" sz="2800" i="1" dirty="0">
                <a:solidFill>
                  <a:schemeClr val="bg1">
                    <a:lumMod val="95000"/>
                  </a:schemeClr>
                </a:solidFill>
                <a:latin typeface="Ubuntu" panose="020B0504030602030204" pitchFamily="34" charset="0"/>
              </a:rPr>
              <a:t>Programme</a:t>
            </a:r>
          </a:p>
        </p:txBody>
      </p:sp>
      <p:sp>
        <p:nvSpPr>
          <p:cNvPr id="6" name="TextBox 5">
            <a:extLst>
              <a:ext uri="{FF2B5EF4-FFF2-40B4-BE49-F238E27FC236}">
                <a16:creationId xmlns:a16="http://schemas.microsoft.com/office/drawing/2014/main" id="{4EF348BF-8716-4A01-AA3F-56F600F440D2}"/>
              </a:ext>
            </a:extLst>
          </p:cNvPr>
          <p:cNvSpPr txBox="1"/>
          <p:nvPr/>
        </p:nvSpPr>
        <p:spPr>
          <a:xfrm>
            <a:off x="5392627" y="2603842"/>
            <a:ext cx="6539855" cy="1076867"/>
          </a:xfrm>
          <a:prstGeom prst="rect">
            <a:avLst/>
          </a:prstGeom>
          <a:solidFill>
            <a:schemeClr val="bg1">
              <a:lumMod val="50000"/>
            </a:schemeClr>
          </a:solidFill>
        </p:spPr>
        <p:txBody>
          <a:bodyPr wrap="square" rtlCol="0" anchor="ctr">
            <a:noAutofit/>
          </a:bodyPr>
          <a:lstStyle/>
          <a:p>
            <a:pPr algn="ctr"/>
            <a:r>
              <a:rPr lang="en-GB" sz="2800" dirty="0">
                <a:solidFill>
                  <a:schemeClr val="bg1">
                    <a:lumMod val="95000"/>
                  </a:schemeClr>
                </a:solidFill>
                <a:latin typeface="Ubuntu" panose="020B0504030602030204" pitchFamily="34" charset="0"/>
              </a:rPr>
              <a:t>The state of open data </a:t>
            </a:r>
            <a:br>
              <a:rPr lang="en-GB" sz="2800" dirty="0">
                <a:solidFill>
                  <a:schemeClr val="bg1">
                    <a:lumMod val="95000"/>
                  </a:schemeClr>
                </a:solidFill>
                <a:latin typeface="Ubuntu" panose="020B0504030602030204" pitchFamily="34" charset="0"/>
              </a:rPr>
            </a:br>
            <a:r>
              <a:rPr lang="en-GB" sz="2800" dirty="0">
                <a:solidFill>
                  <a:schemeClr val="bg1">
                    <a:lumMod val="95000"/>
                  </a:schemeClr>
                </a:solidFill>
                <a:latin typeface="Ubuntu" panose="020B0504030602030204" pitchFamily="34" charset="0"/>
              </a:rPr>
              <a:t>in Europe in 2018</a:t>
            </a:r>
          </a:p>
        </p:txBody>
      </p:sp>
      <p:sp>
        <p:nvSpPr>
          <p:cNvPr id="7" name="TextBox 6">
            <a:extLst>
              <a:ext uri="{FF2B5EF4-FFF2-40B4-BE49-F238E27FC236}">
                <a16:creationId xmlns:a16="http://schemas.microsoft.com/office/drawing/2014/main" id="{00585B05-A34B-44F8-A280-9CDBD49C2794}"/>
              </a:ext>
            </a:extLst>
          </p:cNvPr>
          <p:cNvSpPr txBox="1"/>
          <p:nvPr/>
        </p:nvSpPr>
        <p:spPr>
          <a:xfrm>
            <a:off x="5375919" y="4007679"/>
            <a:ext cx="6539855" cy="1076867"/>
          </a:xfrm>
          <a:prstGeom prst="rect">
            <a:avLst/>
          </a:prstGeom>
          <a:solidFill>
            <a:srgbClr val="0070AD"/>
          </a:solidFill>
        </p:spPr>
        <p:txBody>
          <a:bodyPr wrap="square" rtlCol="0" anchor="ctr">
            <a:noAutofit/>
          </a:bodyPr>
          <a:lstStyle/>
          <a:p>
            <a:pPr algn="ctr"/>
            <a:r>
              <a:rPr lang="en-GB" sz="2800" dirty="0">
                <a:solidFill>
                  <a:schemeClr val="bg1"/>
                </a:solidFill>
                <a:latin typeface="Ubuntu" panose="020B0504030602030204" pitchFamily="34" charset="0"/>
              </a:rPr>
              <a:t>The technology of EDP, </a:t>
            </a:r>
            <a:br>
              <a:rPr lang="en-GB" sz="2800" dirty="0">
                <a:solidFill>
                  <a:schemeClr val="bg1"/>
                </a:solidFill>
                <a:latin typeface="Ubuntu" panose="020B0504030602030204" pitchFamily="34" charset="0"/>
              </a:rPr>
            </a:br>
            <a:r>
              <a:rPr lang="en-GB" sz="2800" dirty="0">
                <a:solidFill>
                  <a:schemeClr val="bg1"/>
                </a:solidFill>
                <a:latin typeface="Ubuntu" panose="020B0504030602030204" pitchFamily="34" charset="0"/>
              </a:rPr>
              <a:t>and where we’re going next</a:t>
            </a:r>
          </a:p>
        </p:txBody>
      </p:sp>
      <p:sp>
        <p:nvSpPr>
          <p:cNvPr id="8" name="TextBox 7">
            <a:extLst>
              <a:ext uri="{FF2B5EF4-FFF2-40B4-BE49-F238E27FC236}">
                <a16:creationId xmlns:a16="http://schemas.microsoft.com/office/drawing/2014/main" id="{DFE3A81C-2119-42F4-ADD9-BF8871E80236}"/>
              </a:ext>
            </a:extLst>
          </p:cNvPr>
          <p:cNvSpPr txBox="1"/>
          <p:nvPr/>
        </p:nvSpPr>
        <p:spPr>
          <a:xfrm>
            <a:off x="5392627" y="5411516"/>
            <a:ext cx="6539855" cy="1076867"/>
          </a:xfrm>
          <a:prstGeom prst="rect">
            <a:avLst/>
          </a:prstGeom>
          <a:solidFill>
            <a:srgbClr val="0070AD"/>
          </a:solidFill>
        </p:spPr>
        <p:txBody>
          <a:bodyPr wrap="square" rtlCol="0" anchor="ctr">
            <a:noAutofit/>
          </a:bodyPr>
          <a:lstStyle/>
          <a:p>
            <a:pPr algn="ctr"/>
            <a:r>
              <a:rPr lang="en-GB" sz="2800" dirty="0">
                <a:solidFill>
                  <a:schemeClr val="bg1"/>
                </a:solidFill>
                <a:latin typeface="Ubuntu" panose="020B0504030602030204" pitchFamily="34" charset="0"/>
              </a:rPr>
              <a:t>Ask not what EDP</a:t>
            </a:r>
            <a:br>
              <a:rPr lang="en-GB" sz="2800" dirty="0">
                <a:solidFill>
                  <a:schemeClr val="bg1"/>
                </a:solidFill>
                <a:latin typeface="Ubuntu" panose="020B0504030602030204" pitchFamily="34" charset="0"/>
              </a:rPr>
            </a:br>
            <a:r>
              <a:rPr lang="en-GB" sz="2800" dirty="0">
                <a:solidFill>
                  <a:schemeClr val="bg1"/>
                </a:solidFill>
                <a:latin typeface="Ubuntu" panose="020B0504030602030204" pitchFamily="34" charset="0"/>
              </a:rPr>
              <a:t>can do for you…</a:t>
            </a:r>
          </a:p>
        </p:txBody>
      </p:sp>
      <p:sp>
        <p:nvSpPr>
          <p:cNvPr id="9" name="Title 3">
            <a:extLst>
              <a:ext uri="{FF2B5EF4-FFF2-40B4-BE49-F238E27FC236}">
                <a16:creationId xmlns:a16="http://schemas.microsoft.com/office/drawing/2014/main" id="{4A4C2FD3-8DBE-4CBE-AC16-578F2C31619A}"/>
              </a:ext>
            </a:extLst>
          </p:cNvPr>
          <p:cNvSpPr txBox="1">
            <a:spLocks/>
          </p:cNvSpPr>
          <p:nvPr/>
        </p:nvSpPr>
        <p:spPr>
          <a:xfrm>
            <a:off x="227014" y="4978545"/>
            <a:ext cx="4644850" cy="971405"/>
          </a:xfrm>
          <a:prstGeom prst="rect">
            <a:avLst/>
          </a:prstGeom>
        </p:spPr>
        <p:txBody>
          <a:bodyPr vert="horz" lIns="0" tIns="0" rIns="0" bIns="0" rtlCol="0"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kumimoji="0" lang="en-US" sz="3000" b="0" i="0" u="none" strike="noStrike" kern="1200" cap="none" spc="0" normalizeH="0" baseline="0" noProof="0" dirty="0">
                <a:ln>
                  <a:noFill/>
                </a:ln>
                <a:solidFill>
                  <a:schemeClr val="accent1"/>
                </a:solidFill>
                <a:effectLst/>
                <a:uLnTx/>
                <a:uFillTx/>
                <a:latin typeface="+mj-lt"/>
                <a:ea typeface="+mj-ea"/>
                <a:cs typeface="+mj-cs"/>
              </a:defRPr>
            </a:lvl1pPr>
          </a:lstStyle>
          <a:p>
            <a:pPr algn="ctr"/>
            <a:r>
              <a:rPr lang="en-GB" sz="3600" dirty="0">
                <a:solidFill>
                  <a:srgbClr val="0070AD"/>
                </a:solidFill>
                <a:latin typeface="Ubuntu" panose="020B0504030602030204" pitchFamily="34" charset="0"/>
              </a:rPr>
              <a:t>Any questions?</a:t>
            </a:r>
          </a:p>
        </p:txBody>
      </p:sp>
    </p:spTree>
    <p:extLst>
      <p:ext uri="{BB962C8B-B14F-4D97-AF65-F5344CB8AC3E}">
        <p14:creationId xmlns:p14="http://schemas.microsoft.com/office/powerpoint/2010/main" val="21437660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7">
            <a:extLst>
              <a:ext uri="{FF2B5EF4-FFF2-40B4-BE49-F238E27FC236}">
                <a16:creationId xmlns:a16="http://schemas.microsoft.com/office/drawing/2014/main" id="{E7615085-049F-4558-9D4C-FB3F1FF81EC9}"/>
              </a:ext>
            </a:extLst>
          </p:cNvPr>
          <p:cNvPicPr>
            <a:picLocks noChangeAspect="1"/>
          </p:cNvPicPr>
          <p:nvPr/>
        </p:nvPicPr>
        <p:blipFill rotWithShape="1">
          <a:blip r:embed="rId3">
            <a:extLst>
              <a:ext uri="{28A0092B-C50C-407E-A947-70E740481C1C}">
                <a14:useLocalDpi xmlns:a14="http://schemas.microsoft.com/office/drawing/2010/main" val="0"/>
              </a:ext>
            </a:extLst>
          </a:blip>
          <a:srcRect l="18090" r="23146" b="34033"/>
          <a:stretch/>
        </p:blipFill>
        <p:spPr>
          <a:xfrm>
            <a:off x="850816" y="908720"/>
            <a:ext cx="10453066" cy="5764485"/>
          </a:xfrm>
          <a:prstGeom prst="rect">
            <a:avLst/>
          </a:prstGeom>
        </p:spPr>
      </p:pic>
      <p:sp>
        <p:nvSpPr>
          <p:cNvPr id="6" name="Title 2">
            <a:extLst>
              <a:ext uri="{FF2B5EF4-FFF2-40B4-BE49-F238E27FC236}">
                <a16:creationId xmlns:a16="http://schemas.microsoft.com/office/drawing/2014/main" id="{1A514C2D-690B-48F8-9C4F-2DC5C3A18D9D}"/>
              </a:ext>
            </a:extLst>
          </p:cNvPr>
          <p:cNvSpPr>
            <a:spLocks noGrp="1"/>
          </p:cNvSpPr>
          <p:nvPr>
            <p:ph type="title"/>
          </p:nvPr>
        </p:nvSpPr>
        <p:spPr>
          <a:xfrm>
            <a:off x="227349" y="0"/>
            <a:ext cx="11125236" cy="1104900"/>
          </a:xfrm>
        </p:spPr>
        <p:txBody>
          <a:bodyPr/>
          <a:lstStyle/>
          <a:p>
            <a:r>
              <a:rPr lang="en-GB" dirty="0">
                <a:latin typeface="Ubuntu" panose="020B0504030602030204" pitchFamily="34" charset="0"/>
              </a:rPr>
              <a:t>The data portal</a:t>
            </a:r>
          </a:p>
        </p:txBody>
      </p:sp>
      <p:sp>
        <p:nvSpPr>
          <p:cNvPr id="7" name="Text Placeholder 3">
            <a:extLst>
              <a:ext uri="{FF2B5EF4-FFF2-40B4-BE49-F238E27FC236}">
                <a16:creationId xmlns:a16="http://schemas.microsoft.com/office/drawing/2014/main" id="{A2E72FF7-11F0-406C-9945-F40C103A4785}"/>
              </a:ext>
            </a:extLst>
          </p:cNvPr>
          <p:cNvSpPr txBox="1">
            <a:spLocks/>
          </p:cNvSpPr>
          <p:nvPr/>
        </p:nvSpPr>
        <p:spPr>
          <a:xfrm>
            <a:off x="227349" y="836712"/>
            <a:ext cx="11700000" cy="504056"/>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2"/>
                </a:solidFill>
                <a:latin typeface="+mj-lt"/>
                <a:ea typeface="+mn-ea"/>
                <a:cs typeface="+mn-cs"/>
              </a:defRPr>
            </a:lvl1pPr>
            <a:lvl2pPr marL="266700" indent="-1778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j-lt"/>
                <a:ea typeface="+mn-ea"/>
                <a:cs typeface="+mn-cs"/>
              </a:defRPr>
            </a:lvl2pPr>
            <a:lvl3pPr marL="444500" indent="-1778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622300" indent="-177800" algn="l" defTabSz="914400" rtl="0" eaLnBrk="1" latinLnBrk="0" hangingPunct="1">
              <a:lnSpc>
                <a:spcPct val="90000"/>
              </a:lnSpc>
              <a:spcBef>
                <a:spcPts val="500"/>
              </a:spcBef>
              <a:buClr>
                <a:schemeClr val="accent3"/>
              </a:buClr>
              <a:buFont typeface="Verdana" panose="020B0604030504040204" pitchFamily="34" charset="0"/>
              <a:buChar char="‒"/>
              <a:defRPr sz="1400" kern="1200">
                <a:solidFill>
                  <a:schemeClr val="tx1"/>
                </a:solidFill>
                <a:latin typeface="+mj-lt"/>
                <a:ea typeface="+mn-ea"/>
                <a:cs typeface="+mn-cs"/>
              </a:defRPr>
            </a:lvl4pPr>
            <a:lvl5pPr marL="812800" indent="-1905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Ubuntu" panose="020B0504030602030204" pitchFamily="34" charset="0"/>
              </a:rPr>
              <a:t>High-level system architecture</a:t>
            </a:r>
          </a:p>
        </p:txBody>
      </p:sp>
    </p:spTree>
    <p:extLst>
      <p:ext uri="{BB962C8B-B14F-4D97-AF65-F5344CB8AC3E}">
        <p14:creationId xmlns:p14="http://schemas.microsoft.com/office/powerpoint/2010/main" val="7325455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nhaltsplatzhalter 6">
            <a:extLst>
              <a:ext uri="{FF2B5EF4-FFF2-40B4-BE49-F238E27FC236}">
                <a16:creationId xmlns:a16="http://schemas.microsoft.com/office/drawing/2014/main" id="{6B1627B2-2201-4FE4-AE5C-3ADDCF7D6F5A}"/>
              </a:ext>
            </a:extLst>
          </p:cNvPr>
          <p:cNvGraphicFramePr>
            <a:graphicFrameLocks/>
          </p:cNvGraphicFramePr>
          <p:nvPr>
            <p:extLst/>
          </p:nvPr>
        </p:nvGraphicFramePr>
        <p:xfrm>
          <a:off x="409575" y="1557486"/>
          <a:ext cx="11376025" cy="4895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2">
            <a:extLst>
              <a:ext uri="{FF2B5EF4-FFF2-40B4-BE49-F238E27FC236}">
                <a16:creationId xmlns:a16="http://schemas.microsoft.com/office/drawing/2014/main" id="{25F480DF-BD3C-4746-9B84-2B8D626B9D08}"/>
              </a:ext>
            </a:extLst>
          </p:cNvPr>
          <p:cNvSpPr>
            <a:spLocks noGrp="1"/>
          </p:cNvSpPr>
          <p:nvPr>
            <p:ph type="title"/>
          </p:nvPr>
        </p:nvSpPr>
        <p:spPr>
          <a:xfrm>
            <a:off x="227349" y="0"/>
            <a:ext cx="11125236" cy="1104900"/>
          </a:xfrm>
        </p:spPr>
        <p:txBody>
          <a:bodyPr/>
          <a:lstStyle/>
          <a:p>
            <a:r>
              <a:rPr lang="en-GB" dirty="0">
                <a:latin typeface="Ubuntu" panose="020B0504030602030204" pitchFamily="34" charset="0"/>
              </a:rPr>
              <a:t>The data portal</a:t>
            </a:r>
          </a:p>
        </p:txBody>
      </p:sp>
      <p:sp>
        <p:nvSpPr>
          <p:cNvPr id="10" name="Text Placeholder 3">
            <a:extLst>
              <a:ext uri="{FF2B5EF4-FFF2-40B4-BE49-F238E27FC236}">
                <a16:creationId xmlns:a16="http://schemas.microsoft.com/office/drawing/2014/main" id="{86B34115-4E3C-4BA5-B707-A1BD187DC123}"/>
              </a:ext>
            </a:extLst>
          </p:cNvPr>
          <p:cNvSpPr txBox="1">
            <a:spLocks/>
          </p:cNvSpPr>
          <p:nvPr/>
        </p:nvSpPr>
        <p:spPr>
          <a:xfrm>
            <a:off x="227349" y="836712"/>
            <a:ext cx="11700000" cy="504056"/>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2"/>
                </a:solidFill>
                <a:latin typeface="+mj-lt"/>
                <a:ea typeface="+mn-ea"/>
                <a:cs typeface="+mn-cs"/>
              </a:defRPr>
            </a:lvl1pPr>
            <a:lvl2pPr marL="266700" indent="-1778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j-lt"/>
                <a:ea typeface="+mn-ea"/>
                <a:cs typeface="+mn-cs"/>
              </a:defRPr>
            </a:lvl2pPr>
            <a:lvl3pPr marL="444500" indent="-1778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622300" indent="-177800" algn="l" defTabSz="914400" rtl="0" eaLnBrk="1" latinLnBrk="0" hangingPunct="1">
              <a:lnSpc>
                <a:spcPct val="90000"/>
              </a:lnSpc>
              <a:spcBef>
                <a:spcPts val="500"/>
              </a:spcBef>
              <a:buClr>
                <a:schemeClr val="accent3"/>
              </a:buClr>
              <a:buFont typeface="Verdana" panose="020B0604030504040204" pitchFamily="34" charset="0"/>
              <a:buChar char="‒"/>
              <a:defRPr sz="1400" kern="1200">
                <a:solidFill>
                  <a:schemeClr val="tx1"/>
                </a:solidFill>
                <a:latin typeface="+mj-lt"/>
                <a:ea typeface="+mn-ea"/>
                <a:cs typeface="+mn-cs"/>
              </a:defRPr>
            </a:lvl4pPr>
            <a:lvl5pPr marL="812800" indent="-1905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Ubuntu" panose="020B0504030602030204" pitchFamily="34" charset="0"/>
              </a:rPr>
              <a:t>CKAN extension overview</a:t>
            </a:r>
          </a:p>
        </p:txBody>
      </p:sp>
    </p:spTree>
    <p:extLst>
      <p:ext uri="{BB962C8B-B14F-4D97-AF65-F5344CB8AC3E}">
        <p14:creationId xmlns:p14="http://schemas.microsoft.com/office/powerpoint/2010/main" val="945379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8B93CC-98BB-44AE-B955-9B6CA69C8957}"/>
              </a:ext>
            </a:extLst>
          </p:cNvPr>
          <p:cNvPicPr>
            <a:picLocks noChangeAspect="1"/>
          </p:cNvPicPr>
          <p:nvPr/>
        </p:nvPicPr>
        <p:blipFill>
          <a:blip r:embed="rId3"/>
          <a:stretch>
            <a:fillRect/>
          </a:stretch>
        </p:blipFill>
        <p:spPr>
          <a:xfrm>
            <a:off x="1903981" y="801829"/>
            <a:ext cx="8600061" cy="5687871"/>
          </a:xfrm>
          <a:prstGeom prst="rect">
            <a:avLst/>
          </a:prstGeom>
        </p:spPr>
      </p:pic>
      <p:sp>
        <p:nvSpPr>
          <p:cNvPr id="7" name="Rectangle 6">
            <a:extLst>
              <a:ext uri="{FF2B5EF4-FFF2-40B4-BE49-F238E27FC236}">
                <a16:creationId xmlns:a16="http://schemas.microsoft.com/office/drawing/2014/main" id="{8D3D3384-3427-40C4-B890-7D63020EE5DC}"/>
              </a:ext>
            </a:extLst>
          </p:cNvPr>
          <p:cNvSpPr/>
          <p:nvPr/>
        </p:nvSpPr>
        <p:spPr>
          <a:xfrm rot="10800000">
            <a:off x="767408" y="5877272"/>
            <a:ext cx="10873208" cy="647310"/>
          </a:xfrm>
          <a:prstGeom prst="rect">
            <a:avLst/>
          </a:prstGeom>
          <a:gradFill flip="none" rotWithShape="1">
            <a:gsLst>
              <a:gs pos="0">
                <a:schemeClr val="bg1"/>
              </a:gs>
              <a:gs pos="100000">
                <a:srgbClr val="FFFFFF">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1C696B7F-401E-4540-B137-75D87F0C9BEF}"/>
              </a:ext>
            </a:extLst>
          </p:cNvPr>
          <p:cNvSpPr txBox="1"/>
          <p:nvPr/>
        </p:nvSpPr>
        <p:spPr>
          <a:xfrm>
            <a:off x="227013" y="333416"/>
            <a:ext cx="11688762" cy="369332"/>
          </a:xfrm>
          <a:prstGeom prst="rect">
            <a:avLst/>
          </a:prstGeom>
          <a:noFill/>
        </p:spPr>
        <p:txBody>
          <a:bodyPr wrap="square" rtlCol="0">
            <a:spAutoFit/>
          </a:bodyPr>
          <a:lstStyle/>
          <a:p>
            <a:pPr algn="ctr"/>
            <a:r>
              <a:rPr lang="en-GB" dirty="0">
                <a:solidFill>
                  <a:srgbClr val="0070AD"/>
                </a:solidFill>
                <a:latin typeface="Ubuntu" panose="020B0504030602030204" pitchFamily="34" charset="0"/>
              </a:rPr>
              <a:t>https://www.europeandataportal.eu</a:t>
            </a:r>
          </a:p>
        </p:txBody>
      </p:sp>
    </p:spTree>
    <p:extLst>
      <p:ext uri="{BB962C8B-B14F-4D97-AF65-F5344CB8AC3E}">
        <p14:creationId xmlns:p14="http://schemas.microsoft.com/office/powerpoint/2010/main" val="15578263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799F7-4B7F-49DA-886A-A7853292C3E5}"/>
              </a:ext>
            </a:extLst>
          </p:cNvPr>
          <p:cNvSpPr>
            <a:spLocks noGrp="1"/>
          </p:cNvSpPr>
          <p:nvPr>
            <p:ph type="title"/>
          </p:nvPr>
        </p:nvSpPr>
        <p:spPr/>
        <p:txBody>
          <a:bodyPr/>
          <a:lstStyle/>
          <a:p>
            <a:r>
              <a:rPr lang="en-GB" dirty="0"/>
              <a:t>More than your usual data portal</a:t>
            </a:r>
          </a:p>
        </p:txBody>
      </p:sp>
      <p:sp>
        <p:nvSpPr>
          <p:cNvPr id="3" name="Text Placeholder 2">
            <a:extLst>
              <a:ext uri="{FF2B5EF4-FFF2-40B4-BE49-F238E27FC236}">
                <a16:creationId xmlns:a16="http://schemas.microsoft.com/office/drawing/2014/main" id="{2D5761D5-0B2B-48F4-9C54-612B67DCFE64}"/>
              </a:ext>
            </a:extLst>
          </p:cNvPr>
          <p:cNvSpPr>
            <a:spLocks noGrp="1"/>
          </p:cNvSpPr>
          <p:nvPr>
            <p:ph type="body" sz="quarter" idx="10"/>
          </p:nvPr>
        </p:nvSpPr>
        <p:spPr>
          <a:xfrm>
            <a:off x="227013" y="1808163"/>
            <a:ext cx="5868987" cy="4681537"/>
          </a:xfrm>
        </p:spPr>
        <p:txBody>
          <a:bodyPr/>
          <a:lstStyle/>
          <a:p>
            <a:pPr marL="342900" indent="-342900">
              <a:lnSpc>
                <a:spcPct val="100000"/>
              </a:lnSpc>
              <a:buFont typeface="Arial" panose="020B0604020202020204" pitchFamily="34" charset="0"/>
              <a:buChar char="•"/>
            </a:pPr>
            <a:r>
              <a:rPr lang="en-GB" dirty="0"/>
              <a:t>Checks metadata quality of each dataset</a:t>
            </a:r>
          </a:p>
          <a:p>
            <a:pPr marL="342900" indent="-342900">
              <a:lnSpc>
                <a:spcPct val="100000"/>
              </a:lnSpc>
              <a:buFont typeface="Arial" panose="020B0604020202020204" pitchFamily="34" charset="0"/>
              <a:buChar char="•"/>
            </a:pPr>
            <a:r>
              <a:rPr lang="en-GB" dirty="0"/>
              <a:t>Publishes results</a:t>
            </a:r>
          </a:p>
          <a:p>
            <a:pPr marL="342900" indent="-342900">
              <a:lnSpc>
                <a:spcPct val="100000"/>
              </a:lnSpc>
              <a:buFont typeface="Arial" panose="020B0604020202020204" pitchFamily="34" charset="0"/>
              <a:buChar char="•"/>
            </a:pPr>
            <a:r>
              <a:rPr lang="en-GB" dirty="0"/>
              <a:t>Generates reports</a:t>
            </a:r>
          </a:p>
          <a:p>
            <a:pPr marL="342900" indent="-342900">
              <a:lnSpc>
                <a:spcPct val="100000"/>
              </a:lnSpc>
              <a:buFont typeface="Arial" panose="020B0604020202020204" pitchFamily="34" charset="0"/>
              <a:buChar char="•"/>
            </a:pPr>
            <a:r>
              <a:rPr lang="en-GB" dirty="0"/>
              <a:t>Shows harvester information</a:t>
            </a:r>
          </a:p>
          <a:p>
            <a:pPr marL="342900" indent="-342900">
              <a:lnSpc>
                <a:spcPct val="100000"/>
              </a:lnSpc>
              <a:buFont typeface="Arial" panose="020B0604020202020204" pitchFamily="34" charset="0"/>
              <a:buChar char="•"/>
            </a:pPr>
            <a:endParaRPr lang="en-GB" dirty="0"/>
          </a:p>
        </p:txBody>
      </p:sp>
      <p:pic>
        <p:nvPicPr>
          <p:cNvPr id="5" name="Picture 4">
            <a:extLst>
              <a:ext uri="{FF2B5EF4-FFF2-40B4-BE49-F238E27FC236}">
                <a16:creationId xmlns:a16="http://schemas.microsoft.com/office/drawing/2014/main" id="{BA741CCD-D1E9-45FB-B01B-B2253D318C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2024" y="1089381"/>
            <a:ext cx="5590394" cy="5620943"/>
          </a:xfrm>
          <a:prstGeom prst="rect">
            <a:avLst/>
          </a:prstGeom>
        </p:spPr>
      </p:pic>
      <p:sp>
        <p:nvSpPr>
          <p:cNvPr id="6" name="Text Placeholder 3">
            <a:extLst>
              <a:ext uri="{FF2B5EF4-FFF2-40B4-BE49-F238E27FC236}">
                <a16:creationId xmlns:a16="http://schemas.microsoft.com/office/drawing/2014/main" id="{951148CF-57FF-46A6-948B-206C77EF10DC}"/>
              </a:ext>
            </a:extLst>
          </p:cNvPr>
          <p:cNvSpPr>
            <a:spLocks noGrp="1"/>
          </p:cNvSpPr>
          <p:nvPr>
            <p:ph type="body" sz="quarter" idx="11"/>
          </p:nvPr>
        </p:nvSpPr>
        <p:spPr>
          <a:xfrm>
            <a:off x="227349" y="893730"/>
            <a:ext cx="11700000" cy="504056"/>
          </a:xfrm>
        </p:spPr>
        <p:txBody>
          <a:bodyPr/>
          <a:lstStyle/>
          <a:p>
            <a:r>
              <a:rPr lang="en-GB" dirty="0"/>
              <a:t>Metadata Quality Assurance (MQA)</a:t>
            </a:r>
            <a:endParaRPr lang="en-GB" dirty="0">
              <a:latin typeface="Ubuntu" panose="020B0504030602030204" pitchFamily="34" charset="0"/>
            </a:endParaRPr>
          </a:p>
        </p:txBody>
      </p:sp>
    </p:spTree>
    <p:extLst>
      <p:ext uri="{BB962C8B-B14F-4D97-AF65-F5344CB8AC3E}">
        <p14:creationId xmlns:p14="http://schemas.microsoft.com/office/powerpoint/2010/main" val="40916566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DE5DA9-EE48-42EB-A49B-FFE1FF913111}"/>
              </a:ext>
            </a:extLst>
          </p:cNvPr>
          <p:cNvSpPr>
            <a:spLocks noGrp="1"/>
          </p:cNvSpPr>
          <p:nvPr>
            <p:ph type="body" sz="quarter" idx="10"/>
          </p:nvPr>
        </p:nvSpPr>
        <p:spPr>
          <a:xfrm>
            <a:off x="227348" y="1815351"/>
            <a:ext cx="6588732" cy="4674349"/>
          </a:xfrm>
        </p:spPr>
        <p:txBody>
          <a:bodyPr/>
          <a:lstStyle/>
          <a:p>
            <a:pPr marL="342900" indent="-342900">
              <a:buFont typeface="Arial" panose="020B0604020202020204" pitchFamily="34" charset="0"/>
              <a:buChar char="•"/>
            </a:pPr>
            <a:r>
              <a:rPr lang="en-GB" dirty="0"/>
              <a:t>SPARQL Manager offers an assisted access to the </a:t>
            </a:r>
            <a:r>
              <a:rPr lang="en-GB" dirty="0" err="1"/>
              <a:t>Triplestore</a:t>
            </a:r>
            <a:r>
              <a:rPr lang="en-GB" dirty="0"/>
              <a:t>, hence the DCAT-AP data</a:t>
            </a:r>
          </a:p>
          <a:p>
            <a:pPr marL="342900" indent="-342900">
              <a:buFont typeface="Arial" panose="020B0604020202020204" pitchFamily="34" charset="0"/>
              <a:buChar char="•"/>
            </a:pPr>
            <a:r>
              <a:rPr lang="en-GB" dirty="0"/>
              <a:t>Different output formats can be set (XML, JSON, CSV)</a:t>
            </a:r>
          </a:p>
          <a:p>
            <a:pPr marL="342900" indent="-342900">
              <a:buFont typeface="Arial" panose="020B0604020202020204" pitchFamily="34" charset="0"/>
              <a:buChar char="•"/>
            </a:pPr>
            <a:r>
              <a:rPr lang="en-GB" dirty="0"/>
              <a:t>Results can be downloaded</a:t>
            </a:r>
          </a:p>
          <a:p>
            <a:pPr marL="342900" indent="-342900">
              <a:buFont typeface="Arial" panose="020B0604020202020204" pitchFamily="34" charset="0"/>
              <a:buChar char="•"/>
            </a:pPr>
            <a:r>
              <a:rPr lang="en-GB" dirty="0"/>
              <a:t>Visually query editor</a:t>
            </a:r>
          </a:p>
          <a:p>
            <a:pPr marL="342900" indent="-342900">
              <a:buFont typeface="Arial" panose="020B0604020202020204" pitchFamily="34" charset="0"/>
              <a:buChar char="•"/>
            </a:pPr>
            <a:r>
              <a:rPr lang="en-GB" dirty="0"/>
              <a:t>Save and share your queries</a:t>
            </a:r>
          </a:p>
          <a:p>
            <a:pPr marL="342900" indent="-342900">
              <a:buFont typeface="Arial" panose="020B0604020202020204" pitchFamily="34" charset="0"/>
              <a:buChar char="•"/>
            </a:pPr>
            <a:r>
              <a:rPr lang="en-GB" dirty="0"/>
              <a:t>Scheduled execution of queries</a:t>
            </a:r>
          </a:p>
        </p:txBody>
      </p:sp>
      <p:sp>
        <p:nvSpPr>
          <p:cNvPr id="11" name="Title 1">
            <a:extLst>
              <a:ext uri="{FF2B5EF4-FFF2-40B4-BE49-F238E27FC236}">
                <a16:creationId xmlns:a16="http://schemas.microsoft.com/office/drawing/2014/main" id="{63012C6C-EEC4-4257-93A6-10B1739431B2}"/>
              </a:ext>
            </a:extLst>
          </p:cNvPr>
          <p:cNvSpPr>
            <a:spLocks noGrp="1"/>
          </p:cNvSpPr>
          <p:nvPr>
            <p:ph type="title"/>
          </p:nvPr>
        </p:nvSpPr>
        <p:spPr>
          <a:xfrm>
            <a:off x="227349" y="0"/>
            <a:ext cx="11125236" cy="1104900"/>
          </a:xfrm>
        </p:spPr>
        <p:txBody>
          <a:bodyPr/>
          <a:lstStyle/>
          <a:p>
            <a:r>
              <a:rPr lang="en-GB" dirty="0"/>
              <a:t>More than your usual data portal</a:t>
            </a:r>
          </a:p>
        </p:txBody>
      </p:sp>
      <p:sp>
        <p:nvSpPr>
          <p:cNvPr id="12" name="Text Placeholder 3">
            <a:extLst>
              <a:ext uri="{FF2B5EF4-FFF2-40B4-BE49-F238E27FC236}">
                <a16:creationId xmlns:a16="http://schemas.microsoft.com/office/drawing/2014/main" id="{344364C3-552B-47DB-89E6-821C529831FF}"/>
              </a:ext>
            </a:extLst>
          </p:cNvPr>
          <p:cNvSpPr>
            <a:spLocks noGrp="1"/>
          </p:cNvSpPr>
          <p:nvPr>
            <p:ph type="body" sz="quarter" idx="11"/>
          </p:nvPr>
        </p:nvSpPr>
        <p:spPr>
          <a:xfrm>
            <a:off x="227349" y="893730"/>
            <a:ext cx="11700000" cy="504056"/>
          </a:xfrm>
        </p:spPr>
        <p:txBody>
          <a:bodyPr/>
          <a:lstStyle/>
          <a:p>
            <a:r>
              <a:rPr lang="en-GB" dirty="0"/>
              <a:t>SPARQL query manager</a:t>
            </a:r>
            <a:endParaRPr lang="en-GB" dirty="0">
              <a:latin typeface="Ubuntu" panose="020B0504030602030204" pitchFamily="34" charset="0"/>
            </a:endParaRPr>
          </a:p>
        </p:txBody>
      </p:sp>
      <p:pic>
        <p:nvPicPr>
          <p:cNvPr id="13" name="Bildplatzhalter 9">
            <a:extLst>
              <a:ext uri="{FF2B5EF4-FFF2-40B4-BE49-F238E27FC236}">
                <a16:creationId xmlns:a16="http://schemas.microsoft.com/office/drawing/2014/main" id="{6DAC50FB-B87F-4B1E-982F-3F4ADE742F1E}"/>
              </a:ext>
            </a:extLst>
          </p:cNvPr>
          <p:cNvPicPr>
            <a:picLocks noChangeAspect="1"/>
          </p:cNvPicPr>
          <p:nvPr/>
        </p:nvPicPr>
        <p:blipFill rotWithShape="1">
          <a:blip r:embed="rId2"/>
          <a:srcRect l="-4" t="-149" r="20838" b="149"/>
          <a:stretch/>
        </p:blipFill>
        <p:spPr>
          <a:xfrm>
            <a:off x="7044108" y="0"/>
            <a:ext cx="5151068" cy="6882172"/>
          </a:xfrm>
          <a:prstGeom prst="rect">
            <a:avLst/>
          </a:prstGeom>
        </p:spPr>
      </p:pic>
    </p:spTree>
    <p:extLst>
      <p:ext uri="{BB962C8B-B14F-4D97-AF65-F5344CB8AC3E}">
        <p14:creationId xmlns:p14="http://schemas.microsoft.com/office/powerpoint/2010/main" val="22217099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7">
            <a:extLst>
              <a:ext uri="{FF2B5EF4-FFF2-40B4-BE49-F238E27FC236}">
                <a16:creationId xmlns:a16="http://schemas.microsoft.com/office/drawing/2014/main" id="{2911F0B0-5408-4E2B-A2EA-9941FD5B8193}"/>
              </a:ext>
            </a:extLst>
          </p:cNvPr>
          <p:cNvSpPr/>
          <p:nvPr/>
        </p:nvSpPr>
        <p:spPr>
          <a:xfrm>
            <a:off x="943741" y="2610608"/>
            <a:ext cx="2124369" cy="1106424"/>
          </a:xfrm>
          <a:prstGeom prst="rect">
            <a:avLst/>
          </a:prstGeom>
          <a:solidFill>
            <a:schemeClr val="accent1"/>
          </a:solidFill>
          <a:ln>
            <a:solidFill>
              <a:srgbClr val="0070AD"/>
            </a:solidFill>
          </a:ln>
        </p:spPr>
        <p:style>
          <a:lnRef idx="0">
            <a:scrgbClr r="0" g="0" b="0"/>
          </a:lnRef>
          <a:fillRef idx="0">
            <a:scrgbClr r="0" g="0" b="0"/>
          </a:fillRef>
          <a:effectRef idx="0">
            <a:scrgbClr r="0" g="0" b="0"/>
          </a:effectRef>
          <a:fontRef idx="minor">
            <a:schemeClr val="lt1"/>
          </a:fontRef>
        </p:style>
        <p:txBody>
          <a:bodyPr vert="horz" wrap="square" lIns="90000" tIns="46800" rIns="90000" bIns="46800" rtlCol="0" anchor="ctr">
            <a:noAutofit/>
          </a:bodyPr>
          <a:lstStyle/>
          <a:p>
            <a:pPr algn="ctr">
              <a:spcBef>
                <a:spcPts val="600"/>
              </a:spcBef>
            </a:pPr>
            <a:r>
              <a:rPr lang="en-GB" sz="2000" dirty="0">
                <a:solidFill>
                  <a:schemeClr val="bg1"/>
                </a:solidFill>
                <a:latin typeface="Ubuntu" panose="020B0504030602030204" pitchFamily="34" charset="0"/>
              </a:rPr>
              <a:t>CKAN</a:t>
            </a:r>
          </a:p>
        </p:txBody>
      </p:sp>
      <p:sp>
        <p:nvSpPr>
          <p:cNvPr id="6" name="Rechteck 42">
            <a:extLst>
              <a:ext uri="{FF2B5EF4-FFF2-40B4-BE49-F238E27FC236}">
                <a16:creationId xmlns:a16="http://schemas.microsoft.com/office/drawing/2014/main" id="{764584DE-CB70-46D6-A8F2-A9586C95476D}"/>
              </a:ext>
            </a:extLst>
          </p:cNvPr>
          <p:cNvSpPr/>
          <p:nvPr/>
        </p:nvSpPr>
        <p:spPr>
          <a:xfrm>
            <a:off x="943740" y="4567341"/>
            <a:ext cx="2124369" cy="1106424"/>
          </a:xfrm>
          <a:prstGeom prst="rect">
            <a:avLst/>
          </a:prstGeom>
          <a:solidFill>
            <a:schemeClr val="accent1"/>
          </a:solidFill>
          <a:ln>
            <a:solidFill>
              <a:srgbClr val="0070AD"/>
            </a:solidFill>
          </a:ln>
        </p:spPr>
        <p:style>
          <a:lnRef idx="0">
            <a:scrgbClr r="0" g="0" b="0"/>
          </a:lnRef>
          <a:fillRef idx="0">
            <a:scrgbClr r="0" g="0" b="0"/>
          </a:fillRef>
          <a:effectRef idx="0">
            <a:scrgbClr r="0" g="0" b="0"/>
          </a:effectRef>
          <a:fontRef idx="minor">
            <a:schemeClr val="lt1"/>
          </a:fontRef>
        </p:style>
        <p:txBody>
          <a:bodyPr vert="horz" wrap="square" lIns="90000" tIns="46800" rIns="90000" bIns="46800" rtlCol="0" anchor="ctr">
            <a:noAutofit/>
          </a:bodyPr>
          <a:lstStyle/>
          <a:p>
            <a:pPr algn="ctr">
              <a:spcBef>
                <a:spcPts val="600"/>
              </a:spcBef>
            </a:pPr>
            <a:r>
              <a:rPr lang="en-GB" sz="2000" dirty="0">
                <a:solidFill>
                  <a:schemeClr val="bg1"/>
                </a:solidFill>
                <a:latin typeface="Ubuntu" panose="020B0504030602030204" pitchFamily="34" charset="0"/>
              </a:rPr>
              <a:t>Translation</a:t>
            </a:r>
          </a:p>
          <a:p>
            <a:pPr algn="ctr">
              <a:spcBef>
                <a:spcPts val="600"/>
              </a:spcBef>
            </a:pPr>
            <a:r>
              <a:rPr lang="en-GB" sz="2000" dirty="0">
                <a:solidFill>
                  <a:schemeClr val="bg1"/>
                </a:solidFill>
                <a:latin typeface="Ubuntu" panose="020B0504030602030204" pitchFamily="34" charset="0"/>
              </a:rPr>
              <a:t>Middleware</a:t>
            </a:r>
          </a:p>
        </p:txBody>
      </p:sp>
      <p:sp>
        <p:nvSpPr>
          <p:cNvPr id="7" name="Rechteck 43">
            <a:extLst>
              <a:ext uri="{FF2B5EF4-FFF2-40B4-BE49-F238E27FC236}">
                <a16:creationId xmlns:a16="http://schemas.microsoft.com/office/drawing/2014/main" id="{CDE9BC86-354B-44C7-941E-39E49B28C05A}"/>
              </a:ext>
            </a:extLst>
          </p:cNvPr>
          <p:cNvSpPr/>
          <p:nvPr/>
        </p:nvSpPr>
        <p:spPr>
          <a:xfrm>
            <a:off x="3766451" y="4567341"/>
            <a:ext cx="2113525" cy="1106424"/>
          </a:xfrm>
          <a:prstGeom prst="rect">
            <a:avLst/>
          </a:prstGeom>
          <a:solidFill>
            <a:schemeClr val="accent1"/>
          </a:solidFill>
          <a:ln>
            <a:solidFill>
              <a:srgbClr val="0070AD"/>
            </a:solidFill>
          </a:ln>
        </p:spPr>
        <p:style>
          <a:lnRef idx="0">
            <a:scrgbClr r="0" g="0" b="0"/>
          </a:lnRef>
          <a:fillRef idx="0">
            <a:scrgbClr r="0" g="0" b="0"/>
          </a:fillRef>
          <a:effectRef idx="0">
            <a:scrgbClr r="0" g="0" b="0"/>
          </a:effectRef>
          <a:fontRef idx="minor">
            <a:schemeClr val="lt1"/>
          </a:fontRef>
        </p:style>
        <p:txBody>
          <a:bodyPr vert="horz" wrap="square" lIns="90000" tIns="46800" rIns="90000" bIns="46800" rtlCol="0" anchor="ctr">
            <a:noAutofit/>
          </a:bodyPr>
          <a:lstStyle/>
          <a:p>
            <a:pPr algn="ctr">
              <a:spcBef>
                <a:spcPts val="600"/>
              </a:spcBef>
            </a:pPr>
            <a:r>
              <a:rPr lang="en-GB" sz="2000" dirty="0" err="1">
                <a:solidFill>
                  <a:schemeClr val="bg1"/>
                </a:solidFill>
                <a:latin typeface="Ubuntu" panose="020B0504030602030204" pitchFamily="34" charset="0"/>
              </a:rPr>
              <a:t>eTranslation</a:t>
            </a:r>
            <a:endParaRPr lang="en-GB" sz="2000" dirty="0">
              <a:solidFill>
                <a:schemeClr val="bg1"/>
              </a:solidFill>
              <a:latin typeface="Ubuntu" panose="020B0504030602030204" pitchFamily="34" charset="0"/>
            </a:endParaRPr>
          </a:p>
          <a:p>
            <a:pPr algn="ctr">
              <a:spcBef>
                <a:spcPts val="600"/>
              </a:spcBef>
            </a:pPr>
            <a:r>
              <a:rPr lang="en-GB" sz="2000" dirty="0">
                <a:solidFill>
                  <a:schemeClr val="bg1"/>
                </a:solidFill>
                <a:latin typeface="Ubuntu" panose="020B0504030602030204" pitchFamily="34" charset="0"/>
              </a:rPr>
              <a:t>EU Commission</a:t>
            </a:r>
          </a:p>
        </p:txBody>
      </p:sp>
      <p:sp>
        <p:nvSpPr>
          <p:cNvPr id="8" name="Rechteck 19">
            <a:extLst>
              <a:ext uri="{FF2B5EF4-FFF2-40B4-BE49-F238E27FC236}">
                <a16:creationId xmlns:a16="http://schemas.microsoft.com/office/drawing/2014/main" id="{1D1CF521-B8DB-4662-9550-F2D103ADCC22}"/>
              </a:ext>
            </a:extLst>
          </p:cNvPr>
          <p:cNvSpPr/>
          <p:nvPr/>
        </p:nvSpPr>
        <p:spPr>
          <a:xfrm>
            <a:off x="695400" y="2420888"/>
            <a:ext cx="2677553" cy="3478460"/>
          </a:xfrm>
          <a:prstGeom prst="rect">
            <a:avLst/>
          </a:prstGeom>
          <a:noFill/>
          <a:ln w="25400">
            <a:solidFill>
              <a:srgbClr val="0070AD"/>
            </a:solid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oAutofit/>
          </a:bodyPr>
          <a:lstStyle/>
          <a:p>
            <a:pPr marL="180000" indent="-180000" algn="l">
              <a:spcBef>
                <a:spcPts val="600"/>
              </a:spcBef>
              <a:buFont typeface="Symbol" panose="05050102010706020507" pitchFamily="18" charset="2"/>
              <a:buChar char="-"/>
            </a:pPr>
            <a:endParaRPr lang="en-GB" sz="2000" dirty="0">
              <a:solidFill>
                <a:schemeClr val="tx1"/>
              </a:solidFill>
              <a:latin typeface="Ubuntu" panose="020B0504030602030204" pitchFamily="34" charset="0"/>
            </a:endParaRPr>
          </a:p>
        </p:txBody>
      </p:sp>
      <p:cxnSp>
        <p:nvCxnSpPr>
          <p:cNvPr id="9" name="Gerade Verbindung mit Pfeil 27">
            <a:extLst>
              <a:ext uri="{FF2B5EF4-FFF2-40B4-BE49-F238E27FC236}">
                <a16:creationId xmlns:a16="http://schemas.microsoft.com/office/drawing/2014/main" id="{3DEE6AB6-24E7-443E-B7C3-20A4819C9585}"/>
              </a:ext>
            </a:extLst>
          </p:cNvPr>
          <p:cNvCxnSpPr>
            <a:cxnSpLocks/>
            <a:stCxn id="6" idx="3"/>
            <a:endCxn id="7" idx="1"/>
          </p:cNvCxnSpPr>
          <p:nvPr/>
        </p:nvCxnSpPr>
        <p:spPr>
          <a:xfrm>
            <a:off x="3068109" y="5120553"/>
            <a:ext cx="698342" cy="0"/>
          </a:xfrm>
          <a:prstGeom prst="straightConnector1">
            <a:avLst/>
          </a:prstGeom>
          <a:ln w="25400">
            <a:solidFill>
              <a:srgbClr val="0070AD"/>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Gerade Verbindung mit Pfeil 29">
            <a:extLst>
              <a:ext uri="{FF2B5EF4-FFF2-40B4-BE49-F238E27FC236}">
                <a16:creationId xmlns:a16="http://schemas.microsoft.com/office/drawing/2014/main" id="{57E66CDA-B6FD-4FE9-B14A-08A6BF00D753}"/>
              </a:ext>
            </a:extLst>
          </p:cNvPr>
          <p:cNvCxnSpPr>
            <a:stCxn id="5" idx="2"/>
            <a:endCxn id="6" idx="0"/>
          </p:cNvCxnSpPr>
          <p:nvPr/>
        </p:nvCxnSpPr>
        <p:spPr>
          <a:xfrm flipH="1">
            <a:off x="2005925" y="3717032"/>
            <a:ext cx="1" cy="850309"/>
          </a:xfrm>
          <a:prstGeom prst="straightConnector1">
            <a:avLst/>
          </a:prstGeom>
          <a:ln w="25400">
            <a:solidFill>
              <a:srgbClr val="0070AD"/>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1" name="Textfeld 45">
            <a:extLst>
              <a:ext uri="{FF2B5EF4-FFF2-40B4-BE49-F238E27FC236}">
                <a16:creationId xmlns:a16="http://schemas.microsoft.com/office/drawing/2014/main" id="{3B75848D-AE64-45FF-B19D-10B316DDFF2D}"/>
              </a:ext>
            </a:extLst>
          </p:cNvPr>
          <p:cNvSpPr txBox="1"/>
          <p:nvPr/>
        </p:nvSpPr>
        <p:spPr>
          <a:xfrm>
            <a:off x="3868880" y="2420888"/>
            <a:ext cx="7565896" cy="1077218"/>
          </a:xfrm>
          <a:prstGeom prst="rect">
            <a:avLst/>
          </a:prstGeom>
          <a:noFill/>
          <a:ln>
            <a:noFill/>
          </a:ln>
        </p:spPr>
        <p:txBody>
          <a:bodyPr wrap="square" lIns="0" tIns="0" rIns="0" bIns="0" rtlCol="0">
            <a:spAutoFit/>
          </a:bodyPr>
          <a:lstStyle/>
          <a:p>
            <a:pPr marL="342900" indent="-342900">
              <a:spcBef>
                <a:spcPts val="600"/>
              </a:spcBef>
              <a:buFont typeface="Arial" panose="020B0604020202020204" pitchFamily="34" charset="0"/>
              <a:buChar char="•"/>
            </a:pPr>
            <a:r>
              <a:rPr lang="en-GB" sz="2000" dirty="0">
                <a:latin typeface="Ubuntu" panose="020B0504030602030204" pitchFamily="34" charset="0"/>
              </a:rPr>
              <a:t>Offering text description of open data in 27 languages</a:t>
            </a:r>
          </a:p>
          <a:p>
            <a:pPr marL="342900" indent="-342900">
              <a:spcBef>
                <a:spcPts val="600"/>
              </a:spcBef>
              <a:buFont typeface="Arial" panose="020B0604020202020204" pitchFamily="34" charset="0"/>
              <a:buChar char="•"/>
            </a:pPr>
            <a:r>
              <a:rPr lang="en-GB" sz="2000" dirty="0">
                <a:latin typeface="Ubuntu" panose="020B0504030602030204" pitchFamily="34" charset="0"/>
              </a:rPr>
              <a:t>Using the </a:t>
            </a:r>
            <a:r>
              <a:rPr lang="en-GB" sz="2000" dirty="0" err="1">
                <a:latin typeface="Ubuntu" panose="020B0504030602030204" pitchFamily="34" charset="0"/>
              </a:rPr>
              <a:t>eTranslation</a:t>
            </a:r>
            <a:r>
              <a:rPr lang="en-GB" sz="2000" dirty="0">
                <a:latin typeface="Ubuntu" panose="020B0504030602030204" pitchFamily="34" charset="0"/>
              </a:rPr>
              <a:t> Service of the EU Commission</a:t>
            </a:r>
          </a:p>
          <a:p>
            <a:pPr marL="342900" indent="-342900">
              <a:spcBef>
                <a:spcPts val="600"/>
              </a:spcBef>
              <a:buFont typeface="Arial" panose="020B0604020202020204" pitchFamily="34" charset="0"/>
              <a:buChar char="•"/>
            </a:pPr>
            <a:r>
              <a:rPr lang="en-GB" sz="2000" dirty="0">
                <a:latin typeface="Ubuntu" panose="020B0504030602030204" pitchFamily="34" charset="0"/>
              </a:rPr>
              <a:t>From 1 original language to 26 target languages</a:t>
            </a:r>
          </a:p>
        </p:txBody>
      </p:sp>
      <p:sp>
        <p:nvSpPr>
          <p:cNvPr id="12" name="Textfeld 46">
            <a:extLst>
              <a:ext uri="{FF2B5EF4-FFF2-40B4-BE49-F238E27FC236}">
                <a16:creationId xmlns:a16="http://schemas.microsoft.com/office/drawing/2014/main" id="{180ACBA9-AAA6-4E9B-B5B4-3B76CB9C9A3B}"/>
              </a:ext>
            </a:extLst>
          </p:cNvPr>
          <p:cNvSpPr txBox="1"/>
          <p:nvPr/>
        </p:nvSpPr>
        <p:spPr>
          <a:xfrm>
            <a:off x="2952966" y="2102659"/>
            <a:ext cx="387927" cy="246221"/>
          </a:xfrm>
          <a:prstGeom prst="rect">
            <a:avLst/>
          </a:prstGeom>
          <a:noFill/>
          <a:ln>
            <a:noFill/>
          </a:ln>
        </p:spPr>
        <p:txBody>
          <a:bodyPr wrap="none" lIns="0" tIns="0" rIns="0" bIns="0" rtlCol="0">
            <a:spAutoFit/>
          </a:bodyPr>
          <a:lstStyle/>
          <a:p>
            <a:pPr>
              <a:spcBef>
                <a:spcPts val="600"/>
              </a:spcBef>
            </a:pPr>
            <a:r>
              <a:rPr lang="en-GB" sz="1600" dirty="0">
                <a:solidFill>
                  <a:schemeClr val="accent1"/>
                </a:solidFill>
                <a:latin typeface="Ubuntu" panose="020B0504030602030204" pitchFamily="34" charset="0"/>
              </a:rPr>
              <a:t>EDP</a:t>
            </a:r>
          </a:p>
        </p:txBody>
      </p:sp>
      <p:sp>
        <p:nvSpPr>
          <p:cNvPr id="18" name="Title 1">
            <a:extLst>
              <a:ext uri="{FF2B5EF4-FFF2-40B4-BE49-F238E27FC236}">
                <a16:creationId xmlns:a16="http://schemas.microsoft.com/office/drawing/2014/main" id="{39A4EAE2-E55A-4D4E-8813-0CE9CBFD46D5}"/>
              </a:ext>
            </a:extLst>
          </p:cNvPr>
          <p:cNvSpPr>
            <a:spLocks noGrp="1"/>
          </p:cNvSpPr>
          <p:nvPr>
            <p:ph type="title"/>
          </p:nvPr>
        </p:nvSpPr>
        <p:spPr>
          <a:xfrm>
            <a:off x="227349" y="0"/>
            <a:ext cx="11125236" cy="1104900"/>
          </a:xfrm>
        </p:spPr>
        <p:txBody>
          <a:bodyPr/>
          <a:lstStyle/>
          <a:p>
            <a:r>
              <a:rPr lang="en-GB" dirty="0"/>
              <a:t>More than your usual data portal</a:t>
            </a:r>
          </a:p>
        </p:txBody>
      </p:sp>
      <p:sp>
        <p:nvSpPr>
          <p:cNvPr id="19" name="Text Placeholder 3">
            <a:extLst>
              <a:ext uri="{FF2B5EF4-FFF2-40B4-BE49-F238E27FC236}">
                <a16:creationId xmlns:a16="http://schemas.microsoft.com/office/drawing/2014/main" id="{C73ED6E6-5FA6-4447-8F17-014929D98EE6}"/>
              </a:ext>
            </a:extLst>
          </p:cNvPr>
          <p:cNvSpPr txBox="1">
            <a:spLocks/>
          </p:cNvSpPr>
          <p:nvPr/>
        </p:nvSpPr>
        <p:spPr>
          <a:xfrm>
            <a:off x="227349" y="893730"/>
            <a:ext cx="11700000" cy="504056"/>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2"/>
                </a:solidFill>
                <a:latin typeface="+mj-lt"/>
                <a:ea typeface="+mn-ea"/>
                <a:cs typeface="+mn-cs"/>
              </a:defRPr>
            </a:lvl1pPr>
            <a:lvl2pPr marL="266700" indent="-1778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j-lt"/>
                <a:ea typeface="+mn-ea"/>
                <a:cs typeface="+mn-cs"/>
              </a:defRPr>
            </a:lvl2pPr>
            <a:lvl3pPr marL="444500" indent="-1778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622300" indent="-177800" algn="l" defTabSz="914400" rtl="0" eaLnBrk="1" latinLnBrk="0" hangingPunct="1">
              <a:lnSpc>
                <a:spcPct val="90000"/>
              </a:lnSpc>
              <a:spcBef>
                <a:spcPts val="500"/>
              </a:spcBef>
              <a:buClr>
                <a:schemeClr val="accent3"/>
              </a:buClr>
              <a:buFont typeface="Verdana" panose="020B0604030504040204" pitchFamily="34" charset="0"/>
              <a:buChar char="‒"/>
              <a:defRPr sz="1400" kern="1200">
                <a:solidFill>
                  <a:schemeClr val="tx1"/>
                </a:solidFill>
                <a:latin typeface="+mj-lt"/>
                <a:ea typeface="+mn-ea"/>
                <a:cs typeface="+mn-cs"/>
              </a:defRPr>
            </a:lvl4pPr>
            <a:lvl5pPr marL="812800" indent="-1905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Automated translation of metadata</a:t>
            </a:r>
            <a:endParaRPr lang="en-GB" dirty="0">
              <a:latin typeface="Ubuntu" panose="020B0504030602030204" pitchFamily="34" charset="0"/>
            </a:endParaRPr>
          </a:p>
        </p:txBody>
      </p:sp>
    </p:spTree>
    <p:extLst>
      <p:ext uri="{BB962C8B-B14F-4D97-AF65-F5344CB8AC3E}">
        <p14:creationId xmlns:p14="http://schemas.microsoft.com/office/powerpoint/2010/main" val="15293763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6">
            <a:extLst>
              <a:ext uri="{FF2B5EF4-FFF2-40B4-BE49-F238E27FC236}">
                <a16:creationId xmlns:a16="http://schemas.microsoft.com/office/drawing/2014/main" id="{180EED4B-AC6D-4CF5-9C4C-2D1396241522}"/>
              </a:ext>
            </a:extLst>
          </p:cNvPr>
          <p:cNvPicPr>
            <a:picLocks noChangeAspect="1"/>
          </p:cNvPicPr>
          <p:nvPr/>
        </p:nvPicPr>
        <p:blipFill>
          <a:blip r:embed="rId3"/>
          <a:stretch>
            <a:fillRect/>
          </a:stretch>
        </p:blipFill>
        <p:spPr>
          <a:xfrm>
            <a:off x="227013" y="1808163"/>
            <a:ext cx="5725214" cy="4357141"/>
          </a:xfrm>
          <a:prstGeom prst="rect">
            <a:avLst/>
          </a:prstGeom>
          <a:ln>
            <a:solidFill>
              <a:srgbClr val="0070AD"/>
            </a:solidFill>
          </a:ln>
          <a:effectLst>
            <a:outerShdw blurRad="50800" dist="38100" dir="2700000" algn="tl" rotWithShape="0">
              <a:prstClr val="black">
                <a:alpha val="40000"/>
              </a:prstClr>
            </a:outerShdw>
          </a:effectLst>
        </p:spPr>
      </p:pic>
      <p:pic>
        <p:nvPicPr>
          <p:cNvPr id="6" name="Grafik 7">
            <a:extLst>
              <a:ext uri="{FF2B5EF4-FFF2-40B4-BE49-F238E27FC236}">
                <a16:creationId xmlns:a16="http://schemas.microsoft.com/office/drawing/2014/main" id="{80D91ACA-C480-43C4-ACA7-116B296FFEA7}"/>
              </a:ext>
            </a:extLst>
          </p:cNvPr>
          <p:cNvPicPr>
            <a:picLocks noChangeAspect="1"/>
          </p:cNvPicPr>
          <p:nvPr/>
        </p:nvPicPr>
        <p:blipFill>
          <a:blip r:embed="rId4"/>
          <a:stretch>
            <a:fillRect/>
          </a:stretch>
        </p:blipFill>
        <p:spPr>
          <a:xfrm>
            <a:off x="6292668" y="2094911"/>
            <a:ext cx="5635980" cy="3710353"/>
          </a:xfrm>
          <a:prstGeom prst="rect">
            <a:avLst/>
          </a:prstGeom>
          <a:ln>
            <a:solidFill>
              <a:srgbClr val="0070AD"/>
            </a:solidFill>
          </a:ln>
          <a:effectLst>
            <a:outerShdw blurRad="50800" dist="38100" dir="2700000" algn="tl" rotWithShape="0">
              <a:prstClr val="black">
                <a:alpha val="40000"/>
              </a:prstClr>
            </a:outerShdw>
          </a:effectLst>
        </p:spPr>
      </p:pic>
      <p:sp>
        <p:nvSpPr>
          <p:cNvPr id="10" name="Title 1">
            <a:extLst>
              <a:ext uri="{FF2B5EF4-FFF2-40B4-BE49-F238E27FC236}">
                <a16:creationId xmlns:a16="http://schemas.microsoft.com/office/drawing/2014/main" id="{3E210C44-79BB-4E2D-97E9-A581388DD3B8}"/>
              </a:ext>
            </a:extLst>
          </p:cNvPr>
          <p:cNvSpPr>
            <a:spLocks noGrp="1"/>
          </p:cNvSpPr>
          <p:nvPr>
            <p:ph type="title"/>
          </p:nvPr>
        </p:nvSpPr>
        <p:spPr>
          <a:xfrm>
            <a:off x="227349" y="0"/>
            <a:ext cx="11125236" cy="1104900"/>
          </a:xfrm>
        </p:spPr>
        <p:txBody>
          <a:bodyPr/>
          <a:lstStyle/>
          <a:p>
            <a:r>
              <a:rPr lang="en-GB" dirty="0"/>
              <a:t>More than your usual data portal</a:t>
            </a:r>
          </a:p>
        </p:txBody>
      </p:sp>
      <p:sp>
        <p:nvSpPr>
          <p:cNvPr id="11" name="Text Placeholder 3">
            <a:extLst>
              <a:ext uri="{FF2B5EF4-FFF2-40B4-BE49-F238E27FC236}">
                <a16:creationId xmlns:a16="http://schemas.microsoft.com/office/drawing/2014/main" id="{7CCEAAC5-EFDE-4938-849F-B4E697F6C9B0}"/>
              </a:ext>
            </a:extLst>
          </p:cNvPr>
          <p:cNvSpPr txBox="1">
            <a:spLocks/>
          </p:cNvSpPr>
          <p:nvPr/>
        </p:nvSpPr>
        <p:spPr>
          <a:xfrm>
            <a:off x="227349" y="893730"/>
            <a:ext cx="11700000" cy="504056"/>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2"/>
                </a:solidFill>
                <a:latin typeface="+mj-lt"/>
                <a:ea typeface="+mn-ea"/>
                <a:cs typeface="+mn-cs"/>
              </a:defRPr>
            </a:lvl1pPr>
            <a:lvl2pPr marL="266700" indent="-1778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j-lt"/>
                <a:ea typeface="+mn-ea"/>
                <a:cs typeface="+mn-cs"/>
              </a:defRPr>
            </a:lvl2pPr>
            <a:lvl3pPr marL="444500" indent="-1778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622300" indent="-177800" algn="l" defTabSz="914400" rtl="0" eaLnBrk="1" latinLnBrk="0" hangingPunct="1">
              <a:lnSpc>
                <a:spcPct val="90000"/>
              </a:lnSpc>
              <a:spcBef>
                <a:spcPts val="500"/>
              </a:spcBef>
              <a:buClr>
                <a:schemeClr val="accent3"/>
              </a:buClr>
              <a:buFont typeface="Verdana" panose="020B0604030504040204" pitchFamily="34" charset="0"/>
              <a:buChar char="‒"/>
              <a:defRPr sz="1400" kern="1200">
                <a:solidFill>
                  <a:schemeClr val="tx1"/>
                </a:solidFill>
                <a:latin typeface="+mj-lt"/>
                <a:ea typeface="+mn-ea"/>
                <a:cs typeface="+mn-cs"/>
              </a:defRPr>
            </a:lvl4pPr>
            <a:lvl5pPr marL="812800" indent="-1905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Licensing assistant</a:t>
            </a:r>
            <a:endParaRPr lang="en-GB" dirty="0">
              <a:latin typeface="Ubuntu" panose="020B0504030602030204" pitchFamily="34" charset="0"/>
            </a:endParaRPr>
          </a:p>
        </p:txBody>
      </p:sp>
    </p:spTree>
    <p:extLst>
      <p:ext uri="{BB962C8B-B14F-4D97-AF65-F5344CB8AC3E}">
        <p14:creationId xmlns:p14="http://schemas.microsoft.com/office/powerpoint/2010/main" val="25327613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B4683-CBD4-4B47-A8CC-3C3AD3AD4FFB}"/>
              </a:ext>
            </a:extLst>
          </p:cNvPr>
          <p:cNvSpPr>
            <a:spLocks noGrp="1"/>
          </p:cNvSpPr>
          <p:nvPr>
            <p:ph type="title"/>
          </p:nvPr>
        </p:nvSpPr>
        <p:spPr/>
        <p:txBody>
          <a:bodyPr/>
          <a:lstStyle/>
          <a:p>
            <a:r>
              <a:rPr lang="en-GB" dirty="0"/>
              <a:t>Lessons learned</a:t>
            </a:r>
          </a:p>
        </p:txBody>
      </p:sp>
      <p:sp>
        <p:nvSpPr>
          <p:cNvPr id="3" name="Text Placeholder 2">
            <a:extLst>
              <a:ext uri="{FF2B5EF4-FFF2-40B4-BE49-F238E27FC236}">
                <a16:creationId xmlns:a16="http://schemas.microsoft.com/office/drawing/2014/main" id="{4C6036F8-87E7-4B05-8AFD-885851C6CDE6}"/>
              </a:ext>
            </a:extLst>
          </p:cNvPr>
          <p:cNvSpPr>
            <a:spLocks noGrp="1"/>
          </p:cNvSpPr>
          <p:nvPr>
            <p:ph type="body" sz="quarter" idx="10"/>
          </p:nvPr>
        </p:nvSpPr>
        <p:spPr>
          <a:xfrm>
            <a:off x="6116402" y="1815351"/>
            <a:ext cx="5652628" cy="4466201"/>
          </a:xfrm>
        </p:spPr>
        <p:txBody>
          <a:bodyPr/>
          <a:lstStyle/>
          <a:p>
            <a:pPr marL="342900" indent="-342900">
              <a:buFont typeface="Arial" panose="020B0604020202020204" pitchFamily="34" charset="0"/>
              <a:buChar char="•"/>
            </a:pPr>
            <a:r>
              <a:rPr lang="en-GB" dirty="0"/>
              <a:t>EDP became a highly service-oriented distributed system</a:t>
            </a:r>
          </a:p>
          <a:p>
            <a:pPr marL="342900" indent="-342900">
              <a:buFont typeface="Arial" panose="020B0604020202020204" pitchFamily="34" charset="0"/>
              <a:buChar char="•"/>
            </a:pPr>
            <a:r>
              <a:rPr lang="en-GB" dirty="0"/>
              <a:t>Certain services have to cope with heavy load, while others are only used partially</a:t>
            </a:r>
          </a:p>
          <a:p>
            <a:pPr marL="342900" indent="-342900">
              <a:buFont typeface="Arial" panose="020B0604020202020204" pitchFamily="34" charset="0"/>
              <a:buChar char="•"/>
            </a:pPr>
            <a:r>
              <a:rPr lang="en-GB" dirty="0"/>
              <a:t>Peaks should not affect the entire system</a:t>
            </a:r>
          </a:p>
          <a:p>
            <a:pPr marL="342900" indent="-342900">
              <a:buFont typeface="Arial" panose="020B0604020202020204" pitchFamily="34" charset="0"/>
              <a:buChar char="•"/>
            </a:pPr>
            <a:r>
              <a:rPr lang="en-GB" dirty="0"/>
              <a:t>A more efficient load balancing is needed!</a:t>
            </a:r>
          </a:p>
        </p:txBody>
      </p:sp>
      <p:sp>
        <p:nvSpPr>
          <p:cNvPr id="4" name="Text Placeholder 3">
            <a:extLst>
              <a:ext uri="{FF2B5EF4-FFF2-40B4-BE49-F238E27FC236}">
                <a16:creationId xmlns:a16="http://schemas.microsoft.com/office/drawing/2014/main" id="{3D7537C3-AE55-4A3B-825D-E022A0C63D6A}"/>
              </a:ext>
            </a:extLst>
          </p:cNvPr>
          <p:cNvSpPr>
            <a:spLocks noGrp="1"/>
          </p:cNvSpPr>
          <p:nvPr>
            <p:ph type="body" sz="quarter" idx="11"/>
          </p:nvPr>
        </p:nvSpPr>
        <p:spPr>
          <a:xfrm>
            <a:off x="6116403" y="1148607"/>
            <a:ext cx="5652627" cy="504056"/>
          </a:xfrm>
        </p:spPr>
        <p:txBody>
          <a:bodyPr/>
          <a:lstStyle/>
          <a:p>
            <a:r>
              <a:rPr lang="en-GB" dirty="0"/>
              <a:t>Infrastructure</a:t>
            </a:r>
          </a:p>
        </p:txBody>
      </p:sp>
      <p:sp>
        <p:nvSpPr>
          <p:cNvPr id="7" name="Text Placeholder 2">
            <a:extLst>
              <a:ext uri="{FF2B5EF4-FFF2-40B4-BE49-F238E27FC236}">
                <a16:creationId xmlns:a16="http://schemas.microsoft.com/office/drawing/2014/main" id="{93628B56-4506-42A2-B5FB-4AA800D286BF}"/>
              </a:ext>
            </a:extLst>
          </p:cNvPr>
          <p:cNvSpPr txBox="1">
            <a:spLocks/>
          </p:cNvSpPr>
          <p:nvPr/>
        </p:nvSpPr>
        <p:spPr>
          <a:xfrm>
            <a:off x="233746" y="1804551"/>
            <a:ext cx="5652628" cy="4466201"/>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266700" indent="-1778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j-lt"/>
                <a:ea typeface="+mn-ea"/>
                <a:cs typeface="+mn-cs"/>
              </a:defRPr>
            </a:lvl2pPr>
            <a:lvl3pPr marL="444500" indent="-1778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622300" indent="-177800" algn="l" defTabSz="914400" rtl="0" eaLnBrk="1" latinLnBrk="0" hangingPunct="1">
              <a:lnSpc>
                <a:spcPct val="90000"/>
              </a:lnSpc>
              <a:spcBef>
                <a:spcPts val="500"/>
              </a:spcBef>
              <a:buClr>
                <a:schemeClr val="accent3"/>
              </a:buClr>
              <a:buFont typeface="Verdana" panose="020B0604030504040204" pitchFamily="34" charset="0"/>
              <a:buChar char="‒"/>
              <a:defRPr sz="1400" kern="1200">
                <a:solidFill>
                  <a:schemeClr val="tx1"/>
                </a:solidFill>
                <a:latin typeface="+mj-lt"/>
                <a:ea typeface="+mn-ea"/>
                <a:cs typeface="+mn-cs"/>
              </a:defRPr>
            </a:lvl4pPr>
            <a:lvl5pPr marL="812800" indent="-1905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GB" dirty="0"/>
              <a:t>Dependency on Drupal + CKAN can constrain the product features</a:t>
            </a:r>
          </a:p>
          <a:p>
            <a:pPr marL="609600" lvl="1" indent="-342900">
              <a:buFont typeface="Arial" panose="020B0604020202020204" pitchFamily="34" charset="0"/>
              <a:buChar char="•"/>
            </a:pPr>
            <a:r>
              <a:rPr lang="en-GB" dirty="0"/>
              <a:t>Search, visualisation and dataset detail feel outdated.</a:t>
            </a:r>
          </a:p>
          <a:p>
            <a:pPr marL="609600" lvl="1" indent="-342900">
              <a:buFont typeface="Arial" panose="020B0604020202020204" pitchFamily="34" charset="0"/>
              <a:buChar char="•"/>
            </a:pPr>
            <a:r>
              <a:rPr lang="en-GB" dirty="0"/>
              <a:t>Retro-fitting a Linked Data paradigm onto CKAN is cumbersome.</a:t>
            </a:r>
          </a:p>
          <a:p>
            <a:pPr marL="342900" indent="-342900">
              <a:buFont typeface="Arial" panose="020B0604020202020204" pitchFamily="34" charset="0"/>
              <a:buChar char="•"/>
            </a:pPr>
            <a:r>
              <a:rPr lang="en-GB" dirty="0"/>
              <a:t>EDP lacks a strong channel for end-users to engage, comment and discuss</a:t>
            </a:r>
          </a:p>
          <a:p>
            <a:pPr marL="609600" lvl="1" indent="-342900">
              <a:buFont typeface="Arial" panose="020B0604020202020204" pitchFamily="34" charset="0"/>
              <a:buChar char="•"/>
            </a:pPr>
            <a:r>
              <a:rPr lang="en-GB" dirty="0"/>
              <a:t>See the great experience of France, Luxembourg and Portugal using </a:t>
            </a:r>
            <a:r>
              <a:rPr lang="en-GB" dirty="0" err="1"/>
              <a:t>UData</a:t>
            </a:r>
            <a:endParaRPr lang="en-GB" dirty="0"/>
          </a:p>
        </p:txBody>
      </p:sp>
      <p:sp>
        <p:nvSpPr>
          <p:cNvPr id="8" name="Text Placeholder 3">
            <a:extLst>
              <a:ext uri="{FF2B5EF4-FFF2-40B4-BE49-F238E27FC236}">
                <a16:creationId xmlns:a16="http://schemas.microsoft.com/office/drawing/2014/main" id="{B8CD7D95-B8F5-4A92-8A65-2A9B0BAC7816}"/>
              </a:ext>
            </a:extLst>
          </p:cNvPr>
          <p:cNvSpPr txBox="1">
            <a:spLocks/>
          </p:cNvSpPr>
          <p:nvPr/>
        </p:nvSpPr>
        <p:spPr>
          <a:xfrm>
            <a:off x="233747" y="1137807"/>
            <a:ext cx="5652627" cy="504056"/>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2"/>
                </a:solidFill>
                <a:latin typeface="+mj-lt"/>
                <a:ea typeface="+mn-ea"/>
                <a:cs typeface="+mn-cs"/>
              </a:defRPr>
            </a:lvl1pPr>
            <a:lvl2pPr marL="266700" indent="-1778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j-lt"/>
                <a:ea typeface="+mn-ea"/>
                <a:cs typeface="+mn-cs"/>
              </a:defRPr>
            </a:lvl2pPr>
            <a:lvl3pPr marL="444500" indent="-1778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622300" indent="-177800" algn="l" defTabSz="914400" rtl="0" eaLnBrk="1" latinLnBrk="0" hangingPunct="1">
              <a:lnSpc>
                <a:spcPct val="90000"/>
              </a:lnSpc>
              <a:spcBef>
                <a:spcPts val="500"/>
              </a:spcBef>
              <a:buClr>
                <a:schemeClr val="accent3"/>
              </a:buClr>
              <a:buFont typeface="Verdana" panose="020B0604030504040204" pitchFamily="34" charset="0"/>
              <a:buChar char="‒"/>
              <a:defRPr sz="1400" kern="1200">
                <a:solidFill>
                  <a:schemeClr val="tx1"/>
                </a:solidFill>
                <a:latin typeface="+mj-lt"/>
                <a:ea typeface="+mn-ea"/>
                <a:cs typeface="+mn-cs"/>
              </a:defRPr>
            </a:lvl4pPr>
            <a:lvl5pPr marL="812800" indent="-1905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Features</a:t>
            </a:r>
          </a:p>
        </p:txBody>
      </p:sp>
    </p:spTree>
    <p:extLst>
      <p:ext uri="{BB962C8B-B14F-4D97-AF65-F5344CB8AC3E}">
        <p14:creationId xmlns:p14="http://schemas.microsoft.com/office/powerpoint/2010/main" val="12264544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B4683-CBD4-4B47-A8CC-3C3AD3AD4FFB}"/>
              </a:ext>
            </a:extLst>
          </p:cNvPr>
          <p:cNvSpPr>
            <a:spLocks noGrp="1"/>
          </p:cNvSpPr>
          <p:nvPr>
            <p:ph type="title"/>
          </p:nvPr>
        </p:nvSpPr>
        <p:spPr/>
        <p:txBody>
          <a:bodyPr/>
          <a:lstStyle/>
          <a:p>
            <a:r>
              <a:rPr lang="en-GB" dirty="0"/>
              <a:t>Lessons learned</a:t>
            </a:r>
          </a:p>
        </p:txBody>
      </p:sp>
      <p:sp>
        <p:nvSpPr>
          <p:cNvPr id="3" name="Text Placeholder 2">
            <a:extLst>
              <a:ext uri="{FF2B5EF4-FFF2-40B4-BE49-F238E27FC236}">
                <a16:creationId xmlns:a16="http://schemas.microsoft.com/office/drawing/2014/main" id="{4C6036F8-87E7-4B05-8AFD-885851C6CDE6}"/>
              </a:ext>
            </a:extLst>
          </p:cNvPr>
          <p:cNvSpPr>
            <a:spLocks noGrp="1"/>
          </p:cNvSpPr>
          <p:nvPr>
            <p:ph type="body" sz="quarter" idx="10"/>
          </p:nvPr>
        </p:nvSpPr>
        <p:spPr>
          <a:xfrm>
            <a:off x="6118940" y="1815351"/>
            <a:ext cx="5724636" cy="4466201"/>
          </a:xfrm>
        </p:spPr>
        <p:txBody>
          <a:bodyPr/>
          <a:lstStyle/>
          <a:p>
            <a:pPr marL="342900" indent="-342900">
              <a:buFont typeface="Arial" panose="020B0604020202020204" pitchFamily="34" charset="0"/>
              <a:buChar char="•"/>
            </a:pPr>
            <a:r>
              <a:rPr lang="en-GB" dirty="0"/>
              <a:t>EDP employs 3 deployment stages</a:t>
            </a:r>
          </a:p>
          <a:p>
            <a:pPr marL="342900" indent="-342900">
              <a:buFont typeface="Arial" panose="020B0604020202020204" pitchFamily="34" charset="0"/>
              <a:buChar char="•"/>
            </a:pPr>
            <a:r>
              <a:rPr lang="en-GB" dirty="0"/>
              <a:t>Test, Pre-Production, Production</a:t>
            </a:r>
          </a:p>
          <a:p>
            <a:pPr marL="342900" indent="-342900">
              <a:buFont typeface="Arial" panose="020B0604020202020204" pitchFamily="34" charset="0"/>
              <a:buChar char="•"/>
            </a:pPr>
            <a:r>
              <a:rPr lang="en-GB" dirty="0"/>
              <a:t>Deployment is partially manual and needs to be conducted on all three stages</a:t>
            </a:r>
          </a:p>
          <a:p>
            <a:pPr marL="342900" indent="-342900">
              <a:buFont typeface="Arial" panose="020B0604020202020204" pitchFamily="34" charset="0"/>
              <a:buChar char="•"/>
            </a:pPr>
            <a:r>
              <a:rPr lang="en-GB" dirty="0"/>
              <a:t>An automated and stream-lined deployment mechanism is needed</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sp>
        <p:nvSpPr>
          <p:cNvPr id="4" name="Text Placeholder 3">
            <a:extLst>
              <a:ext uri="{FF2B5EF4-FFF2-40B4-BE49-F238E27FC236}">
                <a16:creationId xmlns:a16="http://schemas.microsoft.com/office/drawing/2014/main" id="{3D7537C3-AE55-4A3B-825D-E022A0C63D6A}"/>
              </a:ext>
            </a:extLst>
          </p:cNvPr>
          <p:cNvSpPr>
            <a:spLocks noGrp="1"/>
          </p:cNvSpPr>
          <p:nvPr>
            <p:ph type="body" sz="quarter" idx="11"/>
          </p:nvPr>
        </p:nvSpPr>
        <p:spPr>
          <a:xfrm>
            <a:off x="6118941" y="1148607"/>
            <a:ext cx="5724636" cy="504056"/>
          </a:xfrm>
        </p:spPr>
        <p:txBody>
          <a:bodyPr/>
          <a:lstStyle/>
          <a:p>
            <a:r>
              <a:rPr lang="en-GB" dirty="0"/>
              <a:t>Deployment</a:t>
            </a:r>
          </a:p>
        </p:txBody>
      </p:sp>
      <p:sp>
        <p:nvSpPr>
          <p:cNvPr id="7" name="Text Placeholder 2">
            <a:extLst>
              <a:ext uri="{FF2B5EF4-FFF2-40B4-BE49-F238E27FC236}">
                <a16:creationId xmlns:a16="http://schemas.microsoft.com/office/drawing/2014/main" id="{5E5ED9D9-50B2-4568-BAF6-9CC5C41A4B07}"/>
              </a:ext>
            </a:extLst>
          </p:cNvPr>
          <p:cNvSpPr txBox="1">
            <a:spLocks/>
          </p:cNvSpPr>
          <p:nvPr/>
        </p:nvSpPr>
        <p:spPr>
          <a:xfrm>
            <a:off x="230856" y="1815351"/>
            <a:ext cx="5652628" cy="4466201"/>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266700" indent="-1778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j-lt"/>
                <a:ea typeface="+mn-ea"/>
                <a:cs typeface="+mn-cs"/>
              </a:defRPr>
            </a:lvl2pPr>
            <a:lvl3pPr marL="444500" indent="-1778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622300" indent="-177800" algn="l" defTabSz="914400" rtl="0" eaLnBrk="1" latinLnBrk="0" hangingPunct="1">
              <a:lnSpc>
                <a:spcPct val="90000"/>
              </a:lnSpc>
              <a:spcBef>
                <a:spcPts val="500"/>
              </a:spcBef>
              <a:buClr>
                <a:schemeClr val="accent3"/>
              </a:buClr>
              <a:buFont typeface="Verdana" panose="020B0604030504040204" pitchFamily="34" charset="0"/>
              <a:buChar char="‒"/>
              <a:defRPr sz="1400" kern="1200">
                <a:solidFill>
                  <a:schemeClr val="tx1"/>
                </a:solidFill>
                <a:latin typeface="+mj-lt"/>
                <a:ea typeface="+mn-ea"/>
                <a:cs typeface="+mn-cs"/>
              </a:defRPr>
            </a:lvl4pPr>
            <a:lvl5pPr marL="812800" indent="-1905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GB" dirty="0"/>
              <a:t>Every virtual machine needs attention regarding update and security issues</a:t>
            </a:r>
          </a:p>
          <a:p>
            <a:pPr marL="342900" indent="-342900">
              <a:buFont typeface="Arial" panose="020B0604020202020204" pitchFamily="34" charset="0"/>
              <a:buChar char="•"/>
            </a:pPr>
            <a:r>
              <a:rPr lang="en-GB" dirty="0"/>
              <a:t>Maintenance is an extensive task and slows down the development process</a:t>
            </a:r>
          </a:p>
          <a:p>
            <a:pPr marL="342900" indent="-342900">
              <a:buFont typeface="Arial" panose="020B0604020202020204" pitchFamily="34" charset="0"/>
              <a:buChar char="•"/>
            </a:pPr>
            <a:r>
              <a:rPr lang="en-GB" dirty="0"/>
              <a:t>Backup and migration processes between infrastructures are demanding</a:t>
            </a:r>
          </a:p>
          <a:p>
            <a:pPr marL="342900" indent="-342900">
              <a:buFont typeface="Arial" panose="020B0604020202020204" pitchFamily="34" charset="0"/>
              <a:buChar char="•"/>
            </a:pPr>
            <a:r>
              <a:rPr lang="en-GB" dirty="0"/>
              <a:t>User management on VMs is not straight-forward (SSH etc.)</a:t>
            </a:r>
          </a:p>
          <a:p>
            <a:pPr marL="342900" indent="-342900">
              <a:buFont typeface="Arial" panose="020B0604020202020204" pitchFamily="34" charset="0"/>
              <a:buChar char="•"/>
            </a:pPr>
            <a:r>
              <a:rPr lang="en-GB" dirty="0"/>
              <a:t>Each VM needs to be monitored</a:t>
            </a:r>
          </a:p>
          <a:p>
            <a:pPr marL="342900" indent="-342900">
              <a:buFont typeface="Arial" panose="020B0604020202020204" pitchFamily="34" charset="0"/>
              <a:buChar char="•"/>
            </a:pPr>
            <a:r>
              <a:rPr lang="en-GB" dirty="0"/>
              <a:t>More convenient maintenance practices are needed</a:t>
            </a:r>
          </a:p>
          <a:p>
            <a:pPr marL="342900" indent="-342900">
              <a:buFont typeface="Arial" panose="020B0604020202020204" pitchFamily="34" charset="0"/>
              <a:buChar char="•"/>
            </a:pPr>
            <a:endParaRPr lang="en-GB" dirty="0"/>
          </a:p>
        </p:txBody>
      </p:sp>
      <p:sp>
        <p:nvSpPr>
          <p:cNvPr id="8" name="Text Placeholder 3">
            <a:extLst>
              <a:ext uri="{FF2B5EF4-FFF2-40B4-BE49-F238E27FC236}">
                <a16:creationId xmlns:a16="http://schemas.microsoft.com/office/drawing/2014/main" id="{D67ACDB4-B1C0-4505-AB94-0D15B683F3E9}"/>
              </a:ext>
            </a:extLst>
          </p:cNvPr>
          <p:cNvSpPr txBox="1">
            <a:spLocks/>
          </p:cNvSpPr>
          <p:nvPr/>
        </p:nvSpPr>
        <p:spPr>
          <a:xfrm>
            <a:off x="230857" y="1148607"/>
            <a:ext cx="5652628" cy="504056"/>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2"/>
                </a:solidFill>
                <a:latin typeface="+mj-lt"/>
                <a:ea typeface="+mn-ea"/>
                <a:cs typeface="+mn-cs"/>
              </a:defRPr>
            </a:lvl1pPr>
            <a:lvl2pPr marL="266700" indent="-1778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j-lt"/>
                <a:ea typeface="+mn-ea"/>
                <a:cs typeface="+mn-cs"/>
              </a:defRPr>
            </a:lvl2pPr>
            <a:lvl3pPr marL="444500" indent="-1778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622300" indent="-177800" algn="l" defTabSz="914400" rtl="0" eaLnBrk="1" latinLnBrk="0" hangingPunct="1">
              <a:lnSpc>
                <a:spcPct val="90000"/>
              </a:lnSpc>
              <a:spcBef>
                <a:spcPts val="500"/>
              </a:spcBef>
              <a:buClr>
                <a:schemeClr val="accent3"/>
              </a:buClr>
              <a:buFont typeface="Verdana" panose="020B0604030504040204" pitchFamily="34" charset="0"/>
              <a:buChar char="‒"/>
              <a:defRPr sz="1400" kern="1200">
                <a:solidFill>
                  <a:schemeClr val="tx1"/>
                </a:solidFill>
                <a:latin typeface="+mj-lt"/>
                <a:ea typeface="+mn-ea"/>
                <a:cs typeface="+mn-cs"/>
              </a:defRPr>
            </a:lvl4pPr>
            <a:lvl5pPr marL="812800" indent="-1905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Maintenance and monitoring</a:t>
            </a:r>
          </a:p>
        </p:txBody>
      </p:sp>
    </p:spTree>
    <p:extLst>
      <p:ext uri="{BB962C8B-B14F-4D97-AF65-F5344CB8AC3E}">
        <p14:creationId xmlns:p14="http://schemas.microsoft.com/office/powerpoint/2010/main" val="12114266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B4683-CBD4-4B47-A8CC-3C3AD3AD4FFB}"/>
              </a:ext>
            </a:extLst>
          </p:cNvPr>
          <p:cNvSpPr>
            <a:spLocks noGrp="1"/>
          </p:cNvSpPr>
          <p:nvPr>
            <p:ph type="title"/>
          </p:nvPr>
        </p:nvSpPr>
        <p:spPr/>
        <p:txBody>
          <a:bodyPr/>
          <a:lstStyle/>
          <a:p>
            <a:r>
              <a:rPr lang="en-GB" dirty="0">
                <a:latin typeface="Ubuntu" panose="020B0504030602030204" pitchFamily="34" charset="0"/>
              </a:rPr>
              <a:t>Lessons learned</a:t>
            </a:r>
          </a:p>
        </p:txBody>
      </p:sp>
      <p:sp>
        <p:nvSpPr>
          <p:cNvPr id="3" name="Text Placeholder 2">
            <a:extLst>
              <a:ext uri="{FF2B5EF4-FFF2-40B4-BE49-F238E27FC236}">
                <a16:creationId xmlns:a16="http://schemas.microsoft.com/office/drawing/2014/main" id="{4C6036F8-87E7-4B05-8AFD-885851C6CDE6}"/>
              </a:ext>
            </a:extLst>
          </p:cNvPr>
          <p:cNvSpPr>
            <a:spLocks noGrp="1"/>
          </p:cNvSpPr>
          <p:nvPr>
            <p:ph type="body" sz="quarter" idx="10"/>
          </p:nvPr>
        </p:nvSpPr>
        <p:spPr>
          <a:xfrm>
            <a:off x="6109063" y="1815351"/>
            <a:ext cx="5652628" cy="4466201"/>
          </a:xfrm>
        </p:spPr>
        <p:txBody>
          <a:bodyPr>
            <a:normAutofit/>
          </a:bodyPr>
          <a:lstStyle/>
          <a:p>
            <a:pPr marL="342900" indent="-342900">
              <a:buFont typeface="Arial" panose="020B0604020202020204" pitchFamily="34" charset="0"/>
              <a:buChar char="•"/>
            </a:pPr>
            <a:r>
              <a:rPr lang="en-GB" dirty="0">
                <a:latin typeface="Ubuntu" panose="020B0504030602030204" pitchFamily="34" charset="0"/>
              </a:rPr>
              <a:t>Dataset catalogue and MQA reports are sometimes not in sync</a:t>
            </a:r>
          </a:p>
          <a:p>
            <a:pPr marL="342900" indent="-342900">
              <a:buFont typeface="Arial" panose="020B0604020202020204" pitchFamily="34" charset="0"/>
              <a:buChar char="•"/>
            </a:pPr>
            <a:r>
              <a:rPr lang="en-GB" dirty="0">
                <a:latin typeface="Ubuntu" panose="020B0504030602030204" pitchFamily="34" charset="0"/>
              </a:rPr>
              <a:t>An entire validation run takes around two weeks</a:t>
            </a:r>
          </a:p>
          <a:p>
            <a:pPr marL="342900" indent="-342900">
              <a:buFont typeface="Arial" panose="020B0604020202020204" pitchFamily="34" charset="0"/>
              <a:buChar char="•"/>
            </a:pPr>
            <a:r>
              <a:rPr lang="en-GB" dirty="0">
                <a:latin typeface="Ubuntu" panose="020B0504030602030204" pitchFamily="34" charset="0"/>
              </a:rPr>
              <a:t>Checking availability of distributions is an extensive and blocking task</a:t>
            </a:r>
          </a:p>
          <a:p>
            <a:pPr marL="342900" indent="-342900">
              <a:buFont typeface="Arial" panose="020B0604020202020204" pitchFamily="34" charset="0"/>
              <a:buChar char="•"/>
            </a:pPr>
            <a:r>
              <a:rPr lang="en-GB" dirty="0">
                <a:latin typeface="Ubuntu" panose="020B0504030602030204" pitchFamily="34" charset="0"/>
              </a:rPr>
              <a:t>Usage of MQA seems not clear</a:t>
            </a:r>
          </a:p>
          <a:p>
            <a:pPr marL="342900" indent="-342900">
              <a:buFont typeface="Arial" panose="020B0604020202020204" pitchFamily="34" charset="0"/>
              <a:buChar char="•"/>
            </a:pPr>
            <a:r>
              <a:rPr lang="en-GB" dirty="0">
                <a:latin typeface="Ubuntu" panose="020B0504030602030204" pitchFamily="34" charset="0"/>
              </a:rPr>
              <a:t>Information boxes and help texts sometimes do not help</a:t>
            </a:r>
          </a:p>
          <a:p>
            <a:pPr marL="342900" indent="-342900">
              <a:buFont typeface="Arial" panose="020B0604020202020204" pitchFamily="34" charset="0"/>
              <a:buChar char="•"/>
            </a:pPr>
            <a:r>
              <a:rPr lang="en-GB" dirty="0">
                <a:latin typeface="Ubuntu" panose="020B0504030602030204" pitchFamily="34" charset="0"/>
              </a:rPr>
              <a:t>Meaning of metrics is not always easy to understand</a:t>
            </a:r>
          </a:p>
          <a:p>
            <a:pPr marL="342900" indent="-342900">
              <a:buFont typeface="Arial" panose="020B0604020202020204" pitchFamily="34" charset="0"/>
              <a:buChar char="•"/>
            </a:pPr>
            <a:r>
              <a:rPr lang="en-GB" dirty="0">
                <a:latin typeface="Ubuntu" panose="020B0504030602030204" pitchFamily="34" charset="0"/>
              </a:rPr>
              <a:t>Metadata quality has increased since launch and the level of detail is not relevant anymore</a:t>
            </a:r>
          </a:p>
          <a:p>
            <a:pPr marL="342900" indent="-342900">
              <a:buFont typeface="Arial" panose="020B0604020202020204" pitchFamily="34" charset="0"/>
              <a:buChar char="•"/>
            </a:pPr>
            <a:endParaRPr lang="en-GB" dirty="0">
              <a:latin typeface="Ubuntu" panose="020B0504030602030204" pitchFamily="34" charset="0"/>
            </a:endParaRPr>
          </a:p>
          <a:p>
            <a:endParaRPr lang="en-GB" dirty="0">
              <a:latin typeface="Ubuntu" panose="020B0504030602030204" pitchFamily="34" charset="0"/>
            </a:endParaRPr>
          </a:p>
        </p:txBody>
      </p:sp>
      <p:sp>
        <p:nvSpPr>
          <p:cNvPr id="4" name="Text Placeholder 3">
            <a:extLst>
              <a:ext uri="{FF2B5EF4-FFF2-40B4-BE49-F238E27FC236}">
                <a16:creationId xmlns:a16="http://schemas.microsoft.com/office/drawing/2014/main" id="{3D7537C3-AE55-4A3B-825D-E022A0C63D6A}"/>
              </a:ext>
            </a:extLst>
          </p:cNvPr>
          <p:cNvSpPr>
            <a:spLocks noGrp="1"/>
          </p:cNvSpPr>
          <p:nvPr>
            <p:ph type="body" sz="quarter" idx="11"/>
          </p:nvPr>
        </p:nvSpPr>
        <p:spPr>
          <a:xfrm>
            <a:off x="6109064" y="1148607"/>
            <a:ext cx="5652628" cy="504056"/>
          </a:xfrm>
        </p:spPr>
        <p:txBody>
          <a:bodyPr/>
          <a:lstStyle/>
          <a:p>
            <a:r>
              <a:rPr lang="en-GB" dirty="0">
                <a:latin typeface="Ubuntu" panose="020B0504030602030204" pitchFamily="34" charset="0"/>
              </a:rPr>
              <a:t>MQA</a:t>
            </a:r>
          </a:p>
        </p:txBody>
      </p:sp>
      <p:sp>
        <p:nvSpPr>
          <p:cNvPr id="5" name="Text Placeholder 2">
            <a:extLst>
              <a:ext uri="{FF2B5EF4-FFF2-40B4-BE49-F238E27FC236}">
                <a16:creationId xmlns:a16="http://schemas.microsoft.com/office/drawing/2014/main" id="{77E3B922-0A0F-4F3E-85C1-8D213B662065}"/>
              </a:ext>
            </a:extLst>
          </p:cNvPr>
          <p:cNvSpPr txBox="1">
            <a:spLocks/>
          </p:cNvSpPr>
          <p:nvPr/>
        </p:nvSpPr>
        <p:spPr>
          <a:xfrm>
            <a:off x="230533" y="1815351"/>
            <a:ext cx="5652628" cy="4466201"/>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266700" indent="-1778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j-lt"/>
                <a:ea typeface="+mn-ea"/>
                <a:cs typeface="+mn-cs"/>
              </a:defRPr>
            </a:lvl2pPr>
            <a:lvl3pPr marL="444500" indent="-1778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622300" indent="-177800" algn="l" defTabSz="914400" rtl="0" eaLnBrk="1" latinLnBrk="0" hangingPunct="1">
              <a:lnSpc>
                <a:spcPct val="90000"/>
              </a:lnSpc>
              <a:spcBef>
                <a:spcPts val="500"/>
              </a:spcBef>
              <a:buClr>
                <a:schemeClr val="accent3"/>
              </a:buClr>
              <a:buFont typeface="Verdana" panose="020B0604030504040204" pitchFamily="34" charset="0"/>
              <a:buChar char="‒"/>
              <a:defRPr sz="1400" kern="1200">
                <a:solidFill>
                  <a:schemeClr val="tx1"/>
                </a:solidFill>
                <a:latin typeface="+mj-lt"/>
                <a:ea typeface="+mn-ea"/>
                <a:cs typeface="+mn-cs"/>
              </a:defRPr>
            </a:lvl4pPr>
            <a:lvl5pPr marL="812800" indent="-1905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GB" dirty="0">
                <a:latin typeface="Ubuntu" panose="020B0504030602030204" pitchFamily="34" charset="0"/>
              </a:rPr>
              <a:t>In general: the quality of metadata is still low</a:t>
            </a:r>
          </a:p>
          <a:p>
            <a:pPr marL="342900" indent="-342900">
              <a:buFont typeface="Arial" panose="020B0604020202020204" pitchFamily="34" charset="0"/>
              <a:buChar char="•"/>
            </a:pPr>
            <a:r>
              <a:rPr lang="en-GB" dirty="0">
                <a:latin typeface="Ubuntu" panose="020B0504030602030204" pitchFamily="34" charset="0"/>
              </a:rPr>
              <a:t>Basic properties are not set, dead or no resources</a:t>
            </a:r>
          </a:p>
          <a:p>
            <a:pPr marL="342900" indent="-342900">
              <a:buFont typeface="Arial" panose="020B0604020202020204" pitchFamily="34" charset="0"/>
              <a:buChar char="•"/>
            </a:pPr>
            <a:r>
              <a:rPr lang="en-GB" dirty="0">
                <a:latin typeface="Ubuntu" panose="020B0504030602030204" pitchFamily="34" charset="0"/>
              </a:rPr>
              <a:t>Non-conform serialisation formats</a:t>
            </a:r>
          </a:p>
          <a:p>
            <a:pPr marL="342900" indent="-342900">
              <a:buFont typeface="Arial" panose="020B0604020202020204" pitchFamily="34" charset="0"/>
              <a:buChar char="•"/>
            </a:pPr>
            <a:r>
              <a:rPr lang="en-GB" dirty="0">
                <a:latin typeface="Ubuntu" panose="020B0504030602030204" pitchFamily="34" charset="0"/>
              </a:rPr>
              <a:t>Creating and maintaining sufficient transformation rules is an extensive and cumbersome task</a:t>
            </a:r>
          </a:p>
          <a:p>
            <a:pPr marL="342900" indent="-342900">
              <a:buFont typeface="Arial" panose="020B0604020202020204" pitchFamily="34" charset="0"/>
              <a:buChar char="•"/>
            </a:pPr>
            <a:r>
              <a:rPr lang="en-GB" dirty="0">
                <a:latin typeface="Ubuntu" panose="020B0504030602030204" pitchFamily="34" charset="0"/>
              </a:rPr>
              <a:t>CKANs JSON-Schema is not an appropriate format to encode and store Linked Data</a:t>
            </a:r>
          </a:p>
          <a:p>
            <a:pPr marL="342900" indent="-342900">
              <a:buFont typeface="Arial" panose="020B0604020202020204" pitchFamily="34" charset="0"/>
              <a:buChar char="•"/>
            </a:pPr>
            <a:r>
              <a:rPr lang="en-GB" dirty="0">
                <a:latin typeface="Ubuntu" panose="020B0504030602030204" pitchFamily="34" charset="0"/>
              </a:rPr>
              <a:t>Updates in the source portals do not reflect quick enough</a:t>
            </a:r>
          </a:p>
          <a:p>
            <a:pPr marL="342900" indent="-342900">
              <a:buFont typeface="Arial" panose="020B0604020202020204" pitchFamily="34" charset="0"/>
              <a:buChar char="•"/>
            </a:pPr>
            <a:r>
              <a:rPr lang="en-GB" dirty="0">
                <a:latin typeface="Ubuntu" panose="020B0504030602030204" pitchFamily="34" charset="0"/>
              </a:rPr>
              <a:t>Facetted and keyword-based search do not always lead to appropriate search results</a:t>
            </a:r>
          </a:p>
          <a:p>
            <a:pPr marL="342900" indent="-342900">
              <a:buFont typeface="Arial" panose="020B0604020202020204" pitchFamily="34" charset="0"/>
              <a:buChar char="•"/>
            </a:pPr>
            <a:endParaRPr lang="en-GB" dirty="0">
              <a:latin typeface="Ubuntu" panose="020B0504030602030204" pitchFamily="34" charset="0"/>
            </a:endParaRPr>
          </a:p>
          <a:p>
            <a:pPr marL="342900" indent="-342900">
              <a:buFont typeface="Arial" panose="020B0604020202020204" pitchFamily="34" charset="0"/>
              <a:buChar char="•"/>
            </a:pPr>
            <a:endParaRPr lang="en-GB" dirty="0">
              <a:latin typeface="Ubuntu" panose="020B0504030602030204" pitchFamily="34" charset="0"/>
            </a:endParaRPr>
          </a:p>
          <a:p>
            <a:pPr marL="342900" indent="-342900">
              <a:buFont typeface="Arial" panose="020B0604020202020204" pitchFamily="34" charset="0"/>
              <a:buChar char="•"/>
            </a:pPr>
            <a:endParaRPr lang="en-GB" dirty="0">
              <a:latin typeface="Ubuntu" panose="020B0504030602030204" pitchFamily="34" charset="0"/>
            </a:endParaRPr>
          </a:p>
          <a:p>
            <a:pPr marL="342900" indent="-342900">
              <a:buFont typeface="Arial" panose="020B0604020202020204" pitchFamily="34" charset="0"/>
              <a:buChar char="•"/>
            </a:pPr>
            <a:endParaRPr lang="en-GB" dirty="0">
              <a:latin typeface="Ubuntu" panose="020B0504030602030204" pitchFamily="34" charset="0"/>
            </a:endParaRPr>
          </a:p>
          <a:p>
            <a:pPr marL="342900" indent="-342900">
              <a:buFont typeface="Arial" panose="020B0604020202020204" pitchFamily="34" charset="0"/>
              <a:buChar char="•"/>
            </a:pPr>
            <a:endParaRPr lang="en-GB" dirty="0">
              <a:latin typeface="Ubuntu" panose="020B0504030602030204" pitchFamily="34" charset="0"/>
            </a:endParaRPr>
          </a:p>
        </p:txBody>
      </p:sp>
      <p:sp>
        <p:nvSpPr>
          <p:cNvPr id="6" name="Text Placeholder 3">
            <a:extLst>
              <a:ext uri="{FF2B5EF4-FFF2-40B4-BE49-F238E27FC236}">
                <a16:creationId xmlns:a16="http://schemas.microsoft.com/office/drawing/2014/main" id="{07B0442E-D0A2-40F1-8F17-1185CDB534BB}"/>
              </a:ext>
            </a:extLst>
          </p:cNvPr>
          <p:cNvSpPr txBox="1">
            <a:spLocks/>
          </p:cNvSpPr>
          <p:nvPr/>
        </p:nvSpPr>
        <p:spPr>
          <a:xfrm>
            <a:off x="230534" y="1148607"/>
            <a:ext cx="5652627" cy="504056"/>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2"/>
                </a:solidFill>
                <a:latin typeface="+mj-lt"/>
                <a:ea typeface="+mn-ea"/>
                <a:cs typeface="+mn-cs"/>
              </a:defRPr>
            </a:lvl1pPr>
            <a:lvl2pPr marL="266700" indent="-1778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j-lt"/>
                <a:ea typeface="+mn-ea"/>
                <a:cs typeface="+mn-cs"/>
              </a:defRPr>
            </a:lvl2pPr>
            <a:lvl3pPr marL="444500" indent="-1778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622300" indent="-177800" algn="l" defTabSz="914400" rtl="0" eaLnBrk="1" latinLnBrk="0" hangingPunct="1">
              <a:lnSpc>
                <a:spcPct val="90000"/>
              </a:lnSpc>
              <a:spcBef>
                <a:spcPts val="500"/>
              </a:spcBef>
              <a:buClr>
                <a:schemeClr val="accent3"/>
              </a:buClr>
              <a:buFont typeface="Verdana" panose="020B0604030504040204" pitchFamily="34" charset="0"/>
              <a:buChar char="‒"/>
              <a:defRPr sz="1400" kern="1200">
                <a:solidFill>
                  <a:schemeClr val="tx1"/>
                </a:solidFill>
                <a:latin typeface="+mj-lt"/>
                <a:ea typeface="+mn-ea"/>
                <a:cs typeface="+mn-cs"/>
              </a:defRPr>
            </a:lvl4pPr>
            <a:lvl5pPr marL="812800" indent="-1905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Ubuntu" panose="020B0504030602030204" pitchFamily="34" charset="0"/>
              </a:rPr>
              <a:t>Harvesting and catalogue</a:t>
            </a:r>
          </a:p>
        </p:txBody>
      </p:sp>
    </p:spTree>
    <p:extLst>
      <p:ext uri="{BB962C8B-B14F-4D97-AF65-F5344CB8AC3E}">
        <p14:creationId xmlns:p14="http://schemas.microsoft.com/office/powerpoint/2010/main" val="37354655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B4683-CBD4-4B47-A8CC-3C3AD3AD4FFB}"/>
              </a:ext>
            </a:extLst>
          </p:cNvPr>
          <p:cNvSpPr>
            <a:spLocks noGrp="1"/>
          </p:cNvSpPr>
          <p:nvPr>
            <p:ph type="title"/>
          </p:nvPr>
        </p:nvSpPr>
        <p:spPr/>
        <p:txBody>
          <a:bodyPr/>
          <a:lstStyle/>
          <a:p>
            <a:r>
              <a:rPr lang="en-GB" dirty="0">
                <a:latin typeface="Ubuntu" panose="020B0504030602030204" pitchFamily="34" charset="0"/>
              </a:rPr>
              <a:t>Lessons learned</a:t>
            </a:r>
          </a:p>
        </p:txBody>
      </p:sp>
      <p:sp>
        <p:nvSpPr>
          <p:cNvPr id="3" name="Text Placeholder 2">
            <a:extLst>
              <a:ext uri="{FF2B5EF4-FFF2-40B4-BE49-F238E27FC236}">
                <a16:creationId xmlns:a16="http://schemas.microsoft.com/office/drawing/2014/main" id="{4C6036F8-87E7-4B05-8AFD-885851C6CDE6}"/>
              </a:ext>
            </a:extLst>
          </p:cNvPr>
          <p:cNvSpPr>
            <a:spLocks noGrp="1"/>
          </p:cNvSpPr>
          <p:nvPr>
            <p:ph type="body" sz="quarter" idx="10"/>
          </p:nvPr>
        </p:nvSpPr>
        <p:spPr>
          <a:xfrm>
            <a:off x="227348" y="1815351"/>
            <a:ext cx="5724636" cy="4466201"/>
          </a:xfrm>
        </p:spPr>
        <p:txBody>
          <a:bodyPr>
            <a:noAutofit/>
          </a:bodyPr>
          <a:lstStyle/>
          <a:p>
            <a:pPr marL="342900" indent="-342900">
              <a:buFont typeface="Arial" panose="020B0604020202020204" pitchFamily="34" charset="0"/>
              <a:buChar char="•"/>
            </a:pPr>
            <a:r>
              <a:rPr lang="en-GB" dirty="0">
                <a:latin typeface="Ubuntu" panose="020B0504030602030204" pitchFamily="34" charset="0"/>
              </a:rPr>
              <a:t>DCAT-AP gives a clear structure and guideline for harmonising Open Data</a:t>
            </a:r>
          </a:p>
          <a:p>
            <a:pPr marL="342900" indent="-342900">
              <a:buFont typeface="Arial" panose="020B0604020202020204" pitchFamily="34" charset="0"/>
              <a:buChar char="•"/>
            </a:pPr>
            <a:r>
              <a:rPr lang="en-GB" dirty="0">
                <a:latin typeface="Ubuntu" panose="020B0504030602030204" pitchFamily="34" charset="0"/>
              </a:rPr>
              <a:t>It is very consolidated and reuses existing specifications as much as possible</a:t>
            </a:r>
          </a:p>
          <a:p>
            <a:pPr marL="342900" indent="-342900">
              <a:buFont typeface="Arial" panose="020B0604020202020204" pitchFamily="34" charset="0"/>
              <a:buChar char="•"/>
            </a:pPr>
            <a:r>
              <a:rPr lang="en-GB" dirty="0">
                <a:latin typeface="Ubuntu" panose="020B0504030602030204" pitchFamily="34" charset="0"/>
              </a:rPr>
              <a:t>Defined namespaces and vocabularies increase interoperability</a:t>
            </a:r>
          </a:p>
          <a:p>
            <a:pPr marL="609600" lvl="1" indent="-342900">
              <a:buFont typeface="Arial" panose="020B0604020202020204" pitchFamily="34" charset="0"/>
              <a:buChar char="•"/>
            </a:pPr>
            <a:r>
              <a:rPr lang="en-GB" dirty="0">
                <a:latin typeface="Ubuntu" panose="020B0504030602030204" pitchFamily="34" charset="0"/>
              </a:rPr>
              <a:t>E.g. Metadata Registry of the </a:t>
            </a:r>
            <a:br>
              <a:rPr lang="en-GB" dirty="0">
                <a:latin typeface="Ubuntu" panose="020B0504030602030204" pitchFamily="34" charset="0"/>
              </a:rPr>
            </a:br>
            <a:r>
              <a:rPr lang="en-GB" dirty="0">
                <a:latin typeface="Ubuntu" panose="020B0504030602030204" pitchFamily="34" charset="0"/>
              </a:rPr>
              <a:t>EU Publications Office </a:t>
            </a:r>
          </a:p>
          <a:p>
            <a:pPr marL="342900" indent="-342900">
              <a:buFont typeface="Arial" panose="020B0604020202020204" pitchFamily="34" charset="0"/>
              <a:buChar char="•"/>
            </a:pPr>
            <a:r>
              <a:rPr lang="en-GB" dirty="0">
                <a:latin typeface="Ubuntu" panose="020B0504030602030204" pitchFamily="34" charset="0"/>
              </a:rPr>
              <a:t>In comparison with other Linked Data vocabularies it is (almost) simple and easy to understand</a:t>
            </a:r>
          </a:p>
          <a:p>
            <a:pPr marL="342900" indent="-342900">
              <a:buFont typeface="Arial" panose="020B0604020202020204" pitchFamily="34" charset="0"/>
              <a:buChar char="•"/>
            </a:pPr>
            <a:r>
              <a:rPr lang="en-GB" dirty="0">
                <a:latin typeface="Ubuntu" panose="020B0504030602030204" pitchFamily="34" charset="0"/>
              </a:rPr>
              <a:t>RDF supports multi-lingual data natively </a:t>
            </a:r>
          </a:p>
          <a:p>
            <a:pPr marL="342900" indent="-342900">
              <a:buFont typeface="Arial" panose="020B0604020202020204" pitchFamily="34" charset="0"/>
              <a:buChar char="•"/>
            </a:pPr>
            <a:endParaRPr lang="en-GB" dirty="0">
              <a:latin typeface="Ubuntu" panose="020B0504030602030204" pitchFamily="34" charset="0"/>
            </a:endParaRPr>
          </a:p>
        </p:txBody>
      </p:sp>
      <p:sp>
        <p:nvSpPr>
          <p:cNvPr id="4" name="Text Placeholder 3">
            <a:extLst>
              <a:ext uri="{FF2B5EF4-FFF2-40B4-BE49-F238E27FC236}">
                <a16:creationId xmlns:a16="http://schemas.microsoft.com/office/drawing/2014/main" id="{3D7537C3-AE55-4A3B-825D-E022A0C63D6A}"/>
              </a:ext>
            </a:extLst>
          </p:cNvPr>
          <p:cNvSpPr>
            <a:spLocks noGrp="1"/>
          </p:cNvSpPr>
          <p:nvPr>
            <p:ph type="body" sz="quarter" idx="11"/>
          </p:nvPr>
        </p:nvSpPr>
        <p:spPr>
          <a:xfrm>
            <a:off x="227349" y="1148607"/>
            <a:ext cx="5244246" cy="504056"/>
          </a:xfrm>
        </p:spPr>
        <p:txBody>
          <a:bodyPr/>
          <a:lstStyle/>
          <a:p>
            <a:r>
              <a:rPr lang="en-GB" dirty="0">
                <a:latin typeface="Ubuntu" panose="020B0504030602030204" pitchFamily="34" charset="0"/>
              </a:rPr>
              <a:t>DCAT-AP: pros</a:t>
            </a:r>
          </a:p>
        </p:txBody>
      </p:sp>
      <p:sp>
        <p:nvSpPr>
          <p:cNvPr id="5" name="Text Placeholder 3">
            <a:extLst>
              <a:ext uri="{FF2B5EF4-FFF2-40B4-BE49-F238E27FC236}">
                <a16:creationId xmlns:a16="http://schemas.microsoft.com/office/drawing/2014/main" id="{E00C286C-296E-41D5-91CE-19491CAB80D9}"/>
              </a:ext>
            </a:extLst>
          </p:cNvPr>
          <p:cNvSpPr txBox="1">
            <a:spLocks/>
          </p:cNvSpPr>
          <p:nvPr/>
        </p:nvSpPr>
        <p:spPr>
          <a:xfrm>
            <a:off x="6148397" y="1124744"/>
            <a:ext cx="6199773" cy="504056"/>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2"/>
                </a:solidFill>
                <a:latin typeface="+mj-lt"/>
                <a:ea typeface="+mn-ea"/>
                <a:cs typeface="+mn-cs"/>
              </a:defRPr>
            </a:lvl1pPr>
            <a:lvl2pPr marL="266700" indent="-1778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j-lt"/>
                <a:ea typeface="+mn-ea"/>
                <a:cs typeface="+mn-cs"/>
              </a:defRPr>
            </a:lvl2pPr>
            <a:lvl3pPr marL="444500" indent="-1778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622300" indent="-177800" algn="l" defTabSz="914400" rtl="0" eaLnBrk="1" latinLnBrk="0" hangingPunct="1">
              <a:lnSpc>
                <a:spcPct val="90000"/>
              </a:lnSpc>
              <a:spcBef>
                <a:spcPts val="500"/>
              </a:spcBef>
              <a:buClr>
                <a:schemeClr val="accent3"/>
              </a:buClr>
              <a:buFont typeface="Verdana" panose="020B0604030504040204" pitchFamily="34" charset="0"/>
              <a:buChar char="‒"/>
              <a:defRPr sz="1400" kern="1200">
                <a:solidFill>
                  <a:schemeClr val="tx1"/>
                </a:solidFill>
                <a:latin typeface="+mj-lt"/>
                <a:ea typeface="+mn-ea"/>
                <a:cs typeface="+mn-cs"/>
              </a:defRPr>
            </a:lvl4pPr>
            <a:lvl5pPr marL="812800" indent="-1905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Ubuntu" panose="020B0504030602030204" pitchFamily="34" charset="0"/>
              </a:rPr>
              <a:t>DCAT-AP: cons</a:t>
            </a:r>
          </a:p>
        </p:txBody>
      </p:sp>
      <p:sp>
        <p:nvSpPr>
          <p:cNvPr id="6" name="Text Placeholder 2">
            <a:extLst>
              <a:ext uri="{FF2B5EF4-FFF2-40B4-BE49-F238E27FC236}">
                <a16:creationId xmlns:a16="http://schemas.microsoft.com/office/drawing/2014/main" id="{E059C913-D450-48D1-A8B6-071E38F0749C}"/>
              </a:ext>
            </a:extLst>
          </p:cNvPr>
          <p:cNvSpPr txBox="1">
            <a:spLocks/>
          </p:cNvSpPr>
          <p:nvPr/>
        </p:nvSpPr>
        <p:spPr>
          <a:xfrm>
            <a:off x="6112394" y="1818067"/>
            <a:ext cx="5148572" cy="4466201"/>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266700" indent="-1778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j-lt"/>
                <a:ea typeface="+mn-ea"/>
                <a:cs typeface="+mn-cs"/>
              </a:defRPr>
            </a:lvl2pPr>
            <a:lvl3pPr marL="444500" indent="-1778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622300" indent="-177800" algn="l" defTabSz="914400" rtl="0" eaLnBrk="1" latinLnBrk="0" hangingPunct="1">
              <a:lnSpc>
                <a:spcPct val="90000"/>
              </a:lnSpc>
              <a:spcBef>
                <a:spcPts val="500"/>
              </a:spcBef>
              <a:buClr>
                <a:schemeClr val="accent3"/>
              </a:buClr>
              <a:buFont typeface="Verdana" panose="020B0604030504040204" pitchFamily="34" charset="0"/>
              <a:buChar char="‒"/>
              <a:defRPr sz="1400" kern="1200">
                <a:solidFill>
                  <a:schemeClr val="tx1"/>
                </a:solidFill>
                <a:latin typeface="+mj-lt"/>
                <a:ea typeface="+mn-ea"/>
                <a:cs typeface="+mn-cs"/>
              </a:defRPr>
            </a:lvl4pPr>
            <a:lvl5pPr marL="812800" indent="-1905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GB" dirty="0">
                <a:latin typeface="Ubuntu" panose="020B0504030602030204" pitchFamily="34" charset="0"/>
              </a:rPr>
              <a:t>The overall adoption of DCAT-AP is progressing slowly</a:t>
            </a:r>
          </a:p>
          <a:p>
            <a:pPr marL="342900" indent="-342900">
              <a:buFont typeface="Arial" panose="020B0604020202020204" pitchFamily="34" charset="0"/>
              <a:buChar char="•"/>
            </a:pPr>
            <a:r>
              <a:rPr lang="en-GB" dirty="0">
                <a:latin typeface="Ubuntu" panose="020B0504030602030204" pitchFamily="34" charset="0"/>
              </a:rPr>
              <a:t>Many data providers and developers are still overwhelmed by Linked Data and RDF</a:t>
            </a:r>
          </a:p>
          <a:p>
            <a:pPr marL="342900" indent="-342900">
              <a:buFont typeface="Arial" panose="020B0604020202020204" pitchFamily="34" charset="0"/>
              <a:buChar char="•"/>
            </a:pPr>
            <a:r>
              <a:rPr lang="en-GB" dirty="0">
                <a:latin typeface="Ubuntu" panose="020B0504030602030204" pitchFamily="34" charset="0"/>
              </a:rPr>
              <a:t>More pre-defined vocabularies are needed</a:t>
            </a:r>
          </a:p>
          <a:p>
            <a:pPr marL="342900" indent="-342900">
              <a:buFont typeface="Arial" panose="020B0604020202020204" pitchFamily="34" charset="0"/>
              <a:buChar char="•"/>
            </a:pPr>
            <a:r>
              <a:rPr lang="en-GB" dirty="0">
                <a:latin typeface="Ubuntu" panose="020B0504030602030204" pitchFamily="34" charset="0"/>
              </a:rPr>
              <a:t>The specification is in a few points not detailed enough and leaves too much room for interpretation</a:t>
            </a:r>
          </a:p>
          <a:p>
            <a:pPr marL="342900" indent="-342900">
              <a:buFont typeface="Arial" panose="020B0604020202020204" pitchFamily="34" charset="0"/>
              <a:buChar char="•"/>
            </a:pPr>
            <a:r>
              <a:rPr lang="en-GB" dirty="0">
                <a:latin typeface="Ubuntu" panose="020B0504030602030204" pitchFamily="34" charset="0"/>
              </a:rPr>
              <a:t>Clear implementation guidelines are missing</a:t>
            </a:r>
          </a:p>
          <a:p>
            <a:pPr marL="342900" indent="-342900">
              <a:buFont typeface="Arial" panose="020B0604020202020204" pitchFamily="34" charset="0"/>
              <a:buChar char="•"/>
            </a:pPr>
            <a:endParaRPr lang="en-GB" dirty="0">
              <a:latin typeface="Ubuntu" panose="020B0504030602030204" pitchFamily="34" charset="0"/>
            </a:endParaRPr>
          </a:p>
        </p:txBody>
      </p:sp>
    </p:spTree>
    <p:extLst>
      <p:ext uri="{BB962C8B-B14F-4D97-AF65-F5344CB8AC3E}">
        <p14:creationId xmlns:p14="http://schemas.microsoft.com/office/powerpoint/2010/main" val="13332193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39C1B-9F34-4CCA-9FF2-3FB224C678C7}"/>
              </a:ext>
            </a:extLst>
          </p:cNvPr>
          <p:cNvSpPr>
            <a:spLocks noGrp="1"/>
          </p:cNvSpPr>
          <p:nvPr>
            <p:ph type="title"/>
          </p:nvPr>
        </p:nvSpPr>
        <p:spPr/>
        <p:txBody>
          <a:bodyPr/>
          <a:lstStyle/>
          <a:p>
            <a:r>
              <a:rPr lang="en-GB" dirty="0"/>
              <a:t>What’s coming (or “version 2.0”)</a:t>
            </a:r>
          </a:p>
        </p:txBody>
      </p:sp>
      <p:sp>
        <p:nvSpPr>
          <p:cNvPr id="4" name="Text Placeholder 3">
            <a:extLst>
              <a:ext uri="{FF2B5EF4-FFF2-40B4-BE49-F238E27FC236}">
                <a16:creationId xmlns:a16="http://schemas.microsoft.com/office/drawing/2014/main" id="{CFD24F69-8C66-400F-9229-42BFC1045BAB}"/>
              </a:ext>
            </a:extLst>
          </p:cNvPr>
          <p:cNvSpPr>
            <a:spLocks noGrp="1"/>
          </p:cNvSpPr>
          <p:nvPr>
            <p:ph type="body" sz="quarter" idx="11"/>
          </p:nvPr>
        </p:nvSpPr>
        <p:spPr>
          <a:xfrm>
            <a:off x="227349" y="836712"/>
            <a:ext cx="11700000" cy="504056"/>
          </a:xfrm>
        </p:spPr>
        <p:txBody>
          <a:bodyPr/>
          <a:lstStyle/>
          <a:p>
            <a:r>
              <a:rPr lang="en-GB" dirty="0"/>
              <a:t>Conceptual architecture</a:t>
            </a:r>
          </a:p>
        </p:txBody>
      </p:sp>
      <p:sp>
        <p:nvSpPr>
          <p:cNvPr id="5" name="Rechteck 6">
            <a:extLst>
              <a:ext uri="{FF2B5EF4-FFF2-40B4-BE49-F238E27FC236}">
                <a16:creationId xmlns:a16="http://schemas.microsoft.com/office/drawing/2014/main" id="{62B5731B-B122-4F8E-A94A-0D7AEBA45FD5}"/>
              </a:ext>
            </a:extLst>
          </p:cNvPr>
          <p:cNvSpPr/>
          <p:nvPr/>
        </p:nvSpPr>
        <p:spPr>
          <a:xfrm>
            <a:off x="825500" y="5350658"/>
            <a:ext cx="5105400" cy="863600"/>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ctr">
            <a:noAutofit/>
          </a:bodyPr>
          <a:lstStyle/>
          <a:p>
            <a:pPr algn="ctr">
              <a:spcBef>
                <a:spcPts val="600"/>
              </a:spcBef>
            </a:pPr>
            <a:r>
              <a:rPr lang="de-DE" sz="1800" dirty="0" err="1">
                <a:solidFill>
                  <a:schemeClr val="bg1"/>
                </a:solidFill>
                <a:latin typeface="Ubuntu" panose="020B0504030602030204" pitchFamily="34" charset="0"/>
              </a:rPr>
              <a:t>Virtuoso</a:t>
            </a:r>
            <a:r>
              <a:rPr lang="de-DE" sz="1800" dirty="0">
                <a:solidFill>
                  <a:schemeClr val="bg1"/>
                </a:solidFill>
                <a:latin typeface="Ubuntu" panose="020B0504030602030204" pitchFamily="34" charset="0"/>
              </a:rPr>
              <a:t> </a:t>
            </a:r>
            <a:r>
              <a:rPr lang="de-DE" sz="1800" dirty="0" err="1">
                <a:solidFill>
                  <a:schemeClr val="bg1"/>
                </a:solidFill>
                <a:latin typeface="Ubuntu" panose="020B0504030602030204" pitchFamily="34" charset="0"/>
              </a:rPr>
              <a:t>Triplestore</a:t>
            </a:r>
            <a:endParaRPr lang="de-DE" sz="1800" dirty="0">
              <a:solidFill>
                <a:schemeClr val="bg1"/>
              </a:solidFill>
              <a:latin typeface="Ubuntu" panose="020B0504030602030204" pitchFamily="34" charset="0"/>
            </a:endParaRPr>
          </a:p>
        </p:txBody>
      </p:sp>
      <p:sp>
        <p:nvSpPr>
          <p:cNvPr id="6" name="Rechteck 8">
            <a:extLst>
              <a:ext uri="{FF2B5EF4-FFF2-40B4-BE49-F238E27FC236}">
                <a16:creationId xmlns:a16="http://schemas.microsoft.com/office/drawing/2014/main" id="{6BA5D41A-C28B-4364-A557-D672CC610564}"/>
              </a:ext>
            </a:extLst>
          </p:cNvPr>
          <p:cNvSpPr/>
          <p:nvPr/>
        </p:nvSpPr>
        <p:spPr>
          <a:xfrm>
            <a:off x="6229350" y="5373712"/>
            <a:ext cx="5181600" cy="863600"/>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ctr">
            <a:noAutofit/>
          </a:bodyPr>
          <a:lstStyle/>
          <a:p>
            <a:pPr algn="ctr">
              <a:spcBef>
                <a:spcPts val="600"/>
              </a:spcBef>
            </a:pPr>
            <a:r>
              <a:rPr lang="de-DE" sz="1800" dirty="0" err="1">
                <a:solidFill>
                  <a:schemeClr val="bg1"/>
                </a:solidFill>
                <a:latin typeface="Ubuntu" panose="020B0504030602030204" pitchFamily="34" charset="0"/>
              </a:rPr>
              <a:t>Elasticsearch</a:t>
            </a:r>
            <a:endParaRPr lang="de-DE" sz="1800" dirty="0">
              <a:solidFill>
                <a:schemeClr val="bg1"/>
              </a:solidFill>
              <a:latin typeface="Ubuntu" panose="020B0504030602030204" pitchFamily="34" charset="0"/>
            </a:endParaRPr>
          </a:p>
        </p:txBody>
      </p:sp>
      <p:sp>
        <p:nvSpPr>
          <p:cNvPr id="7" name="Rechteck 9">
            <a:extLst>
              <a:ext uri="{FF2B5EF4-FFF2-40B4-BE49-F238E27FC236}">
                <a16:creationId xmlns:a16="http://schemas.microsoft.com/office/drawing/2014/main" id="{9CE77B4D-4A82-4213-B918-E2ADC92CF90C}"/>
              </a:ext>
            </a:extLst>
          </p:cNvPr>
          <p:cNvSpPr/>
          <p:nvPr/>
        </p:nvSpPr>
        <p:spPr>
          <a:xfrm>
            <a:off x="825500" y="4519068"/>
            <a:ext cx="5105400" cy="601908"/>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ctr">
            <a:noAutofit/>
          </a:bodyPr>
          <a:lstStyle/>
          <a:p>
            <a:pPr algn="ctr">
              <a:spcBef>
                <a:spcPts val="600"/>
              </a:spcBef>
            </a:pPr>
            <a:r>
              <a:rPr lang="de-DE" sz="1800" dirty="0">
                <a:solidFill>
                  <a:schemeClr val="bg1"/>
                </a:solidFill>
                <a:latin typeface="Ubuntu" panose="020B0504030602030204" pitchFamily="34" charset="0"/>
              </a:rPr>
              <a:t>Validation / </a:t>
            </a:r>
            <a:r>
              <a:rPr lang="de-DE" sz="1800" dirty="0" err="1">
                <a:solidFill>
                  <a:schemeClr val="bg1"/>
                </a:solidFill>
                <a:latin typeface="Ubuntu" panose="020B0504030602030204" pitchFamily="34" charset="0"/>
              </a:rPr>
              <a:t>Curation</a:t>
            </a:r>
            <a:br>
              <a:rPr lang="de-DE" sz="1800" dirty="0">
                <a:solidFill>
                  <a:schemeClr val="bg1"/>
                </a:solidFill>
                <a:latin typeface="Ubuntu" panose="020B0504030602030204" pitchFamily="34" charset="0"/>
              </a:rPr>
            </a:br>
            <a:r>
              <a:rPr lang="de-DE" sz="1400" dirty="0">
                <a:solidFill>
                  <a:schemeClr val="bg1"/>
                </a:solidFill>
                <a:latin typeface="Ubuntu" panose="020B0504030602030204" pitchFamily="34" charset="0"/>
              </a:rPr>
              <a:t>(e.g. SHACL, Graph </a:t>
            </a:r>
            <a:r>
              <a:rPr lang="de-DE" sz="1400" dirty="0" err="1">
                <a:solidFill>
                  <a:schemeClr val="bg1"/>
                </a:solidFill>
                <a:latin typeface="Ubuntu" panose="020B0504030602030204" pitchFamily="34" charset="0"/>
              </a:rPr>
              <a:t>Creation</a:t>
            </a:r>
            <a:r>
              <a:rPr lang="de-DE" sz="1400" dirty="0">
                <a:solidFill>
                  <a:schemeClr val="bg1"/>
                </a:solidFill>
                <a:latin typeface="Ubuntu" panose="020B0504030602030204" pitchFamily="34" charset="0"/>
              </a:rPr>
              <a:t>)</a:t>
            </a:r>
          </a:p>
        </p:txBody>
      </p:sp>
      <p:sp>
        <p:nvSpPr>
          <p:cNvPr id="8" name="Rechteck 10">
            <a:extLst>
              <a:ext uri="{FF2B5EF4-FFF2-40B4-BE49-F238E27FC236}">
                <a16:creationId xmlns:a16="http://schemas.microsoft.com/office/drawing/2014/main" id="{EE197A7E-9C11-4204-803B-998C01CD8613}"/>
              </a:ext>
            </a:extLst>
          </p:cNvPr>
          <p:cNvSpPr/>
          <p:nvPr/>
        </p:nvSpPr>
        <p:spPr>
          <a:xfrm>
            <a:off x="825500" y="2053555"/>
            <a:ext cx="10585450" cy="778787"/>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b">
            <a:noAutofit/>
          </a:bodyPr>
          <a:lstStyle/>
          <a:p>
            <a:pPr algn="ctr">
              <a:spcBef>
                <a:spcPts val="600"/>
              </a:spcBef>
            </a:pPr>
            <a:r>
              <a:rPr lang="de-DE" sz="1800" dirty="0" err="1">
                <a:solidFill>
                  <a:schemeClr val="bg1"/>
                </a:solidFill>
                <a:latin typeface="Ubuntu" panose="020B0504030602030204" pitchFamily="34" charset="0"/>
              </a:rPr>
              <a:t>RESTful</a:t>
            </a:r>
            <a:r>
              <a:rPr lang="de-DE" sz="1800" dirty="0">
                <a:solidFill>
                  <a:schemeClr val="bg1"/>
                </a:solidFill>
                <a:latin typeface="Ubuntu" panose="020B0504030602030204" pitchFamily="34" charset="0"/>
              </a:rPr>
              <a:t> API</a:t>
            </a:r>
          </a:p>
        </p:txBody>
      </p:sp>
      <p:sp>
        <p:nvSpPr>
          <p:cNvPr id="9" name="Rechteck 11">
            <a:extLst>
              <a:ext uri="{FF2B5EF4-FFF2-40B4-BE49-F238E27FC236}">
                <a16:creationId xmlns:a16="http://schemas.microsoft.com/office/drawing/2014/main" id="{E12FA1B1-1C2A-4A42-BF1D-B2453704AA04}"/>
              </a:ext>
            </a:extLst>
          </p:cNvPr>
          <p:cNvSpPr/>
          <p:nvPr/>
        </p:nvSpPr>
        <p:spPr>
          <a:xfrm>
            <a:off x="825500" y="3627625"/>
            <a:ext cx="6535106" cy="661761"/>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ctr">
            <a:noAutofit/>
          </a:bodyPr>
          <a:lstStyle/>
          <a:p>
            <a:pPr algn="ctr">
              <a:spcBef>
                <a:spcPts val="600"/>
              </a:spcBef>
            </a:pPr>
            <a:r>
              <a:rPr lang="de-DE" sz="1800" dirty="0" err="1">
                <a:solidFill>
                  <a:schemeClr val="bg1"/>
                </a:solidFill>
                <a:latin typeface="Ubuntu" panose="020B0504030602030204" pitchFamily="34" charset="0"/>
              </a:rPr>
              <a:t>Conversion</a:t>
            </a:r>
            <a:br>
              <a:rPr lang="de-DE" sz="1800" dirty="0">
                <a:solidFill>
                  <a:schemeClr val="bg1"/>
                </a:solidFill>
                <a:latin typeface="Ubuntu" panose="020B0504030602030204" pitchFamily="34" charset="0"/>
              </a:rPr>
            </a:br>
            <a:r>
              <a:rPr lang="de-DE" sz="1400" dirty="0">
                <a:solidFill>
                  <a:schemeClr val="bg1"/>
                </a:solidFill>
                <a:latin typeface="Ubuntu" panose="020B0504030602030204" pitchFamily="34" charset="0"/>
              </a:rPr>
              <a:t>(e.g. JSON-LD </a:t>
            </a:r>
            <a:r>
              <a:rPr lang="de-DE" sz="1400" dirty="0" err="1">
                <a:solidFill>
                  <a:schemeClr val="bg1"/>
                </a:solidFill>
                <a:latin typeface="Ubuntu" panose="020B0504030602030204" pitchFamily="34" charset="0"/>
              </a:rPr>
              <a:t>to</a:t>
            </a:r>
            <a:r>
              <a:rPr lang="de-DE" sz="1400" dirty="0">
                <a:solidFill>
                  <a:schemeClr val="bg1"/>
                </a:solidFill>
                <a:latin typeface="Ubuntu" panose="020B0504030602030204" pitchFamily="34" charset="0"/>
              </a:rPr>
              <a:t> Turtle)</a:t>
            </a:r>
            <a:endParaRPr lang="de-DE" sz="1800" dirty="0">
              <a:solidFill>
                <a:schemeClr val="bg1"/>
              </a:solidFill>
              <a:latin typeface="Ubuntu" panose="020B0504030602030204" pitchFamily="34" charset="0"/>
            </a:endParaRPr>
          </a:p>
        </p:txBody>
      </p:sp>
      <p:sp>
        <p:nvSpPr>
          <p:cNvPr id="10" name="Rechteck 13">
            <a:extLst>
              <a:ext uri="{FF2B5EF4-FFF2-40B4-BE49-F238E27FC236}">
                <a16:creationId xmlns:a16="http://schemas.microsoft.com/office/drawing/2014/main" id="{CAA370B3-1D1F-4FA1-9732-026997B405B4}"/>
              </a:ext>
            </a:extLst>
          </p:cNvPr>
          <p:cNvSpPr/>
          <p:nvPr/>
        </p:nvSpPr>
        <p:spPr>
          <a:xfrm>
            <a:off x="1260153" y="2122226"/>
            <a:ext cx="2267150" cy="352952"/>
          </a:xfrm>
          <a:prstGeom prst="rect">
            <a:avLst/>
          </a:prstGeom>
          <a:solidFill>
            <a:schemeClr val="bg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ctr">
            <a:noAutofit/>
          </a:bodyPr>
          <a:lstStyle/>
          <a:p>
            <a:pPr algn="ctr">
              <a:spcBef>
                <a:spcPts val="600"/>
              </a:spcBef>
            </a:pPr>
            <a:r>
              <a:rPr lang="de-DE" sz="1600" dirty="0">
                <a:solidFill>
                  <a:schemeClr val="bg1"/>
                </a:solidFill>
                <a:latin typeface="Ubuntu" panose="020B0504030602030204" pitchFamily="34" charset="0"/>
              </a:rPr>
              <a:t>RDF/XML</a:t>
            </a:r>
          </a:p>
        </p:txBody>
      </p:sp>
      <p:sp>
        <p:nvSpPr>
          <p:cNvPr id="11" name="Rechteck 14">
            <a:extLst>
              <a:ext uri="{FF2B5EF4-FFF2-40B4-BE49-F238E27FC236}">
                <a16:creationId xmlns:a16="http://schemas.microsoft.com/office/drawing/2014/main" id="{802D89BF-D68D-4490-A12E-355828CC4224}"/>
              </a:ext>
            </a:extLst>
          </p:cNvPr>
          <p:cNvSpPr/>
          <p:nvPr/>
        </p:nvSpPr>
        <p:spPr>
          <a:xfrm>
            <a:off x="4797325" y="2122226"/>
            <a:ext cx="2267150" cy="352952"/>
          </a:xfrm>
          <a:prstGeom prst="rect">
            <a:avLst/>
          </a:prstGeom>
          <a:solidFill>
            <a:schemeClr val="bg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ctr">
            <a:noAutofit/>
          </a:bodyPr>
          <a:lstStyle/>
          <a:p>
            <a:pPr algn="ctr">
              <a:spcBef>
                <a:spcPts val="600"/>
              </a:spcBef>
            </a:pPr>
            <a:r>
              <a:rPr lang="de-DE" sz="1600" dirty="0">
                <a:solidFill>
                  <a:schemeClr val="bg1"/>
                </a:solidFill>
                <a:latin typeface="Ubuntu" panose="020B0504030602030204" pitchFamily="34" charset="0"/>
              </a:rPr>
              <a:t>JSON-LD</a:t>
            </a:r>
          </a:p>
        </p:txBody>
      </p:sp>
      <p:sp>
        <p:nvSpPr>
          <p:cNvPr id="12" name="Rechteck 15">
            <a:extLst>
              <a:ext uri="{FF2B5EF4-FFF2-40B4-BE49-F238E27FC236}">
                <a16:creationId xmlns:a16="http://schemas.microsoft.com/office/drawing/2014/main" id="{EFDEBB9C-F3D9-4079-880C-E693364AA515}"/>
              </a:ext>
            </a:extLst>
          </p:cNvPr>
          <p:cNvSpPr/>
          <p:nvPr/>
        </p:nvSpPr>
        <p:spPr>
          <a:xfrm>
            <a:off x="8438950" y="2122226"/>
            <a:ext cx="2267150" cy="352952"/>
          </a:xfrm>
          <a:prstGeom prst="rect">
            <a:avLst/>
          </a:prstGeom>
          <a:solidFill>
            <a:schemeClr val="bg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ctr">
            <a:noAutofit/>
          </a:bodyPr>
          <a:lstStyle/>
          <a:p>
            <a:pPr algn="ctr">
              <a:spcBef>
                <a:spcPts val="600"/>
              </a:spcBef>
            </a:pPr>
            <a:r>
              <a:rPr lang="de-DE" sz="1600" dirty="0">
                <a:solidFill>
                  <a:schemeClr val="bg1"/>
                </a:solidFill>
                <a:latin typeface="Ubuntu" panose="020B0504030602030204" pitchFamily="34" charset="0"/>
              </a:rPr>
              <a:t>JSON</a:t>
            </a:r>
          </a:p>
        </p:txBody>
      </p:sp>
      <p:sp>
        <p:nvSpPr>
          <p:cNvPr id="13" name="Rechteck 16">
            <a:extLst>
              <a:ext uri="{FF2B5EF4-FFF2-40B4-BE49-F238E27FC236}">
                <a16:creationId xmlns:a16="http://schemas.microsoft.com/office/drawing/2014/main" id="{15677FDB-EA2E-4D02-9229-25CDC30EEC8F}"/>
              </a:ext>
            </a:extLst>
          </p:cNvPr>
          <p:cNvSpPr/>
          <p:nvPr/>
        </p:nvSpPr>
        <p:spPr>
          <a:xfrm>
            <a:off x="825500" y="3042910"/>
            <a:ext cx="10585450" cy="357164"/>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ctr">
            <a:noAutofit/>
          </a:bodyPr>
          <a:lstStyle/>
          <a:p>
            <a:pPr algn="ctr">
              <a:spcBef>
                <a:spcPts val="600"/>
              </a:spcBef>
            </a:pPr>
            <a:r>
              <a:rPr lang="de-DE" sz="1800" dirty="0">
                <a:solidFill>
                  <a:schemeClr val="bg1"/>
                </a:solidFill>
                <a:latin typeface="Ubuntu" panose="020B0504030602030204" pitchFamily="34" charset="0"/>
              </a:rPr>
              <a:t>Content </a:t>
            </a:r>
            <a:r>
              <a:rPr lang="de-DE" sz="1800" dirty="0" err="1">
                <a:solidFill>
                  <a:schemeClr val="bg1"/>
                </a:solidFill>
                <a:latin typeface="Ubuntu" panose="020B0504030602030204" pitchFamily="34" charset="0"/>
              </a:rPr>
              <a:t>Negotiation</a:t>
            </a:r>
            <a:endParaRPr lang="de-DE" sz="1800" dirty="0">
              <a:solidFill>
                <a:schemeClr val="bg1"/>
              </a:solidFill>
              <a:latin typeface="Ubuntu" panose="020B0504030602030204" pitchFamily="34" charset="0"/>
            </a:endParaRPr>
          </a:p>
        </p:txBody>
      </p:sp>
      <p:sp>
        <p:nvSpPr>
          <p:cNvPr id="14" name="Rechteck 17">
            <a:extLst>
              <a:ext uri="{FF2B5EF4-FFF2-40B4-BE49-F238E27FC236}">
                <a16:creationId xmlns:a16="http://schemas.microsoft.com/office/drawing/2014/main" id="{65EF2BCA-5A2D-48C3-A08F-24F4E32CF293}"/>
              </a:ext>
            </a:extLst>
          </p:cNvPr>
          <p:cNvSpPr/>
          <p:nvPr/>
        </p:nvSpPr>
        <p:spPr>
          <a:xfrm>
            <a:off x="6229350" y="4516937"/>
            <a:ext cx="5181600" cy="601908"/>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ctr">
            <a:noAutofit/>
          </a:bodyPr>
          <a:lstStyle/>
          <a:p>
            <a:pPr algn="ctr">
              <a:spcBef>
                <a:spcPts val="600"/>
              </a:spcBef>
            </a:pPr>
            <a:r>
              <a:rPr lang="de-DE" sz="1800" dirty="0" err="1">
                <a:solidFill>
                  <a:schemeClr val="bg1"/>
                </a:solidFill>
                <a:latin typeface="Ubuntu" panose="020B0504030602030204" pitchFamily="34" charset="0"/>
              </a:rPr>
              <a:t>Document</a:t>
            </a:r>
            <a:r>
              <a:rPr lang="de-DE" sz="1800" dirty="0">
                <a:solidFill>
                  <a:schemeClr val="bg1"/>
                </a:solidFill>
                <a:latin typeface="Ubuntu" panose="020B0504030602030204" pitchFamily="34" charset="0"/>
              </a:rPr>
              <a:t> </a:t>
            </a:r>
            <a:r>
              <a:rPr lang="de-DE" sz="1800" dirty="0" err="1">
                <a:solidFill>
                  <a:schemeClr val="bg1"/>
                </a:solidFill>
                <a:latin typeface="Ubuntu" panose="020B0504030602030204" pitchFamily="34" charset="0"/>
              </a:rPr>
              <a:t>Creation</a:t>
            </a:r>
            <a:endParaRPr lang="de-DE" sz="1800" dirty="0">
              <a:solidFill>
                <a:schemeClr val="bg1"/>
              </a:solidFill>
              <a:latin typeface="Ubuntu" panose="020B0504030602030204" pitchFamily="34" charset="0"/>
            </a:endParaRPr>
          </a:p>
        </p:txBody>
      </p:sp>
      <p:sp>
        <p:nvSpPr>
          <p:cNvPr id="15" name="Rechteck 18">
            <a:extLst>
              <a:ext uri="{FF2B5EF4-FFF2-40B4-BE49-F238E27FC236}">
                <a16:creationId xmlns:a16="http://schemas.microsoft.com/office/drawing/2014/main" id="{51E0BE13-6981-4F0A-A7EF-5A785BFB7424}"/>
              </a:ext>
            </a:extLst>
          </p:cNvPr>
          <p:cNvSpPr/>
          <p:nvPr/>
        </p:nvSpPr>
        <p:spPr>
          <a:xfrm>
            <a:off x="7594600" y="3630065"/>
            <a:ext cx="3816350" cy="661761"/>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ctr">
            <a:noAutofit/>
          </a:bodyPr>
          <a:lstStyle/>
          <a:p>
            <a:pPr algn="ctr">
              <a:spcBef>
                <a:spcPts val="600"/>
              </a:spcBef>
            </a:pPr>
            <a:r>
              <a:rPr lang="de-DE" sz="1800" dirty="0">
                <a:solidFill>
                  <a:schemeClr val="bg1"/>
                </a:solidFill>
                <a:latin typeface="Ubuntu" panose="020B0504030602030204" pitchFamily="34" charset="0"/>
              </a:rPr>
              <a:t>RDF </a:t>
            </a:r>
            <a:r>
              <a:rPr lang="de-DE" sz="1800" dirty="0" err="1">
                <a:solidFill>
                  <a:schemeClr val="bg1"/>
                </a:solidFill>
                <a:latin typeface="Ubuntu" panose="020B0504030602030204" pitchFamily="34" charset="0"/>
              </a:rPr>
              <a:t>Creation</a:t>
            </a:r>
            <a:r>
              <a:rPr lang="de-DE" sz="1800" dirty="0">
                <a:solidFill>
                  <a:schemeClr val="bg1"/>
                </a:solidFill>
                <a:latin typeface="Ubuntu" panose="020B0504030602030204" pitchFamily="34" charset="0"/>
              </a:rPr>
              <a:t> </a:t>
            </a:r>
            <a:br>
              <a:rPr lang="de-DE" sz="1800" dirty="0">
                <a:solidFill>
                  <a:schemeClr val="bg1"/>
                </a:solidFill>
                <a:latin typeface="Ubuntu" panose="020B0504030602030204" pitchFamily="34" charset="0"/>
              </a:rPr>
            </a:br>
            <a:r>
              <a:rPr lang="de-DE" sz="1400" dirty="0">
                <a:solidFill>
                  <a:schemeClr val="bg1"/>
                </a:solidFill>
                <a:latin typeface="Ubuntu" panose="020B0504030602030204" pitchFamily="34" charset="0"/>
              </a:rPr>
              <a:t>(JSON </a:t>
            </a:r>
            <a:r>
              <a:rPr lang="de-DE" sz="1400" dirty="0" err="1">
                <a:solidFill>
                  <a:schemeClr val="bg1"/>
                </a:solidFill>
                <a:latin typeface="Ubuntu" panose="020B0504030602030204" pitchFamily="34" charset="0"/>
              </a:rPr>
              <a:t>to</a:t>
            </a:r>
            <a:r>
              <a:rPr lang="de-DE" sz="1400" dirty="0">
                <a:solidFill>
                  <a:schemeClr val="bg1"/>
                </a:solidFill>
                <a:latin typeface="Ubuntu" panose="020B0504030602030204" pitchFamily="34" charset="0"/>
              </a:rPr>
              <a:t> Turtle)</a:t>
            </a:r>
          </a:p>
        </p:txBody>
      </p:sp>
    </p:spTree>
    <p:extLst>
      <p:ext uri="{BB962C8B-B14F-4D97-AF65-F5344CB8AC3E}">
        <p14:creationId xmlns:p14="http://schemas.microsoft.com/office/powerpoint/2010/main" val="18112514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1">
            <a:extLst>
              <a:ext uri="{FF2B5EF4-FFF2-40B4-BE49-F238E27FC236}">
                <a16:creationId xmlns:a16="http://schemas.microsoft.com/office/drawing/2014/main" id="{69E571A4-5855-42FE-A539-30773F473515}"/>
              </a:ext>
            </a:extLst>
          </p:cNvPr>
          <p:cNvSpPr txBox="1">
            <a:spLocks/>
          </p:cNvSpPr>
          <p:nvPr/>
        </p:nvSpPr>
        <p:spPr>
          <a:xfrm>
            <a:off x="410219" y="1813749"/>
            <a:ext cx="5440512" cy="489585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266700" indent="-1778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j-lt"/>
                <a:ea typeface="+mn-ea"/>
                <a:cs typeface="+mn-cs"/>
              </a:defRPr>
            </a:lvl2pPr>
            <a:lvl3pPr marL="444500" indent="-1778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622300" indent="-177800" algn="l" defTabSz="914400" rtl="0" eaLnBrk="1" latinLnBrk="0" hangingPunct="1">
              <a:lnSpc>
                <a:spcPct val="90000"/>
              </a:lnSpc>
              <a:spcBef>
                <a:spcPts val="500"/>
              </a:spcBef>
              <a:buClr>
                <a:schemeClr val="accent3"/>
              </a:buClr>
              <a:buFont typeface="Verdana" panose="020B0604030504040204" pitchFamily="34" charset="0"/>
              <a:buChar char="‒"/>
              <a:defRPr sz="1400" kern="1200">
                <a:solidFill>
                  <a:schemeClr val="tx1"/>
                </a:solidFill>
                <a:latin typeface="+mj-lt"/>
                <a:ea typeface="+mn-ea"/>
                <a:cs typeface="+mn-cs"/>
              </a:defRPr>
            </a:lvl4pPr>
            <a:lvl5pPr marL="812800" indent="-1905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latin typeface="Ubuntu" panose="020B0504030602030204" pitchFamily="34" charset="0"/>
            </a:endParaRPr>
          </a:p>
        </p:txBody>
      </p:sp>
      <p:sp>
        <p:nvSpPr>
          <p:cNvPr id="6" name="Inhaltsplatzhalter 1">
            <a:extLst>
              <a:ext uri="{FF2B5EF4-FFF2-40B4-BE49-F238E27FC236}">
                <a16:creationId xmlns:a16="http://schemas.microsoft.com/office/drawing/2014/main" id="{A241687B-B9DF-4D98-94C7-63E1FB7BF9F3}"/>
              </a:ext>
            </a:extLst>
          </p:cNvPr>
          <p:cNvSpPr txBox="1">
            <a:spLocks/>
          </p:cNvSpPr>
          <p:nvPr/>
        </p:nvSpPr>
        <p:spPr>
          <a:xfrm>
            <a:off x="6291907" y="1832992"/>
            <a:ext cx="5440512" cy="4895850"/>
          </a:xfrm>
          <a:prstGeom prst="rect">
            <a:avLst/>
          </a:prstGeom>
        </p:spPr>
        <p:txBody>
          <a:bodyPr vert="horz" lIns="0" tIns="0" rIns="0" bIns="0" rtlCol="0">
            <a:normAutofit/>
          </a:bodyPr>
          <a:lstStyle>
            <a:lvl1pPr marL="0" indent="0" algn="l" defTabSz="1219444" rtl="0" eaLnBrk="1" latinLnBrk="0" hangingPunct="1">
              <a:spcBef>
                <a:spcPts val="1000"/>
              </a:spcBef>
              <a:buFont typeface="Arial" panose="020B0604020202020204" pitchFamily="34" charset="0"/>
              <a:buNone/>
              <a:defRPr sz="2000" b="1" kern="1200">
                <a:solidFill>
                  <a:schemeClr val="bg1"/>
                </a:solidFill>
                <a:latin typeface="+mn-lt"/>
                <a:ea typeface="+mn-ea"/>
                <a:cs typeface="+mn-cs"/>
              </a:defRPr>
            </a:lvl1pPr>
            <a:lvl2pPr marL="0" indent="0" algn="l" defTabSz="1219444" rtl="0" eaLnBrk="1" latinLnBrk="0" hangingPunct="1">
              <a:spcBef>
                <a:spcPts val="800"/>
              </a:spcBef>
              <a:buFont typeface="Arial" panose="020B0604020202020204" pitchFamily="34" charset="0"/>
              <a:buNone/>
              <a:defRPr sz="2000" kern="1200">
                <a:solidFill>
                  <a:schemeClr val="bg1"/>
                </a:solidFill>
                <a:latin typeface="+mn-lt"/>
                <a:ea typeface="+mn-ea"/>
                <a:cs typeface="+mn-cs"/>
              </a:defRPr>
            </a:lvl2pPr>
            <a:lvl3pPr marL="180000" indent="-180000" algn="l" defTabSz="1219444" rtl="0" eaLnBrk="1" latinLnBrk="0" hangingPunct="1">
              <a:spcBef>
                <a:spcPts val="600"/>
              </a:spcBef>
              <a:buFont typeface="Symbol" panose="05050102010706020507" pitchFamily="18" charset="2"/>
              <a:buChar char="-"/>
              <a:defRPr sz="2000" kern="1200">
                <a:solidFill>
                  <a:schemeClr val="bg1"/>
                </a:solidFill>
                <a:latin typeface="+mn-lt"/>
                <a:ea typeface="+mn-ea"/>
                <a:cs typeface="+mn-cs"/>
              </a:defRPr>
            </a:lvl3pPr>
            <a:lvl4pPr marL="360000" indent="-180000" algn="l" defTabSz="1219444" rtl="0" eaLnBrk="1" latinLnBrk="0" hangingPunct="1">
              <a:spcBef>
                <a:spcPts val="400"/>
              </a:spcBef>
              <a:buFont typeface="Symbol" panose="05050102010706020507" pitchFamily="18" charset="2"/>
              <a:buChar char="-"/>
              <a:defRPr sz="2000" kern="1200">
                <a:solidFill>
                  <a:schemeClr val="bg1"/>
                </a:solidFill>
                <a:latin typeface="+mn-lt"/>
                <a:ea typeface="+mn-ea"/>
                <a:cs typeface="+mn-cs"/>
              </a:defRPr>
            </a:lvl4pPr>
            <a:lvl5pPr marL="540000" indent="-180000" algn="l" defTabSz="1219444" rtl="0" eaLnBrk="1" latinLnBrk="0" hangingPunct="1">
              <a:spcBef>
                <a:spcPts val="0"/>
              </a:spcBef>
              <a:buFont typeface="Symbol" panose="05050102010706020507" pitchFamily="18" charset="2"/>
              <a:buChar char="-"/>
              <a:defRPr sz="2000" kern="1200">
                <a:solidFill>
                  <a:schemeClr val="bg1"/>
                </a:solidFill>
                <a:latin typeface="+mn-lt"/>
                <a:ea typeface="+mn-ea"/>
                <a:cs typeface="+mn-cs"/>
              </a:defRPr>
            </a:lvl5pPr>
            <a:lvl6pPr marL="3353471" indent="-304861" algn="l" defTabSz="1219444"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3192" indent="-304861" algn="l" defTabSz="1219444"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914" indent="-304861" algn="l" defTabSz="1219444"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2636" indent="-304861" algn="l" defTabSz="1219444"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L="342900" indent="-342900">
              <a:buFont typeface="Symbol" panose="05050102010706020507" pitchFamily="18" charset="2"/>
              <a:buChar char="-"/>
            </a:pPr>
            <a:endParaRPr lang="en-GB" sz="1600" b="0" dirty="0">
              <a:solidFill>
                <a:schemeClr val="tx1"/>
              </a:solidFill>
              <a:latin typeface="Ubuntu" panose="020B0504030602030204" pitchFamily="34" charset="0"/>
            </a:endParaRPr>
          </a:p>
        </p:txBody>
      </p:sp>
      <p:sp>
        <p:nvSpPr>
          <p:cNvPr id="8" name="Rectangle 7">
            <a:extLst>
              <a:ext uri="{FF2B5EF4-FFF2-40B4-BE49-F238E27FC236}">
                <a16:creationId xmlns:a16="http://schemas.microsoft.com/office/drawing/2014/main" id="{CDF35955-26E2-4D59-9DDA-47F4B1C6D1A9}"/>
              </a:ext>
            </a:extLst>
          </p:cNvPr>
          <p:cNvSpPr/>
          <p:nvPr/>
        </p:nvSpPr>
        <p:spPr>
          <a:xfrm>
            <a:off x="227013" y="1418364"/>
            <a:ext cx="5673081" cy="4401205"/>
          </a:xfrm>
          <a:prstGeom prst="rect">
            <a:avLst/>
          </a:prstGeom>
        </p:spPr>
        <p:txBody>
          <a:bodyPr wrap="square">
            <a:spAutoFit/>
          </a:bodyPr>
          <a:lstStyle/>
          <a:p>
            <a:pPr marL="285750" indent="-285750">
              <a:buFont typeface="Arial" panose="020B0604020202020204" pitchFamily="34" charset="0"/>
              <a:buChar char="•"/>
            </a:pPr>
            <a:r>
              <a:rPr lang="en-GB" sz="2000" dirty="0">
                <a:latin typeface="Ubuntu" panose="020B0504030602030204" pitchFamily="34" charset="0"/>
              </a:rPr>
              <a:t>URI Management</a:t>
            </a:r>
          </a:p>
          <a:p>
            <a:pPr marL="742950" lvl="1" indent="-285750">
              <a:buFont typeface="Arial" panose="020B0604020202020204" pitchFamily="34" charset="0"/>
              <a:buChar char="•"/>
            </a:pPr>
            <a:r>
              <a:rPr lang="en-GB" sz="2000" dirty="0">
                <a:latin typeface="Ubuntu" panose="020B0504030602030204" pitchFamily="34" charset="0"/>
              </a:rPr>
              <a:t>Design a consistent and meaningful URI schema for catalogues, datasets and distributions</a:t>
            </a:r>
          </a:p>
          <a:p>
            <a:pPr marL="285750" indent="-285750">
              <a:buFont typeface="Arial" panose="020B0604020202020204" pitchFamily="34" charset="0"/>
              <a:buChar char="•"/>
            </a:pPr>
            <a:r>
              <a:rPr lang="en-GB" sz="2000" dirty="0">
                <a:latin typeface="Ubuntu" panose="020B0504030602030204" pitchFamily="34" charset="0"/>
              </a:rPr>
              <a:t>Quality Verification</a:t>
            </a:r>
          </a:p>
          <a:p>
            <a:pPr marL="1200150" lvl="2" indent="-285750">
              <a:buFont typeface="Arial" panose="020B0604020202020204" pitchFamily="34" charset="0"/>
              <a:buChar char="•"/>
            </a:pPr>
            <a:r>
              <a:rPr lang="en-GB" sz="2000" dirty="0">
                <a:latin typeface="Ubuntu" panose="020B0504030602030204" pitchFamily="34" charset="0"/>
              </a:rPr>
              <a:t>Employ mechanisms for ensuring quality of the Linked Data, e.g. SHACL</a:t>
            </a:r>
          </a:p>
          <a:p>
            <a:pPr marL="285750" indent="-285750">
              <a:buFont typeface="Arial" panose="020B0604020202020204" pitchFamily="34" charset="0"/>
              <a:buChar char="•"/>
            </a:pPr>
            <a:r>
              <a:rPr lang="en-GB" sz="2000" dirty="0">
                <a:latin typeface="Ubuntu" panose="020B0504030602030204" pitchFamily="34" charset="0"/>
              </a:rPr>
              <a:t>Multilingual</a:t>
            </a:r>
          </a:p>
          <a:p>
            <a:pPr marL="742950" lvl="1" indent="-285750">
              <a:buFont typeface="Arial" panose="020B0604020202020204" pitchFamily="34" charset="0"/>
              <a:buChar char="•"/>
            </a:pPr>
            <a:r>
              <a:rPr lang="en-GB" sz="2000" dirty="0">
                <a:latin typeface="Ubuntu" panose="020B0504030602030204" pitchFamily="34" charset="0"/>
              </a:rPr>
              <a:t>Represent the many translations RDF-conform</a:t>
            </a:r>
          </a:p>
          <a:p>
            <a:pPr marL="285750" indent="-285750">
              <a:buFont typeface="Arial" panose="020B0604020202020204" pitchFamily="34" charset="0"/>
              <a:buChar char="•"/>
            </a:pPr>
            <a:r>
              <a:rPr lang="en-GB" sz="2000" dirty="0">
                <a:latin typeface="Ubuntu" panose="020B0504030602030204" pitchFamily="34" charset="0"/>
              </a:rPr>
              <a:t>Access Management</a:t>
            </a:r>
          </a:p>
          <a:p>
            <a:pPr marL="742950" lvl="1" indent="-285750">
              <a:buFont typeface="Arial" panose="020B0604020202020204" pitchFamily="34" charset="0"/>
              <a:buChar char="•"/>
            </a:pPr>
            <a:r>
              <a:rPr lang="en-GB" sz="2000" dirty="0">
                <a:latin typeface="Ubuntu" panose="020B0504030602030204" pitchFamily="34" charset="0"/>
              </a:rPr>
              <a:t>Implement fitting access management for Linked Data</a:t>
            </a:r>
          </a:p>
        </p:txBody>
      </p:sp>
      <p:sp>
        <p:nvSpPr>
          <p:cNvPr id="9" name="Rectangle 8">
            <a:extLst>
              <a:ext uri="{FF2B5EF4-FFF2-40B4-BE49-F238E27FC236}">
                <a16:creationId xmlns:a16="http://schemas.microsoft.com/office/drawing/2014/main" id="{FB4490D7-9A57-4E1D-9A37-DD3CA00E0DC7}"/>
              </a:ext>
            </a:extLst>
          </p:cNvPr>
          <p:cNvSpPr/>
          <p:nvPr/>
        </p:nvSpPr>
        <p:spPr>
          <a:xfrm>
            <a:off x="6096000" y="1412776"/>
            <a:ext cx="5819774" cy="3477875"/>
          </a:xfrm>
          <a:prstGeom prst="rect">
            <a:avLst/>
          </a:prstGeom>
        </p:spPr>
        <p:txBody>
          <a:bodyPr wrap="square">
            <a:spAutoFit/>
          </a:bodyPr>
          <a:lstStyle/>
          <a:p>
            <a:pPr marL="285750" indent="-285750">
              <a:buFont typeface="Arial" panose="020B0604020202020204" pitchFamily="34" charset="0"/>
              <a:buChar char="•"/>
            </a:pPr>
            <a:r>
              <a:rPr lang="en-GB" sz="2000" dirty="0">
                <a:latin typeface="Ubuntu" panose="020B0504030602030204" pitchFamily="34" charset="0"/>
              </a:rPr>
              <a:t>Revision Support</a:t>
            </a:r>
          </a:p>
          <a:p>
            <a:pPr marL="742950" lvl="1" indent="-285750">
              <a:buFont typeface="Arial" panose="020B0604020202020204" pitchFamily="34" charset="0"/>
              <a:buChar char="•"/>
            </a:pPr>
            <a:r>
              <a:rPr lang="en-GB" sz="2000" dirty="0">
                <a:latin typeface="Ubuntu" panose="020B0504030602030204" pitchFamily="34" charset="0"/>
              </a:rPr>
              <a:t>Manage storing of previous versions of the metadata</a:t>
            </a:r>
          </a:p>
          <a:p>
            <a:pPr marL="285750" indent="-285750">
              <a:buFont typeface="Arial" panose="020B0604020202020204" pitchFamily="34" charset="0"/>
              <a:buChar char="•"/>
            </a:pPr>
            <a:r>
              <a:rPr lang="en-GB" sz="2000" dirty="0">
                <a:latin typeface="Ubuntu" panose="020B0504030602030204" pitchFamily="34" charset="0"/>
              </a:rPr>
              <a:t>Performance and Scalability</a:t>
            </a:r>
          </a:p>
          <a:p>
            <a:pPr marL="742950" lvl="1" indent="-285750">
              <a:buFont typeface="Arial" panose="020B0604020202020204" pitchFamily="34" charset="0"/>
              <a:buChar char="•"/>
            </a:pPr>
            <a:r>
              <a:rPr lang="en-GB" sz="2000" dirty="0">
                <a:latin typeface="Ubuntu" panose="020B0504030602030204" pitchFamily="34" charset="0"/>
              </a:rPr>
              <a:t>Ensure a very high response time</a:t>
            </a:r>
          </a:p>
          <a:p>
            <a:pPr marL="285750" indent="-285750">
              <a:buFont typeface="Arial" panose="020B0604020202020204" pitchFamily="34" charset="0"/>
              <a:buChar char="•"/>
            </a:pPr>
            <a:r>
              <a:rPr lang="en-GB" sz="2000" dirty="0">
                <a:latin typeface="Ubuntu" panose="020B0504030602030204" pitchFamily="34" charset="0"/>
              </a:rPr>
              <a:t>Robustness</a:t>
            </a:r>
          </a:p>
          <a:p>
            <a:pPr marL="742950" lvl="1" indent="-285750">
              <a:buFont typeface="Arial" panose="020B0604020202020204" pitchFamily="34" charset="0"/>
              <a:buChar char="•"/>
            </a:pPr>
            <a:r>
              <a:rPr lang="en-GB" sz="2000" dirty="0">
                <a:latin typeface="Ubuntu" panose="020B0504030602030204" pitchFamily="34" charset="0"/>
              </a:rPr>
              <a:t>Maintain the consistency of the Linked Data</a:t>
            </a:r>
          </a:p>
          <a:p>
            <a:pPr marL="285750" indent="-285750">
              <a:buFont typeface="Arial" panose="020B0604020202020204" pitchFamily="34" charset="0"/>
              <a:buChar char="•"/>
            </a:pPr>
            <a:r>
              <a:rPr lang="en-GB" sz="2000" dirty="0">
                <a:latin typeface="Ubuntu" panose="020B0504030602030204" pitchFamily="34" charset="0"/>
              </a:rPr>
              <a:t>RDF Creation and Curation Process</a:t>
            </a:r>
          </a:p>
          <a:p>
            <a:pPr marL="742950" lvl="1" indent="-285750">
              <a:buFont typeface="Arial" panose="020B0604020202020204" pitchFamily="34" charset="0"/>
              <a:buChar char="•"/>
            </a:pPr>
            <a:r>
              <a:rPr lang="en-GB" sz="2000" dirty="0">
                <a:latin typeface="Ubuntu" panose="020B0504030602030204" pitchFamily="34" charset="0"/>
              </a:rPr>
              <a:t>Uploaded metadata needs to be transformed/curated before stored</a:t>
            </a:r>
          </a:p>
        </p:txBody>
      </p:sp>
      <p:sp>
        <p:nvSpPr>
          <p:cNvPr id="10" name="Title 1">
            <a:extLst>
              <a:ext uri="{FF2B5EF4-FFF2-40B4-BE49-F238E27FC236}">
                <a16:creationId xmlns:a16="http://schemas.microsoft.com/office/drawing/2014/main" id="{FCF313C8-B2DB-4BCF-A363-35418B6F8A29}"/>
              </a:ext>
            </a:extLst>
          </p:cNvPr>
          <p:cNvSpPr>
            <a:spLocks noGrp="1"/>
          </p:cNvSpPr>
          <p:nvPr>
            <p:ph type="title"/>
          </p:nvPr>
        </p:nvSpPr>
        <p:spPr>
          <a:xfrm>
            <a:off x="227349" y="0"/>
            <a:ext cx="11125236" cy="1104900"/>
          </a:xfrm>
        </p:spPr>
        <p:txBody>
          <a:bodyPr/>
          <a:lstStyle/>
          <a:p>
            <a:r>
              <a:rPr lang="en-GB" dirty="0"/>
              <a:t>What’s coming (or “version 2.0”)</a:t>
            </a:r>
          </a:p>
        </p:txBody>
      </p:sp>
      <p:sp>
        <p:nvSpPr>
          <p:cNvPr id="11" name="Text Placeholder 3">
            <a:extLst>
              <a:ext uri="{FF2B5EF4-FFF2-40B4-BE49-F238E27FC236}">
                <a16:creationId xmlns:a16="http://schemas.microsoft.com/office/drawing/2014/main" id="{979D8C40-4A2C-4263-B234-FB36098CB5DF}"/>
              </a:ext>
            </a:extLst>
          </p:cNvPr>
          <p:cNvSpPr txBox="1">
            <a:spLocks/>
          </p:cNvSpPr>
          <p:nvPr/>
        </p:nvSpPr>
        <p:spPr>
          <a:xfrm>
            <a:off x="227349" y="836712"/>
            <a:ext cx="11700000" cy="504056"/>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2"/>
                </a:solidFill>
                <a:latin typeface="+mj-lt"/>
                <a:ea typeface="+mn-ea"/>
                <a:cs typeface="+mn-cs"/>
              </a:defRPr>
            </a:lvl1pPr>
            <a:lvl2pPr marL="266700" indent="-1778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j-lt"/>
                <a:ea typeface="+mn-ea"/>
                <a:cs typeface="+mn-cs"/>
              </a:defRPr>
            </a:lvl2pPr>
            <a:lvl3pPr marL="444500" indent="-1778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622300" indent="-177800" algn="l" defTabSz="914400" rtl="0" eaLnBrk="1" latinLnBrk="0" hangingPunct="1">
              <a:lnSpc>
                <a:spcPct val="90000"/>
              </a:lnSpc>
              <a:spcBef>
                <a:spcPts val="500"/>
              </a:spcBef>
              <a:buClr>
                <a:schemeClr val="accent3"/>
              </a:buClr>
              <a:buFont typeface="Verdana" panose="020B0604030504040204" pitchFamily="34" charset="0"/>
              <a:buChar char="‒"/>
              <a:defRPr sz="1400" kern="1200">
                <a:solidFill>
                  <a:schemeClr val="tx1"/>
                </a:solidFill>
                <a:latin typeface="+mj-lt"/>
                <a:ea typeface="+mn-ea"/>
                <a:cs typeface="+mn-cs"/>
              </a:defRPr>
            </a:lvl4pPr>
            <a:lvl5pPr marL="812800" indent="-1905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Features</a:t>
            </a:r>
          </a:p>
        </p:txBody>
      </p:sp>
    </p:spTree>
    <p:extLst>
      <p:ext uri="{BB962C8B-B14F-4D97-AF65-F5344CB8AC3E}">
        <p14:creationId xmlns:p14="http://schemas.microsoft.com/office/powerpoint/2010/main" val="694856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team</a:t>
            </a:r>
            <a:endParaRPr lang="en-GB" dirty="0"/>
          </a:p>
        </p:txBody>
      </p:sp>
      <p:grpSp>
        <p:nvGrpSpPr>
          <p:cNvPr id="3" name="Group 2">
            <a:extLst>
              <a:ext uri="{FF2B5EF4-FFF2-40B4-BE49-F238E27FC236}">
                <a16:creationId xmlns:a16="http://schemas.microsoft.com/office/drawing/2014/main" id="{3C6B9739-019C-4B60-ADD8-91880E72E486}"/>
              </a:ext>
            </a:extLst>
          </p:cNvPr>
          <p:cNvGrpSpPr/>
          <p:nvPr/>
        </p:nvGrpSpPr>
        <p:grpSpPr>
          <a:xfrm>
            <a:off x="479376" y="1340768"/>
            <a:ext cx="10410989" cy="4844003"/>
            <a:chOff x="479376" y="1340768"/>
            <a:chExt cx="10410989" cy="4844003"/>
          </a:xfrm>
        </p:grpSpPr>
        <p:grpSp>
          <p:nvGrpSpPr>
            <p:cNvPr id="2" name="Group 1">
              <a:extLst>
                <a:ext uri="{FF2B5EF4-FFF2-40B4-BE49-F238E27FC236}">
                  <a16:creationId xmlns:a16="http://schemas.microsoft.com/office/drawing/2014/main" id="{AB3B142F-8446-47EA-BEE5-1AF79FC4FB9A}"/>
                </a:ext>
              </a:extLst>
            </p:cNvPr>
            <p:cNvGrpSpPr/>
            <p:nvPr/>
          </p:nvGrpSpPr>
          <p:grpSpPr>
            <a:xfrm>
              <a:off x="8327223" y="1340768"/>
              <a:ext cx="2563142" cy="4844003"/>
              <a:chOff x="8327223" y="1340768"/>
              <a:chExt cx="2563142" cy="4844003"/>
            </a:xfrm>
          </p:grpSpPr>
          <p:pic>
            <p:nvPicPr>
              <p:cNvPr id="24" name="Picture 6" descr="http://www.legal-online.be/websites/39/uploads/image/logo%20Time%20Lex(1).jpg">
                <a:extLst>
                  <a:ext uri="{FF2B5EF4-FFF2-40B4-BE49-F238E27FC236}">
                    <a16:creationId xmlns:a16="http://schemas.microsoft.com/office/drawing/2014/main" id="{CC2576BF-220F-4D6C-921D-5B6A0EE1733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101779" y="3437007"/>
                <a:ext cx="1014031" cy="910073"/>
              </a:xfrm>
              <a:prstGeom prst="rect">
                <a:avLst/>
              </a:prstGeom>
              <a:noFill/>
            </p:spPr>
          </p:pic>
          <p:pic>
            <p:nvPicPr>
              <p:cNvPr id="28" name="Picture 27" descr="A close up of a logo&#10;&#10;Description generated with very high confidence">
                <a:extLst>
                  <a:ext uri="{FF2B5EF4-FFF2-40B4-BE49-F238E27FC236}">
                    <a16:creationId xmlns:a16="http://schemas.microsoft.com/office/drawing/2014/main" id="{5AF3F052-09A4-4D28-890C-F0E25BD52FF5}"/>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679536" y="4640639"/>
                <a:ext cx="1858516" cy="675823"/>
              </a:xfrm>
              <a:prstGeom prst="rect">
                <a:avLst/>
              </a:prstGeom>
            </p:spPr>
          </p:pic>
          <p:pic>
            <p:nvPicPr>
              <p:cNvPr id="29" name="Picture 28">
                <a:extLst>
                  <a:ext uri="{FF2B5EF4-FFF2-40B4-BE49-F238E27FC236}">
                    <a16:creationId xmlns:a16="http://schemas.microsoft.com/office/drawing/2014/main" id="{2BE40EBE-79DD-4ADF-BC25-30A1344B6F26}"/>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t="31563" b="28528"/>
              <a:stretch/>
            </p:blipFill>
            <p:spPr>
              <a:xfrm>
                <a:off x="8327223" y="5610020"/>
                <a:ext cx="2563142" cy="574751"/>
              </a:xfrm>
              <a:prstGeom prst="rect">
                <a:avLst/>
              </a:prstGeom>
            </p:spPr>
          </p:pic>
          <p:pic>
            <p:nvPicPr>
              <p:cNvPr id="31" name="Picture 30">
                <a:extLst>
                  <a:ext uri="{FF2B5EF4-FFF2-40B4-BE49-F238E27FC236}">
                    <a16:creationId xmlns:a16="http://schemas.microsoft.com/office/drawing/2014/main" id="{F8EEDB8C-9CF6-432F-823A-388A9ECCC0DC}"/>
                  </a:ext>
                </a:extLst>
              </p:cNvPr>
              <p:cNvPicPr>
                <a:picLocks noChangeAspect="1"/>
              </p:cNvPicPr>
              <p:nvPr/>
            </p:nvPicPr>
            <p:blipFill>
              <a:blip r:embed="rId6"/>
              <a:stretch>
                <a:fillRect/>
              </a:stretch>
            </p:blipFill>
            <p:spPr>
              <a:xfrm>
                <a:off x="8789777" y="1340768"/>
                <a:ext cx="1638035" cy="934372"/>
              </a:xfrm>
              <a:prstGeom prst="rect">
                <a:avLst/>
              </a:prstGeom>
            </p:spPr>
          </p:pic>
          <p:pic>
            <p:nvPicPr>
              <p:cNvPr id="68610" name="Picture 2" descr="Image result for university southampton">
                <a:extLst>
                  <a:ext uri="{FF2B5EF4-FFF2-40B4-BE49-F238E27FC236}">
                    <a16:creationId xmlns:a16="http://schemas.microsoft.com/office/drawing/2014/main" id="{18F973BB-9A43-4B12-AA50-D7FACEC6EF8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2276" b="32275"/>
              <a:stretch/>
            </p:blipFill>
            <p:spPr bwMode="auto">
              <a:xfrm>
                <a:off x="8393350" y="2568698"/>
                <a:ext cx="2430889" cy="5747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a16="http://schemas.microsoft.com/office/drawing/2014/main" id="{069ADB3F-9B7D-443E-93CD-1CB2EE19F08B}"/>
                </a:ext>
              </a:extLst>
            </p:cNvPr>
            <p:cNvGrpSpPr/>
            <p:nvPr/>
          </p:nvGrpSpPr>
          <p:grpSpPr>
            <a:xfrm>
              <a:off x="4091553" y="1735289"/>
              <a:ext cx="3401634" cy="4054961"/>
              <a:chOff x="1415480" y="1628800"/>
              <a:chExt cx="3401634" cy="4054961"/>
            </a:xfrm>
          </p:grpSpPr>
          <p:pic>
            <p:nvPicPr>
              <p:cNvPr id="26" name="Picture 12" descr="http://inspire.ec.europa.eu/events/conferences/inspire_2011/logos/conterra_Logo_RGB_300_3,5cm.jpg">
                <a:extLst>
                  <a:ext uri="{FF2B5EF4-FFF2-40B4-BE49-F238E27FC236}">
                    <a16:creationId xmlns:a16="http://schemas.microsoft.com/office/drawing/2014/main" id="{2B5F6423-DF01-4839-BD1A-179D0BB28710}"/>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932187" y="5356912"/>
                <a:ext cx="2368221" cy="326849"/>
              </a:xfrm>
              <a:prstGeom prst="rect">
                <a:avLst/>
              </a:prstGeom>
              <a:noFill/>
            </p:spPr>
          </p:pic>
          <p:pic>
            <p:nvPicPr>
              <p:cNvPr id="30" name="Picture 29">
                <a:extLst>
                  <a:ext uri="{FF2B5EF4-FFF2-40B4-BE49-F238E27FC236}">
                    <a16:creationId xmlns:a16="http://schemas.microsoft.com/office/drawing/2014/main" id="{2607DA28-8663-43D6-935D-0004DBF525CB}"/>
                  </a:ext>
                </a:extLst>
              </p:cNvPr>
              <p:cNvPicPr>
                <a:picLocks noChangeAspect="1"/>
              </p:cNvPicPr>
              <p:nvPr/>
            </p:nvPicPr>
            <p:blipFill>
              <a:blip r:embed="rId9"/>
              <a:stretch>
                <a:fillRect/>
              </a:stretch>
            </p:blipFill>
            <p:spPr>
              <a:xfrm>
                <a:off x="1415480" y="1628800"/>
                <a:ext cx="3401634" cy="584654"/>
              </a:xfrm>
              <a:prstGeom prst="rect">
                <a:avLst/>
              </a:prstGeom>
            </p:spPr>
          </p:pic>
          <p:pic>
            <p:nvPicPr>
              <p:cNvPr id="68612" name="Picture 4" descr="Image result for fraunhofer fokus">
                <a:extLst>
                  <a:ext uri="{FF2B5EF4-FFF2-40B4-BE49-F238E27FC236}">
                    <a16:creationId xmlns:a16="http://schemas.microsoft.com/office/drawing/2014/main" id="{9B47CF91-009D-4E5B-BA12-A3719CED2C2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179" t="15809" r="5179" b="16407"/>
              <a:stretch/>
            </p:blipFill>
            <p:spPr bwMode="auto">
              <a:xfrm>
                <a:off x="2036177" y="4075681"/>
                <a:ext cx="2160240" cy="654248"/>
              </a:xfrm>
              <a:prstGeom prst="rect">
                <a:avLst/>
              </a:prstGeom>
              <a:noFill/>
              <a:extLst>
                <a:ext uri="{909E8E84-426E-40DD-AFC4-6F175D3DCCD1}">
                  <a14:hiddenFill xmlns:a14="http://schemas.microsoft.com/office/drawing/2010/main">
                    <a:solidFill>
                      <a:srgbClr val="FFFFFF"/>
                    </a:solidFill>
                  </a14:hiddenFill>
                </a:ext>
              </a:extLst>
            </p:spPr>
          </p:pic>
          <p:pic>
            <p:nvPicPr>
              <p:cNvPr id="68614" name="Picture 6" descr="Image result for intrasoft international">
                <a:extLst>
                  <a:ext uri="{FF2B5EF4-FFF2-40B4-BE49-F238E27FC236}">
                    <a16:creationId xmlns:a16="http://schemas.microsoft.com/office/drawing/2014/main" id="{F73FA084-D34C-4B6C-8E6F-6E1427B68EA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27529" y="2840436"/>
                <a:ext cx="1977537" cy="60826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75E04301-A37D-420E-A3EF-F2C5D6EDDDE3}"/>
                </a:ext>
              </a:extLst>
            </p:cNvPr>
            <p:cNvGrpSpPr/>
            <p:nvPr/>
          </p:nvGrpSpPr>
          <p:grpSpPr>
            <a:xfrm>
              <a:off x="479376" y="1684977"/>
              <a:ext cx="3528392" cy="4155585"/>
              <a:chOff x="533382" y="2081727"/>
              <a:chExt cx="3528392" cy="4155585"/>
            </a:xfrm>
          </p:grpSpPr>
          <p:grpSp>
            <p:nvGrpSpPr>
              <p:cNvPr id="6" name="Group 5">
                <a:extLst>
                  <a:ext uri="{FF2B5EF4-FFF2-40B4-BE49-F238E27FC236}">
                    <a16:creationId xmlns:a16="http://schemas.microsoft.com/office/drawing/2014/main" id="{47ADC773-623B-4CAB-BADA-24605E479A1A}"/>
                  </a:ext>
                </a:extLst>
              </p:cNvPr>
              <p:cNvGrpSpPr/>
              <p:nvPr/>
            </p:nvGrpSpPr>
            <p:grpSpPr>
              <a:xfrm>
                <a:off x="533382" y="2081727"/>
                <a:ext cx="3528392" cy="1860621"/>
                <a:chOff x="515380" y="2081727"/>
                <a:chExt cx="3528392" cy="1860621"/>
              </a:xfrm>
            </p:grpSpPr>
            <p:pic>
              <p:nvPicPr>
                <p:cNvPr id="15" name="Picture 14">
                  <a:extLst>
                    <a:ext uri="{FF2B5EF4-FFF2-40B4-BE49-F238E27FC236}">
                      <a16:creationId xmlns:a16="http://schemas.microsoft.com/office/drawing/2014/main" id="{588FC903-04B4-48FC-B54B-C3569E49FAB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42945" y="2081727"/>
                  <a:ext cx="1673263" cy="1416694"/>
                </a:xfrm>
                <a:prstGeom prst="rect">
                  <a:avLst/>
                </a:prstGeom>
              </p:spPr>
            </p:pic>
            <p:sp>
              <p:nvSpPr>
                <p:cNvPr id="5" name="TextBox 4">
                  <a:extLst>
                    <a:ext uri="{FF2B5EF4-FFF2-40B4-BE49-F238E27FC236}">
                      <a16:creationId xmlns:a16="http://schemas.microsoft.com/office/drawing/2014/main" id="{CAA2CC62-1782-46A3-AF2A-C94AE2B67CB7}"/>
                    </a:ext>
                  </a:extLst>
                </p:cNvPr>
                <p:cNvSpPr txBox="1"/>
                <p:nvPr/>
              </p:nvSpPr>
              <p:spPr>
                <a:xfrm>
                  <a:off x="515380" y="3573016"/>
                  <a:ext cx="3528392" cy="369332"/>
                </a:xfrm>
                <a:prstGeom prst="rect">
                  <a:avLst/>
                </a:prstGeom>
                <a:noFill/>
              </p:spPr>
              <p:txBody>
                <a:bodyPr wrap="square" rtlCol="0">
                  <a:spAutoFit/>
                </a:bodyPr>
                <a:lstStyle/>
                <a:p>
                  <a:pPr algn="ctr"/>
                  <a:r>
                    <a:rPr lang="en-GB" dirty="0">
                      <a:latin typeface="Ubuntu" panose="020B0504030602030204" pitchFamily="34" charset="0"/>
                    </a:rPr>
                    <a:t>EU Publications Office</a:t>
                  </a:r>
                </a:p>
              </p:txBody>
            </p:sp>
          </p:grpSp>
          <p:grpSp>
            <p:nvGrpSpPr>
              <p:cNvPr id="7" name="Group 6">
                <a:extLst>
                  <a:ext uri="{FF2B5EF4-FFF2-40B4-BE49-F238E27FC236}">
                    <a16:creationId xmlns:a16="http://schemas.microsoft.com/office/drawing/2014/main" id="{2F698A20-F825-4558-8ED4-5DB8152BFF75}"/>
                  </a:ext>
                </a:extLst>
              </p:cNvPr>
              <p:cNvGrpSpPr/>
              <p:nvPr/>
            </p:nvGrpSpPr>
            <p:grpSpPr>
              <a:xfrm>
                <a:off x="533382" y="4374241"/>
                <a:ext cx="3528392" cy="1863071"/>
                <a:chOff x="551384" y="4374241"/>
                <a:chExt cx="3528392" cy="1863071"/>
              </a:xfrm>
            </p:grpSpPr>
            <p:pic>
              <p:nvPicPr>
                <p:cNvPr id="16" name="Picture 15">
                  <a:extLst>
                    <a:ext uri="{FF2B5EF4-FFF2-40B4-BE49-F238E27FC236}">
                      <a16:creationId xmlns:a16="http://schemas.microsoft.com/office/drawing/2014/main" id="{21A3BC0D-6D24-44F1-A28E-B8B5D1903BC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83633" y="4374241"/>
                  <a:ext cx="2063894" cy="1431023"/>
                </a:xfrm>
                <a:prstGeom prst="rect">
                  <a:avLst/>
                </a:prstGeom>
              </p:spPr>
            </p:pic>
            <p:sp>
              <p:nvSpPr>
                <p:cNvPr id="20" name="TextBox 19">
                  <a:extLst>
                    <a:ext uri="{FF2B5EF4-FFF2-40B4-BE49-F238E27FC236}">
                      <a16:creationId xmlns:a16="http://schemas.microsoft.com/office/drawing/2014/main" id="{84D070B9-A7D7-42D5-8586-27EDB857FB2A}"/>
                    </a:ext>
                  </a:extLst>
                </p:cNvPr>
                <p:cNvSpPr txBox="1"/>
                <p:nvPr/>
              </p:nvSpPr>
              <p:spPr>
                <a:xfrm>
                  <a:off x="551384" y="5867980"/>
                  <a:ext cx="3528392" cy="369332"/>
                </a:xfrm>
                <a:prstGeom prst="rect">
                  <a:avLst/>
                </a:prstGeom>
                <a:noFill/>
              </p:spPr>
              <p:txBody>
                <a:bodyPr wrap="square" rtlCol="0">
                  <a:spAutoFit/>
                </a:bodyPr>
                <a:lstStyle/>
                <a:p>
                  <a:pPr algn="ctr"/>
                  <a:r>
                    <a:rPr lang="en-GB" dirty="0">
                      <a:latin typeface="Ubuntu" panose="020B0504030602030204" pitchFamily="34" charset="0"/>
                    </a:rPr>
                    <a:t>EU DG Connect</a:t>
                  </a:r>
                </a:p>
              </p:txBody>
            </p:sp>
          </p:grpSp>
        </p:grpSp>
      </p:grpSp>
    </p:spTree>
    <p:extLst>
      <p:ext uri="{BB962C8B-B14F-4D97-AF65-F5344CB8AC3E}">
        <p14:creationId xmlns:p14="http://schemas.microsoft.com/office/powerpoint/2010/main" val="18740203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C4AAB7-EABB-42AD-BCCA-AE18F95E7EBE}"/>
              </a:ext>
            </a:extLst>
          </p:cNvPr>
          <p:cNvSpPr>
            <a:spLocks noGrp="1"/>
          </p:cNvSpPr>
          <p:nvPr>
            <p:ph type="body" sz="quarter" idx="10"/>
          </p:nvPr>
        </p:nvSpPr>
        <p:spPr/>
        <p:txBody>
          <a:bodyPr>
            <a:normAutofit/>
          </a:bodyPr>
          <a:lstStyle/>
          <a:p>
            <a:pPr marL="342900" indent="-342900">
              <a:lnSpc>
                <a:spcPct val="100000"/>
              </a:lnSpc>
              <a:buFont typeface="Arial" panose="020B0604020202020204" pitchFamily="34" charset="0"/>
              <a:buChar char="•"/>
            </a:pPr>
            <a:r>
              <a:rPr lang="en-GB" sz="2400" dirty="0">
                <a:latin typeface="Ubuntu" panose="020B0504030602030204" pitchFamily="34" charset="0"/>
              </a:rPr>
              <a:t>DCAT-AP acts as foundation</a:t>
            </a:r>
          </a:p>
          <a:p>
            <a:pPr marL="342900" indent="-342900">
              <a:lnSpc>
                <a:spcPct val="100000"/>
              </a:lnSpc>
              <a:buFont typeface="Arial" panose="020B0604020202020204" pitchFamily="34" charset="0"/>
              <a:buChar char="•"/>
            </a:pPr>
            <a:r>
              <a:rPr lang="en-GB" sz="2400" dirty="0">
                <a:latin typeface="Ubuntu" panose="020B0504030602030204" pitchFamily="34" charset="0"/>
              </a:rPr>
              <a:t>DCAT-</a:t>
            </a:r>
            <a:r>
              <a:rPr lang="en-GB" sz="2400" dirty="0" err="1">
                <a:latin typeface="Ubuntu" panose="020B0504030602030204" pitchFamily="34" charset="0"/>
              </a:rPr>
              <a:t>AP.x</a:t>
            </a:r>
            <a:r>
              <a:rPr lang="en-GB" sz="2400" dirty="0">
                <a:latin typeface="Ubuntu" panose="020B0504030602030204" pitchFamily="34" charset="0"/>
              </a:rPr>
              <a:t> country extensions will be supported, when feasible (e.g. DCAT-AP.de)</a:t>
            </a:r>
          </a:p>
          <a:p>
            <a:pPr marL="342900" indent="-342900">
              <a:lnSpc>
                <a:spcPct val="100000"/>
              </a:lnSpc>
              <a:buFont typeface="Arial" panose="020B0604020202020204" pitchFamily="34" charset="0"/>
              <a:buChar char="•"/>
            </a:pPr>
            <a:r>
              <a:rPr lang="en-GB" sz="2400" dirty="0" err="1">
                <a:latin typeface="Ubuntu" panose="020B0504030602030204" pitchFamily="34" charset="0"/>
              </a:rPr>
              <a:t>GeoDCAT</a:t>
            </a:r>
            <a:r>
              <a:rPr lang="en-GB" sz="2400" dirty="0">
                <a:latin typeface="Ubuntu" panose="020B0504030602030204" pitchFamily="34" charset="0"/>
              </a:rPr>
              <a:t>-AP, for geographical metadata</a:t>
            </a:r>
          </a:p>
          <a:p>
            <a:pPr marL="342900" indent="-342900">
              <a:lnSpc>
                <a:spcPct val="100000"/>
              </a:lnSpc>
              <a:buFont typeface="Arial" panose="020B0604020202020204" pitchFamily="34" charset="0"/>
              <a:buChar char="•"/>
            </a:pPr>
            <a:r>
              <a:rPr lang="en-GB" sz="2400" dirty="0" err="1">
                <a:latin typeface="Ubuntu" panose="020B0504030602030204" pitchFamily="34" charset="0"/>
              </a:rPr>
              <a:t>StatDCAT</a:t>
            </a:r>
            <a:r>
              <a:rPr lang="en-GB" sz="2400" dirty="0">
                <a:latin typeface="Ubuntu" panose="020B0504030602030204" pitchFamily="34" charset="0"/>
              </a:rPr>
              <a:t>-AP, for statistical data</a:t>
            </a:r>
          </a:p>
          <a:p>
            <a:pPr marL="342900" indent="-342900">
              <a:lnSpc>
                <a:spcPct val="100000"/>
              </a:lnSpc>
              <a:buFont typeface="Arial" panose="020B0604020202020204" pitchFamily="34" charset="0"/>
              <a:buChar char="•"/>
            </a:pPr>
            <a:r>
              <a:rPr lang="en-GB" sz="2400" dirty="0">
                <a:latin typeface="Ubuntu" panose="020B0504030602030204" pitchFamily="34" charset="0"/>
              </a:rPr>
              <a:t>W3C Data Quality Vocabulary (DQV), to describe metadata quality</a:t>
            </a:r>
          </a:p>
          <a:p>
            <a:pPr marL="342900" indent="-342900">
              <a:lnSpc>
                <a:spcPct val="100000"/>
              </a:lnSpc>
              <a:buFont typeface="Arial" panose="020B0604020202020204" pitchFamily="34" charset="0"/>
              <a:buChar char="•"/>
            </a:pPr>
            <a:r>
              <a:rPr lang="en-GB" sz="2400" dirty="0">
                <a:latin typeface="Ubuntu" panose="020B0504030602030204" pitchFamily="34" charset="0"/>
              </a:rPr>
              <a:t>W3C CSV on the Web (CSVW) to provide semantic data about tabular distributions</a:t>
            </a:r>
          </a:p>
        </p:txBody>
      </p:sp>
      <p:sp>
        <p:nvSpPr>
          <p:cNvPr id="7" name="Title 1">
            <a:extLst>
              <a:ext uri="{FF2B5EF4-FFF2-40B4-BE49-F238E27FC236}">
                <a16:creationId xmlns:a16="http://schemas.microsoft.com/office/drawing/2014/main" id="{0D9DFA1F-2A70-4486-9EE3-BC7E877D96A4}"/>
              </a:ext>
            </a:extLst>
          </p:cNvPr>
          <p:cNvSpPr>
            <a:spLocks noGrp="1"/>
          </p:cNvSpPr>
          <p:nvPr>
            <p:ph type="title"/>
          </p:nvPr>
        </p:nvSpPr>
        <p:spPr>
          <a:xfrm>
            <a:off x="227349" y="0"/>
            <a:ext cx="11125236" cy="1104900"/>
          </a:xfrm>
        </p:spPr>
        <p:txBody>
          <a:bodyPr/>
          <a:lstStyle/>
          <a:p>
            <a:r>
              <a:rPr lang="en-GB" dirty="0"/>
              <a:t>What’s coming (or “version 2.0”)</a:t>
            </a:r>
          </a:p>
        </p:txBody>
      </p:sp>
      <p:sp>
        <p:nvSpPr>
          <p:cNvPr id="8" name="Text Placeholder 3">
            <a:extLst>
              <a:ext uri="{FF2B5EF4-FFF2-40B4-BE49-F238E27FC236}">
                <a16:creationId xmlns:a16="http://schemas.microsoft.com/office/drawing/2014/main" id="{6057A7CE-56C4-4ACB-9ACD-53DC7129FC49}"/>
              </a:ext>
            </a:extLst>
          </p:cNvPr>
          <p:cNvSpPr txBox="1">
            <a:spLocks/>
          </p:cNvSpPr>
          <p:nvPr/>
        </p:nvSpPr>
        <p:spPr>
          <a:xfrm>
            <a:off x="227349" y="836712"/>
            <a:ext cx="11700000" cy="504056"/>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2"/>
                </a:solidFill>
                <a:latin typeface="+mj-lt"/>
                <a:ea typeface="+mn-ea"/>
                <a:cs typeface="+mn-cs"/>
              </a:defRPr>
            </a:lvl1pPr>
            <a:lvl2pPr marL="266700" indent="-1778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j-lt"/>
                <a:ea typeface="+mn-ea"/>
                <a:cs typeface="+mn-cs"/>
              </a:defRPr>
            </a:lvl2pPr>
            <a:lvl3pPr marL="444500" indent="-1778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622300" indent="-177800" algn="l" defTabSz="914400" rtl="0" eaLnBrk="1" latinLnBrk="0" hangingPunct="1">
              <a:lnSpc>
                <a:spcPct val="90000"/>
              </a:lnSpc>
              <a:spcBef>
                <a:spcPts val="500"/>
              </a:spcBef>
              <a:buClr>
                <a:schemeClr val="accent3"/>
              </a:buClr>
              <a:buFont typeface="Verdana" panose="020B0604030504040204" pitchFamily="34" charset="0"/>
              <a:buChar char="‒"/>
              <a:defRPr sz="1400" kern="1200">
                <a:solidFill>
                  <a:schemeClr val="tx1"/>
                </a:solidFill>
                <a:latin typeface="+mj-lt"/>
                <a:ea typeface="+mn-ea"/>
                <a:cs typeface="+mn-cs"/>
              </a:defRPr>
            </a:lvl4pPr>
            <a:lvl5pPr marL="812800" indent="-1905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Additional formats</a:t>
            </a:r>
          </a:p>
        </p:txBody>
      </p:sp>
    </p:spTree>
    <p:extLst>
      <p:ext uri="{BB962C8B-B14F-4D97-AF65-F5344CB8AC3E}">
        <p14:creationId xmlns:p14="http://schemas.microsoft.com/office/powerpoint/2010/main" val="34083205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generated with very high confidence">
            <a:extLst>
              <a:ext uri="{FF2B5EF4-FFF2-40B4-BE49-F238E27FC236}">
                <a16:creationId xmlns:a16="http://schemas.microsoft.com/office/drawing/2014/main" id="{FB906BB6-2F27-4F69-91C5-B8D942A64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704" y="-243408"/>
            <a:ext cx="5112568" cy="5112568"/>
          </a:xfrm>
          <a:prstGeom prst="rect">
            <a:avLst/>
          </a:prstGeom>
        </p:spPr>
      </p:pic>
      <p:sp>
        <p:nvSpPr>
          <p:cNvPr id="2" name="TextBox 1">
            <a:extLst>
              <a:ext uri="{FF2B5EF4-FFF2-40B4-BE49-F238E27FC236}">
                <a16:creationId xmlns:a16="http://schemas.microsoft.com/office/drawing/2014/main" id="{920ACE0B-A691-4300-8940-C1524FE4FB1D}"/>
              </a:ext>
            </a:extLst>
          </p:cNvPr>
          <p:cNvSpPr txBox="1"/>
          <p:nvPr/>
        </p:nvSpPr>
        <p:spPr>
          <a:xfrm>
            <a:off x="5392627" y="1200005"/>
            <a:ext cx="6539855" cy="1076867"/>
          </a:xfrm>
          <a:prstGeom prst="rect">
            <a:avLst/>
          </a:prstGeom>
          <a:solidFill>
            <a:schemeClr val="bg1">
              <a:lumMod val="50000"/>
            </a:schemeClr>
          </a:solidFill>
        </p:spPr>
        <p:txBody>
          <a:bodyPr wrap="square" rtlCol="0" anchor="ctr">
            <a:noAutofit/>
          </a:bodyPr>
          <a:lstStyle/>
          <a:p>
            <a:pPr algn="ctr"/>
            <a:r>
              <a:rPr lang="en-GB" sz="2800" dirty="0">
                <a:solidFill>
                  <a:schemeClr val="bg1">
                    <a:lumMod val="95000"/>
                  </a:schemeClr>
                </a:solidFill>
                <a:latin typeface="Ubuntu" panose="020B0504030602030204" pitchFamily="34" charset="0"/>
              </a:rPr>
              <a:t>The EU European </a:t>
            </a:r>
            <a:br>
              <a:rPr lang="en-GB" sz="2800" dirty="0">
                <a:solidFill>
                  <a:schemeClr val="bg1">
                    <a:lumMod val="95000"/>
                  </a:schemeClr>
                </a:solidFill>
                <a:latin typeface="Ubuntu" panose="020B0504030602030204" pitchFamily="34" charset="0"/>
              </a:rPr>
            </a:br>
            <a:r>
              <a:rPr lang="en-GB" sz="2800" dirty="0">
                <a:solidFill>
                  <a:schemeClr val="bg1">
                    <a:lumMod val="95000"/>
                  </a:schemeClr>
                </a:solidFill>
                <a:latin typeface="Ubuntu" panose="020B0504030602030204" pitchFamily="34" charset="0"/>
              </a:rPr>
              <a:t>Data </a:t>
            </a:r>
            <a:r>
              <a:rPr lang="en-GB" sz="2800" strike="sngStrike" dirty="0">
                <a:solidFill>
                  <a:schemeClr val="bg1">
                    <a:lumMod val="95000"/>
                  </a:schemeClr>
                </a:solidFill>
                <a:latin typeface="Ubuntu" panose="020B0504030602030204" pitchFamily="34" charset="0"/>
              </a:rPr>
              <a:t>Portal</a:t>
            </a:r>
            <a:r>
              <a:rPr lang="en-GB" sz="2800" dirty="0">
                <a:solidFill>
                  <a:schemeClr val="bg1">
                    <a:lumMod val="95000"/>
                  </a:schemeClr>
                </a:solidFill>
                <a:latin typeface="Ubuntu" panose="020B0504030602030204" pitchFamily="34" charset="0"/>
              </a:rPr>
              <a:t> </a:t>
            </a:r>
            <a:r>
              <a:rPr lang="en-GB" sz="2800" i="1" dirty="0">
                <a:solidFill>
                  <a:schemeClr val="bg1">
                    <a:lumMod val="95000"/>
                  </a:schemeClr>
                </a:solidFill>
                <a:latin typeface="Ubuntu" panose="020B0504030602030204" pitchFamily="34" charset="0"/>
              </a:rPr>
              <a:t>Programme</a:t>
            </a:r>
          </a:p>
        </p:txBody>
      </p:sp>
      <p:sp>
        <p:nvSpPr>
          <p:cNvPr id="6" name="TextBox 5">
            <a:extLst>
              <a:ext uri="{FF2B5EF4-FFF2-40B4-BE49-F238E27FC236}">
                <a16:creationId xmlns:a16="http://schemas.microsoft.com/office/drawing/2014/main" id="{4EF348BF-8716-4A01-AA3F-56F600F440D2}"/>
              </a:ext>
            </a:extLst>
          </p:cNvPr>
          <p:cNvSpPr txBox="1"/>
          <p:nvPr/>
        </p:nvSpPr>
        <p:spPr>
          <a:xfrm>
            <a:off x="5392627" y="2603842"/>
            <a:ext cx="6539855" cy="1076867"/>
          </a:xfrm>
          <a:prstGeom prst="rect">
            <a:avLst/>
          </a:prstGeom>
          <a:solidFill>
            <a:schemeClr val="bg1">
              <a:lumMod val="50000"/>
            </a:schemeClr>
          </a:solidFill>
        </p:spPr>
        <p:txBody>
          <a:bodyPr wrap="square" rtlCol="0" anchor="ctr">
            <a:noAutofit/>
          </a:bodyPr>
          <a:lstStyle/>
          <a:p>
            <a:pPr algn="ctr"/>
            <a:r>
              <a:rPr lang="en-GB" sz="2800" dirty="0">
                <a:solidFill>
                  <a:schemeClr val="bg1">
                    <a:lumMod val="95000"/>
                  </a:schemeClr>
                </a:solidFill>
                <a:latin typeface="Ubuntu" panose="020B0504030602030204" pitchFamily="34" charset="0"/>
              </a:rPr>
              <a:t>The state of open data </a:t>
            </a:r>
            <a:br>
              <a:rPr lang="en-GB" sz="2800" dirty="0">
                <a:solidFill>
                  <a:schemeClr val="bg1">
                    <a:lumMod val="95000"/>
                  </a:schemeClr>
                </a:solidFill>
                <a:latin typeface="Ubuntu" panose="020B0504030602030204" pitchFamily="34" charset="0"/>
              </a:rPr>
            </a:br>
            <a:r>
              <a:rPr lang="en-GB" sz="2800" dirty="0">
                <a:solidFill>
                  <a:schemeClr val="bg1">
                    <a:lumMod val="95000"/>
                  </a:schemeClr>
                </a:solidFill>
                <a:latin typeface="Ubuntu" panose="020B0504030602030204" pitchFamily="34" charset="0"/>
              </a:rPr>
              <a:t>in Europe in 2018</a:t>
            </a:r>
          </a:p>
        </p:txBody>
      </p:sp>
      <p:sp>
        <p:nvSpPr>
          <p:cNvPr id="7" name="TextBox 6">
            <a:extLst>
              <a:ext uri="{FF2B5EF4-FFF2-40B4-BE49-F238E27FC236}">
                <a16:creationId xmlns:a16="http://schemas.microsoft.com/office/drawing/2014/main" id="{00585B05-A34B-44F8-A280-9CDBD49C2794}"/>
              </a:ext>
            </a:extLst>
          </p:cNvPr>
          <p:cNvSpPr txBox="1"/>
          <p:nvPr/>
        </p:nvSpPr>
        <p:spPr>
          <a:xfrm>
            <a:off x="5375919" y="4007679"/>
            <a:ext cx="6539855" cy="1076867"/>
          </a:xfrm>
          <a:prstGeom prst="rect">
            <a:avLst/>
          </a:prstGeom>
          <a:solidFill>
            <a:schemeClr val="bg1">
              <a:lumMod val="50000"/>
            </a:schemeClr>
          </a:solidFill>
        </p:spPr>
        <p:txBody>
          <a:bodyPr wrap="square" rtlCol="0" anchor="ctr">
            <a:noAutofit/>
          </a:bodyPr>
          <a:lstStyle/>
          <a:p>
            <a:pPr algn="ctr"/>
            <a:r>
              <a:rPr lang="en-GB" sz="2800" dirty="0">
                <a:solidFill>
                  <a:schemeClr val="bg1">
                    <a:lumMod val="95000"/>
                  </a:schemeClr>
                </a:solidFill>
                <a:latin typeface="Ubuntu" panose="020B0504030602030204" pitchFamily="34" charset="0"/>
              </a:rPr>
              <a:t>The technology of EDP, </a:t>
            </a:r>
            <a:br>
              <a:rPr lang="en-GB" sz="2800" dirty="0">
                <a:solidFill>
                  <a:schemeClr val="bg1">
                    <a:lumMod val="95000"/>
                  </a:schemeClr>
                </a:solidFill>
                <a:latin typeface="Ubuntu" panose="020B0504030602030204" pitchFamily="34" charset="0"/>
              </a:rPr>
            </a:br>
            <a:r>
              <a:rPr lang="en-GB" sz="2800" dirty="0">
                <a:solidFill>
                  <a:schemeClr val="bg1">
                    <a:lumMod val="95000"/>
                  </a:schemeClr>
                </a:solidFill>
                <a:latin typeface="Ubuntu" panose="020B0504030602030204" pitchFamily="34" charset="0"/>
              </a:rPr>
              <a:t>and where we’re going next</a:t>
            </a:r>
          </a:p>
        </p:txBody>
      </p:sp>
      <p:sp>
        <p:nvSpPr>
          <p:cNvPr id="8" name="TextBox 7">
            <a:extLst>
              <a:ext uri="{FF2B5EF4-FFF2-40B4-BE49-F238E27FC236}">
                <a16:creationId xmlns:a16="http://schemas.microsoft.com/office/drawing/2014/main" id="{DFE3A81C-2119-42F4-ADD9-BF8871E80236}"/>
              </a:ext>
            </a:extLst>
          </p:cNvPr>
          <p:cNvSpPr txBox="1"/>
          <p:nvPr/>
        </p:nvSpPr>
        <p:spPr>
          <a:xfrm>
            <a:off x="5392627" y="5411516"/>
            <a:ext cx="6539855" cy="1076867"/>
          </a:xfrm>
          <a:prstGeom prst="rect">
            <a:avLst/>
          </a:prstGeom>
          <a:solidFill>
            <a:srgbClr val="0070AD"/>
          </a:solidFill>
        </p:spPr>
        <p:txBody>
          <a:bodyPr wrap="square" rtlCol="0" anchor="ctr">
            <a:noAutofit/>
          </a:bodyPr>
          <a:lstStyle/>
          <a:p>
            <a:pPr algn="ctr"/>
            <a:r>
              <a:rPr lang="en-GB" sz="2800" dirty="0">
                <a:solidFill>
                  <a:schemeClr val="bg1"/>
                </a:solidFill>
                <a:latin typeface="Ubuntu" panose="020B0504030602030204" pitchFamily="34" charset="0"/>
              </a:rPr>
              <a:t>Ask not what EDP</a:t>
            </a:r>
            <a:br>
              <a:rPr lang="en-GB" sz="2800" dirty="0">
                <a:solidFill>
                  <a:schemeClr val="bg1"/>
                </a:solidFill>
                <a:latin typeface="Ubuntu" panose="020B0504030602030204" pitchFamily="34" charset="0"/>
              </a:rPr>
            </a:br>
            <a:r>
              <a:rPr lang="en-GB" sz="2800" dirty="0">
                <a:solidFill>
                  <a:schemeClr val="bg1"/>
                </a:solidFill>
                <a:latin typeface="Ubuntu" panose="020B0504030602030204" pitchFamily="34" charset="0"/>
              </a:rPr>
              <a:t>can do for you…</a:t>
            </a:r>
          </a:p>
        </p:txBody>
      </p:sp>
      <p:sp>
        <p:nvSpPr>
          <p:cNvPr id="9" name="Title 3">
            <a:extLst>
              <a:ext uri="{FF2B5EF4-FFF2-40B4-BE49-F238E27FC236}">
                <a16:creationId xmlns:a16="http://schemas.microsoft.com/office/drawing/2014/main" id="{4A4C2FD3-8DBE-4CBE-AC16-578F2C31619A}"/>
              </a:ext>
            </a:extLst>
          </p:cNvPr>
          <p:cNvSpPr txBox="1">
            <a:spLocks/>
          </p:cNvSpPr>
          <p:nvPr/>
        </p:nvSpPr>
        <p:spPr>
          <a:xfrm>
            <a:off x="227014" y="4978545"/>
            <a:ext cx="4644850" cy="971405"/>
          </a:xfrm>
          <a:prstGeom prst="rect">
            <a:avLst/>
          </a:prstGeom>
        </p:spPr>
        <p:txBody>
          <a:bodyPr vert="horz" lIns="0" tIns="0" rIns="0" bIns="0" rtlCol="0"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kumimoji="0" lang="en-US" sz="3000" b="0" i="0" u="none" strike="noStrike" kern="1200" cap="none" spc="0" normalizeH="0" baseline="0" noProof="0" dirty="0">
                <a:ln>
                  <a:noFill/>
                </a:ln>
                <a:solidFill>
                  <a:schemeClr val="accent1"/>
                </a:solidFill>
                <a:effectLst/>
                <a:uLnTx/>
                <a:uFillTx/>
                <a:latin typeface="+mj-lt"/>
                <a:ea typeface="+mj-ea"/>
                <a:cs typeface="+mj-cs"/>
              </a:defRPr>
            </a:lvl1pPr>
          </a:lstStyle>
          <a:p>
            <a:pPr algn="ctr"/>
            <a:r>
              <a:rPr lang="en-GB" sz="3600" dirty="0">
                <a:solidFill>
                  <a:srgbClr val="0070AD"/>
                </a:solidFill>
                <a:latin typeface="Ubuntu" panose="020B0504030602030204" pitchFamily="34" charset="0"/>
              </a:rPr>
              <a:t>Any questions?</a:t>
            </a:r>
          </a:p>
        </p:txBody>
      </p:sp>
    </p:spTree>
    <p:extLst>
      <p:ext uri="{BB962C8B-B14F-4D97-AF65-F5344CB8AC3E}">
        <p14:creationId xmlns:p14="http://schemas.microsoft.com/office/powerpoint/2010/main" val="17315074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John F. Kennedy, White House photo portrait, looking up.jpg">
            <a:extLst>
              <a:ext uri="{FF2B5EF4-FFF2-40B4-BE49-F238E27FC236}">
                <a16:creationId xmlns:a16="http://schemas.microsoft.com/office/drawing/2014/main" id="{8C2C81CE-BD42-467D-B834-FB8C7CD5A0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836" b="3908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94AAA53-EE48-4370-BCCB-B8BD3650005C}"/>
              </a:ext>
            </a:extLst>
          </p:cNvPr>
          <p:cNvPicPr>
            <a:picLocks noChangeAspect="1"/>
          </p:cNvPicPr>
          <p:nvPr/>
        </p:nvPicPr>
        <p:blipFill rotWithShape="1">
          <a:blip r:embed="rId4"/>
          <a:srcRect r="62500"/>
          <a:stretch/>
        </p:blipFill>
        <p:spPr>
          <a:xfrm>
            <a:off x="11477180" y="151926"/>
            <a:ext cx="433180" cy="424522"/>
          </a:xfrm>
          <a:prstGeom prst="rect">
            <a:avLst/>
          </a:prstGeom>
        </p:spPr>
      </p:pic>
    </p:spTree>
    <p:extLst>
      <p:ext uri="{BB962C8B-B14F-4D97-AF65-F5344CB8AC3E}">
        <p14:creationId xmlns:p14="http://schemas.microsoft.com/office/powerpoint/2010/main" val="27364820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66345-E823-4534-B372-0B2B751C7AED}"/>
              </a:ext>
            </a:extLst>
          </p:cNvPr>
          <p:cNvSpPr txBox="1">
            <a:spLocks/>
          </p:cNvSpPr>
          <p:nvPr/>
        </p:nvSpPr>
        <p:spPr>
          <a:xfrm>
            <a:off x="157010" y="342709"/>
            <a:ext cx="11125236" cy="1104900"/>
          </a:xfrm>
          <a:prstGeom prst="rect">
            <a:avLst/>
          </a:prstGeom>
        </p:spPr>
        <p:txBody>
          <a:bodyPr/>
          <a:lstStyle>
            <a:lvl1pPr marL="0" marR="0" indent="0" algn="l" defTabSz="914400" rtl="0" eaLnBrk="1" fontAlgn="auto" latinLnBrk="0" hangingPunct="1">
              <a:lnSpc>
                <a:spcPct val="90000"/>
              </a:lnSpc>
              <a:spcBef>
                <a:spcPct val="0"/>
              </a:spcBef>
              <a:spcAft>
                <a:spcPts val="0"/>
              </a:spcAft>
              <a:buClrTx/>
              <a:buSzTx/>
              <a:buFontTx/>
              <a:buNone/>
              <a:tabLst/>
              <a:defRPr kumimoji="0" lang="en-US" sz="3000" b="0" i="0" u="none" strike="noStrike" kern="1200" cap="none" spc="0" normalizeH="0" baseline="0" noProof="0" dirty="0">
                <a:ln>
                  <a:noFill/>
                </a:ln>
                <a:solidFill>
                  <a:schemeClr val="accent1"/>
                </a:solidFill>
                <a:effectLst/>
                <a:uLnTx/>
                <a:uFillTx/>
                <a:latin typeface="+mj-lt"/>
                <a:ea typeface="+mj-ea"/>
                <a:cs typeface="+mj-cs"/>
              </a:defRPr>
            </a:lvl1pPr>
          </a:lstStyle>
          <a:p>
            <a:r>
              <a:rPr lang="en-GB" dirty="0"/>
              <a:t>Can you help?</a:t>
            </a:r>
          </a:p>
        </p:txBody>
      </p:sp>
      <p:sp>
        <p:nvSpPr>
          <p:cNvPr id="3" name="Text Placeholder 3">
            <a:extLst>
              <a:ext uri="{FF2B5EF4-FFF2-40B4-BE49-F238E27FC236}">
                <a16:creationId xmlns:a16="http://schemas.microsoft.com/office/drawing/2014/main" id="{3515FFED-C2D6-4759-9837-2701016EC468}"/>
              </a:ext>
            </a:extLst>
          </p:cNvPr>
          <p:cNvSpPr txBox="1">
            <a:spLocks/>
          </p:cNvSpPr>
          <p:nvPr/>
        </p:nvSpPr>
        <p:spPr>
          <a:xfrm>
            <a:off x="239072" y="2780928"/>
            <a:ext cx="11700000" cy="504056"/>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2"/>
                </a:solidFill>
                <a:latin typeface="+mj-lt"/>
                <a:ea typeface="+mn-ea"/>
                <a:cs typeface="+mn-cs"/>
              </a:defRPr>
            </a:lvl1pPr>
            <a:lvl2pPr marL="266700" indent="-1778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j-lt"/>
                <a:ea typeface="+mn-ea"/>
                <a:cs typeface="+mn-cs"/>
              </a:defRPr>
            </a:lvl2pPr>
            <a:lvl3pPr marL="444500" indent="-1778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622300" indent="-177800" algn="l" defTabSz="914400" rtl="0" eaLnBrk="1" latinLnBrk="0" hangingPunct="1">
              <a:lnSpc>
                <a:spcPct val="90000"/>
              </a:lnSpc>
              <a:spcBef>
                <a:spcPts val="500"/>
              </a:spcBef>
              <a:buClr>
                <a:schemeClr val="accent3"/>
              </a:buClr>
              <a:buFont typeface="Verdana" panose="020B0604030504040204" pitchFamily="34" charset="0"/>
              <a:buChar char="‒"/>
              <a:defRPr sz="1400" kern="1200">
                <a:solidFill>
                  <a:schemeClr val="tx1"/>
                </a:solidFill>
                <a:latin typeface="+mj-lt"/>
                <a:ea typeface="+mn-ea"/>
                <a:cs typeface="+mn-cs"/>
              </a:defRPr>
            </a:lvl4pPr>
            <a:lvl5pPr marL="812800" indent="-1905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What we are currently researching</a:t>
            </a:r>
          </a:p>
        </p:txBody>
      </p:sp>
      <p:sp>
        <p:nvSpPr>
          <p:cNvPr id="4" name="TextBox 3">
            <a:extLst>
              <a:ext uri="{FF2B5EF4-FFF2-40B4-BE49-F238E27FC236}">
                <a16:creationId xmlns:a16="http://schemas.microsoft.com/office/drawing/2014/main" id="{639A2F0D-23CE-4974-AE8B-DE716184192C}"/>
              </a:ext>
            </a:extLst>
          </p:cNvPr>
          <p:cNvSpPr txBox="1"/>
          <p:nvPr/>
        </p:nvSpPr>
        <p:spPr>
          <a:xfrm>
            <a:off x="227013" y="3103793"/>
            <a:ext cx="11688762" cy="155427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sz="2000" dirty="0"/>
              <a:t>PSI re-use in the public sector</a:t>
            </a:r>
          </a:p>
          <a:p>
            <a:pPr marL="285750" indent="-285750">
              <a:spcAft>
                <a:spcPts val="600"/>
              </a:spcAft>
              <a:buFont typeface="Arial" panose="020B0604020202020204" pitchFamily="34" charset="0"/>
              <a:buChar char="•"/>
            </a:pPr>
            <a:r>
              <a:rPr lang="en-GB" sz="2000" dirty="0"/>
              <a:t>Business-to-Government data sharing</a:t>
            </a:r>
          </a:p>
          <a:p>
            <a:pPr marL="285750" indent="-285750">
              <a:spcAft>
                <a:spcPts val="600"/>
              </a:spcAft>
              <a:buFont typeface="Arial" panose="020B0604020202020204" pitchFamily="34" charset="0"/>
              <a:buChar char="•"/>
            </a:pPr>
            <a:r>
              <a:rPr lang="en-GB" sz="2000" dirty="0"/>
              <a:t>Impact through controlled experiments</a:t>
            </a:r>
          </a:p>
          <a:p>
            <a:pPr marL="285750" indent="-285750">
              <a:spcAft>
                <a:spcPts val="600"/>
              </a:spcAft>
              <a:buFont typeface="Arial" panose="020B0604020202020204" pitchFamily="34" charset="0"/>
              <a:buChar char="•"/>
            </a:pPr>
            <a:endParaRPr lang="en-GB" sz="2000" dirty="0"/>
          </a:p>
        </p:txBody>
      </p:sp>
      <p:sp>
        <p:nvSpPr>
          <p:cNvPr id="5" name="Text Placeholder 3">
            <a:extLst>
              <a:ext uri="{FF2B5EF4-FFF2-40B4-BE49-F238E27FC236}">
                <a16:creationId xmlns:a16="http://schemas.microsoft.com/office/drawing/2014/main" id="{F52762F1-6CBA-442B-B698-B20F8ADC0F8E}"/>
              </a:ext>
            </a:extLst>
          </p:cNvPr>
          <p:cNvSpPr txBox="1">
            <a:spLocks/>
          </p:cNvSpPr>
          <p:nvPr/>
        </p:nvSpPr>
        <p:spPr>
          <a:xfrm>
            <a:off x="228648" y="4650241"/>
            <a:ext cx="11700000" cy="504056"/>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2"/>
                </a:solidFill>
                <a:latin typeface="+mj-lt"/>
                <a:ea typeface="+mn-ea"/>
                <a:cs typeface="+mn-cs"/>
              </a:defRPr>
            </a:lvl1pPr>
            <a:lvl2pPr marL="266700" indent="-1778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j-lt"/>
                <a:ea typeface="+mn-ea"/>
                <a:cs typeface="+mn-cs"/>
              </a:defRPr>
            </a:lvl2pPr>
            <a:lvl3pPr marL="444500" indent="-1778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622300" indent="-177800" algn="l" defTabSz="914400" rtl="0" eaLnBrk="1" latinLnBrk="0" hangingPunct="1">
              <a:lnSpc>
                <a:spcPct val="90000"/>
              </a:lnSpc>
              <a:spcBef>
                <a:spcPts val="500"/>
              </a:spcBef>
              <a:buClr>
                <a:schemeClr val="accent3"/>
              </a:buClr>
              <a:buFont typeface="Verdana" panose="020B0604030504040204" pitchFamily="34" charset="0"/>
              <a:buChar char="‒"/>
              <a:defRPr sz="1400" kern="1200">
                <a:solidFill>
                  <a:schemeClr val="tx1"/>
                </a:solidFill>
                <a:latin typeface="+mj-lt"/>
                <a:ea typeface="+mn-ea"/>
                <a:cs typeface="+mn-cs"/>
              </a:defRPr>
            </a:lvl4pPr>
            <a:lvl5pPr marL="812800" indent="-1905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How we are engaging the public</a:t>
            </a:r>
          </a:p>
        </p:txBody>
      </p:sp>
      <p:sp>
        <p:nvSpPr>
          <p:cNvPr id="6" name="TextBox 5">
            <a:extLst>
              <a:ext uri="{FF2B5EF4-FFF2-40B4-BE49-F238E27FC236}">
                <a16:creationId xmlns:a16="http://schemas.microsoft.com/office/drawing/2014/main" id="{E1BEFC5E-3E58-4BB2-95DC-B190000C0194}"/>
              </a:ext>
            </a:extLst>
          </p:cNvPr>
          <p:cNvSpPr txBox="1"/>
          <p:nvPr/>
        </p:nvSpPr>
        <p:spPr>
          <a:xfrm>
            <a:off x="216589" y="4973106"/>
            <a:ext cx="11688762" cy="40011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sz="2000" dirty="0"/>
              <a:t>Experimental podcast</a:t>
            </a:r>
          </a:p>
        </p:txBody>
      </p:sp>
      <p:sp>
        <p:nvSpPr>
          <p:cNvPr id="7" name="Text Placeholder 3">
            <a:extLst>
              <a:ext uri="{FF2B5EF4-FFF2-40B4-BE49-F238E27FC236}">
                <a16:creationId xmlns:a16="http://schemas.microsoft.com/office/drawing/2014/main" id="{727DE452-71F3-4006-96C3-EF1D9260DA5F}"/>
              </a:ext>
            </a:extLst>
          </p:cNvPr>
          <p:cNvSpPr txBox="1">
            <a:spLocks/>
          </p:cNvSpPr>
          <p:nvPr/>
        </p:nvSpPr>
        <p:spPr>
          <a:xfrm>
            <a:off x="215126" y="1216939"/>
            <a:ext cx="11700000" cy="504056"/>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2"/>
                </a:solidFill>
                <a:latin typeface="+mj-lt"/>
                <a:ea typeface="+mn-ea"/>
                <a:cs typeface="+mn-cs"/>
              </a:defRPr>
            </a:lvl1pPr>
            <a:lvl2pPr marL="266700" indent="-1778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j-lt"/>
                <a:ea typeface="+mn-ea"/>
                <a:cs typeface="+mn-cs"/>
              </a:defRPr>
            </a:lvl2pPr>
            <a:lvl3pPr marL="444500" indent="-1778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622300" indent="-177800" algn="l" defTabSz="914400" rtl="0" eaLnBrk="1" latinLnBrk="0" hangingPunct="1">
              <a:lnSpc>
                <a:spcPct val="90000"/>
              </a:lnSpc>
              <a:spcBef>
                <a:spcPts val="500"/>
              </a:spcBef>
              <a:buClr>
                <a:schemeClr val="accent3"/>
              </a:buClr>
              <a:buFont typeface="Verdana" panose="020B0604030504040204" pitchFamily="34" charset="0"/>
              <a:buChar char="‒"/>
              <a:defRPr sz="1400" kern="1200">
                <a:solidFill>
                  <a:schemeClr val="tx1"/>
                </a:solidFill>
                <a:latin typeface="+mj-lt"/>
                <a:ea typeface="+mn-ea"/>
                <a:cs typeface="+mn-cs"/>
              </a:defRPr>
            </a:lvl4pPr>
            <a:lvl5pPr marL="812800" indent="-1905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How we are training the national open data teams</a:t>
            </a:r>
          </a:p>
        </p:txBody>
      </p:sp>
      <p:sp>
        <p:nvSpPr>
          <p:cNvPr id="8" name="TextBox 7">
            <a:extLst>
              <a:ext uri="{FF2B5EF4-FFF2-40B4-BE49-F238E27FC236}">
                <a16:creationId xmlns:a16="http://schemas.microsoft.com/office/drawing/2014/main" id="{998824A1-549D-4D4B-BC2F-BE512446979D}"/>
              </a:ext>
            </a:extLst>
          </p:cNvPr>
          <p:cNvSpPr txBox="1"/>
          <p:nvPr/>
        </p:nvSpPr>
        <p:spPr>
          <a:xfrm>
            <a:off x="203067" y="1539804"/>
            <a:ext cx="11688762" cy="78483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sz="2000" dirty="0"/>
              <a:t>Linked Data (5-6 December)</a:t>
            </a:r>
          </a:p>
          <a:p>
            <a:pPr marL="285750" indent="-285750">
              <a:spcAft>
                <a:spcPts val="600"/>
              </a:spcAft>
              <a:buFont typeface="Arial" panose="020B0604020202020204" pitchFamily="34" charset="0"/>
              <a:buChar char="•"/>
            </a:pPr>
            <a:r>
              <a:rPr lang="en-GB" sz="2000" dirty="0"/>
              <a:t>GDPR workshop (11 December)</a:t>
            </a:r>
          </a:p>
        </p:txBody>
      </p:sp>
    </p:spTree>
    <p:extLst>
      <p:ext uri="{BB962C8B-B14F-4D97-AF65-F5344CB8AC3E}">
        <p14:creationId xmlns:p14="http://schemas.microsoft.com/office/powerpoint/2010/main" val="15307639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73BB10F-C553-4E84-BEAB-6C86DD638C47}"/>
              </a:ext>
            </a:extLst>
          </p:cNvPr>
          <p:cNvSpPr txBox="1"/>
          <p:nvPr/>
        </p:nvSpPr>
        <p:spPr>
          <a:xfrm>
            <a:off x="3377530" y="5157192"/>
            <a:ext cx="5436939" cy="1200329"/>
          </a:xfrm>
          <a:prstGeom prst="rect">
            <a:avLst/>
          </a:prstGeom>
          <a:noFill/>
        </p:spPr>
        <p:txBody>
          <a:bodyPr wrap="square" rtlCol="0">
            <a:spAutoFit/>
          </a:bodyPr>
          <a:lstStyle/>
          <a:p>
            <a:r>
              <a:rPr lang="en-GB" sz="2400" dirty="0">
                <a:solidFill>
                  <a:srgbClr val="0070AD"/>
                </a:solidFill>
                <a:latin typeface="Ubuntu" panose="020B0504030602030204" pitchFamily="34" charset="0"/>
              </a:rPr>
              <a:t>Gianfranco Cecconi</a:t>
            </a:r>
          </a:p>
          <a:p>
            <a:r>
              <a:rPr lang="en-GB" sz="2400" dirty="0">
                <a:solidFill>
                  <a:srgbClr val="0070AD"/>
                </a:solidFill>
                <a:latin typeface="Ubuntu" panose="020B0504030602030204" pitchFamily="34" charset="0"/>
              </a:rPr>
              <a:t>gianfranco.cecconi@capgemini.com</a:t>
            </a:r>
          </a:p>
          <a:p>
            <a:r>
              <a:rPr lang="en-GB" sz="2400" dirty="0">
                <a:solidFill>
                  <a:srgbClr val="0070AD"/>
                </a:solidFill>
                <a:latin typeface="Ubuntu" panose="020B0504030602030204" pitchFamily="34" charset="0"/>
              </a:rPr>
              <a:t>@</a:t>
            </a:r>
            <a:r>
              <a:rPr lang="en-GB" sz="2400" dirty="0" err="1">
                <a:solidFill>
                  <a:srgbClr val="0070AD"/>
                </a:solidFill>
                <a:latin typeface="Ubuntu" panose="020B0504030602030204" pitchFamily="34" charset="0"/>
              </a:rPr>
              <a:t>eu_dataportal</a:t>
            </a:r>
            <a:endParaRPr lang="en-GB" sz="2400" dirty="0">
              <a:solidFill>
                <a:srgbClr val="0070AD"/>
              </a:solidFill>
              <a:latin typeface="Ubuntu" panose="020B0504030602030204" pitchFamily="34" charset="0"/>
            </a:endParaRPr>
          </a:p>
        </p:txBody>
      </p:sp>
      <p:pic>
        <p:nvPicPr>
          <p:cNvPr id="3" name="Picture 2" descr="A close up of a logo&#10;&#10;Description generated with very high confidence">
            <a:extLst>
              <a:ext uri="{FF2B5EF4-FFF2-40B4-BE49-F238E27FC236}">
                <a16:creationId xmlns:a16="http://schemas.microsoft.com/office/drawing/2014/main" id="{FB906BB6-2F27-4F69-91C5-B8D942A64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704" y="-243408"/>
            <a:ext cx="5112568" cy="5112568"/>
          </a:xfrm>
          <a:prstGeom prst="rect">
            <a:avLst/>
          </a:prstGeom>
        </p:spPr>
      </p:pic>
    </p:spTree>
    <p:extLst>
      <p:ext uri="{BB962C8B-B14F-4D97-AF65-F5344CB8AC3E}">
        <p14:creationId xmlns:p14="http://schemas.microsoft.com/office/powerpoint/2010/main" val="34398560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56BFF5-9EDD-4819-ADDB-AD01310373C3}"/>
              </a:ext>
            </a:extLst>
          </p:cNvPr>
          <p:cNvSpPr/>
          <p:nvPr/>
        </p:nvSpPr>
        <p:spPr>
          <a:xfrm>
            <a:off x="2135955" y="1222619"/>
            <a:ext cx="8305095" cy="4527305"/>
          </a:xfrm>
          <a:prstGeom prst="rect">
            <a:avLst/>
          </a:prstGeom>
          <a:gradFill flip="none" rotWithShape="1">
            <a:gsLst>
              <a:gs pos="0">
                <a:srgbClr val="12ABDB">
                  <a:tint val="66000"/>
                  <a:satMod val="160000"/>
                </a:srgbClr>
              </a:gs>
              <a:gs pos="50000">
                <a:srgbClr val="12ABDB">
                  <a:tint val="44500"/>
                  <a:satMod val="16000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7 Points 7">
            <a:extLst>
              <a:ext uri="{FF2B5EF4-FFF2-40B4-BE49-F238E27FC236}">
                <a16:creationId xmlns:a16="http://schemas.microsoft.com/office/drawing/2014/main" id="{32D34824-18EB-4E83-9BC5-6791C0193C3B}"/>
              </a:ext>
            </a:extLst>
          </p:cNvPr>
          <p:cNvSpPr/>
          <p:nvPr/>
        </p:nvSpPr>
        <p:spPr>
          <a:xfrm rot="20888962">
            <a:off x="642683" y="1883436"/>
            <a:ext cx="1665240" cy="1538614"/>
          </a:xfrm>
          <a:prstGeom prst="star7">
            <a:avLst/>
          </a:prstGeom>
          <a:solidFill>
            <a:srgbClr val="0070AD"/>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9" name="Arrow: Chevron 8">
            <a:extLst>
              <a:ext uri="{FF2B5EF4-FFF2-40B4-BE49-F238E27FC236}">
                <a16:creationId xmlns:a16="http://schemas.microsoft.com/office/drawing/2014/main" id="{BE55756F-614A-4FF3-8C38-305A32A56DEB}"/>
              </a:ext>
            </a:extLst>
          </p:cNvPr>
          <p:cNvSpPr/>
          <p:nvPr/>
        </p:nvSpPr>
        <p:spPr>
          <a:xfrm>
            <a:off x="2233642" y="1793045"/>
            <a:ext cx="1338921" cy="1719397"/>
          </a:xfrm>
          <a:prstGeom prst="chevron">
            <a:avLst>
              <a:gd name="adj" fmla="val 37606"/>
            </a:avLst>
          </a:prstGeom>
          <a:solidFill>
            <a:srgbClr val="0070AD"/>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0" name="Arrow: Chevron 9">
            <a:extLst>
              <a:ext uri="{FF2B5EF4-FFF2-40B4-BE49-F238E27FC236}">
                <a16:creationId xmlns:a16="http://schemas.microsoft.com/office/drawing/2014/main" id="{E40DF5B1-B88B-489C-B8E1-E90A6BB8E4DF}"/>
              </a:ext>
            </a:extLst>
          </p:cNvPr>
          <p:cNvSpPr/>
          <p:nvPr/>
        </p:nvSpPr>
        <p:spPr>
          <a:xfrm>
            <a:off x="3349015" y="1640345"/>
            <a:ext cx="1482034" cy="2024796"/>
          </a:xfrm>
          <a:prstGeom prst="chevron">
            <a:avLst>
              <a:gd name="adj" fmla="val 37606"/>
            </a:avLst>
          </a:prstGeom>
          <a:solidFill>
            <a:srgbClr val="0070AD"/>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1" name="Arrow: Chevron 10">
            <a:extLst>
              <a:ext uri="{FF2B5EF4-FFF2-40B4-BE49-F238E27FC236}">
                <a16:creationId xmlns:a16="http://schemas.microsoft.com/office/drawing/2014/main" id="{1E57AAFB-4526-49F6-8DF9-5F0625B3161B}"/>
              </a:ext>
            </a:extLst>
          </p:cNvPr>
          <p:cNvSpPr/>
          <p:nvPr/>
        </p:nvSpPr>
        <p:spPr>
          <a:xfrm>
            <a:off x="4497847" y="1463435"/>
            <a:ext cx="1741009" cy="2378616"/>
          </a:xfrm>
          <a:prstGeom prst="chevron">
            <a:avLst>
              <a:gd name="adj" fmla="val 37606"/>
            </a:avLst>
          </a:prstGeom>
          <a:solidFill>
            <a:srgbClr val="0070AD"/>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2" name="Arrow: Chevron 11">
            <a:extLst>
              <a:ext uri="{FF2B5EF4-FFF2-40B4-BE49-F238E27FC236}">
                <a16:creationId xmlns:a16="http://schemas.microsoft.com/office/drawing/2014/main" id="{5F8ECE59-3F51-48E4-A829-D2DCC3564108}"/>
              </a:ext>
            </a:extLst>
          </p:cNvPr>
          <p:cNvSpPr/>
          <p:nvPr/>
        </p:nvSpPr>
        <p:spPr>
          <a:xfrm>
            <a:off x="5865999" y="1348813"/>
            <a:ext cx="1908803" cy="2607860"/>
          </a:xfrm>
          <a:prstGeom prst="chevron">
            <a:avLst>
              <a:gd name="adj" fmla="val 37606"/>
            </a:avLst>
          </a:prstGeom>
          <a:solidFill>
            <a:srgbClr val="0070AD"/>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3" name="Ribbon: Tilted Up 12">
            <a:extLst>
              <a:ext uri="{FF2B5EF4-FFF2-40B4-BE49-F238E27FC236}">
                <a16:creationId xmlns:a16="http://schemas.microsoft.com/office/drawing/2014/main" id="{E3A09189-2FFC-4139-BA29-932E6D705087}"/>
              </a:ext>
            </a:extLst>
          </p:cNvPr>
          <p:cNvSpPr/>
          <p:nvPr/>
        </p:nvSpPr>
        <p:spPr>
          <a:xfrm>
            <a:off x="8841707" y="2128315"/>
            <a:ext cx="2218767" cy="1048856"/>
          </a:xfrm>
          <a:prstGeom prst="ribbon2">
            <a:avLst>
              <a:gd name="adj1" fmla="val 16667"/>
              <a:gd name="adj2" fmla="val 68986"/>
            </a:avLst>
          </a:prstGeom>
          <a:solidFill>
            <a:srgbClr val="0070AD"/>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4" name="Equals 13">
            <a:extLst>
              <a:ext uri="{FF2B5EF4-FFF2-40B4-BE49-F238E27FC236}">
                <a16:creationId xmlns:a16="http://schemas.microsoft.com/office/drawing/2014/main" id="{8D74AFC4-2CE3-43DD-AD36-55A78771D765}"/>
              </a:ext>
            </a:extLst>
          </p:cNvPr>
          <p:cNvSpPr/>
          <p:nvPr/>
        </p:nvSpPr>
        <p:spPr>
          <a:xfrm>
            <a:off x="7810215" y="2076679"/>
            <a:ext cx="1008112" cy="1152128"/>
          </a:xfrm>
          <a:prstGeom prst="mathEqual">
            <a:avLst/>
          </a:prstGeom>
          <a:solidFill>
            <a:srgbClr val="0070AD"/>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Box 14">
            <a:extLst>
              <a:ext uri="{FF2B5EF4-FFF2-40B4-BE49-F238E27FC236}">
                <a16:creationId xmlns:a16="http://schemas.microsoft.com/office/drawing/2014/main" id="{CAA9878B-6624-48C4-993D-AF46CF016202}"/>
              </a:ext>
            </a:extLst>
          </p:cNvPr>
          <p:cNvSpPr txBox="1"/>
          <p:nvPr/>
        </p:nvSpPr>
        <p:spPr>
          <a:xfrm rot="19216007">
            <a:off x="2114502" y="233568"/>
            <a:ext cx="3911334" cy="323165"/>
          </a:xfrm>
          <a:prstGeom prst="rect">
            <a:avLst/>
          </a:prstGeom>
          <a:noFill/>
        </p:spPr>
        <p:txBody>
          <a:bodyPr wrap="square" rtlCol="0">
            <a:spAutoFit/>
          </a:bodyPr>
          <a:lstStyle/>
          <a:p>
            <a:r>
              <a:rPr lang="en-GB" sz="1500" dirty="0">
                <a:solidFill>
                  <a:srgbClr val="0070AD"/>
                </a:solidFill>
                <a:latin typeface="Ubuntu" panose="020B0504030602030204" pitchFamily="34" charset="0"/>
              </a:rPr>
              <a:t>PUBLISHING</a:t>
            </a:r>
          </a:p>
        </p:txBody>
      </p:sp>
      <p:sp>
        <p:nvSpPr>
          <p:cNvPr id="16" name="TextBox 15">
            <a:extLst>
              <a:ext uri="{FF2B5EF4-FFF2-40B4-BE49-F238E27FC236}">
                <a16:creationId xmlns:a16="http://schemas.microsoft.com/office/drawing/2014/main" id="{7E8A4DFC-CE14-452C-9EFA-CB57281B08D7}"/>
              </a:ext>
            </a:extLst>
          </p:cNvPr>
          <p:cNvSpPr txBox="1"/>
          <p:nvPr/>
        </p:nvSpPr>
        <p:spPr>
          <a:xfrm rot="19216007">
            <a:off x="3266630" y="89552"/>
            <a:ext cx="3911334" cy="323165"/>
          </a:xfrm>
          <a:prstGeom prst="rect">
            <a:avLst/>
          </a:prstGeom>
          <a:noFill/>
        </p:spPr>
        <p:txBody>
          <a:bodyPr wrap="square" rtlCol="0">
            <a:spAutoFit/>
          </a:bodyPr>
          <a:lstStyle/>
          <a:p>
            <a:r>
              <a:rPr lang="en-GB" sz="1500" dirty="0">
                <a:solidFill>
                  <a:srgbClr val="0070AD"/>
                </a:solidFill>
                <a:latin typeface="Ubuntu" panose="020B0504030602030204" pitchFamily="34" charset="0"/>
              </a:rPr>
              <a:t>DISCOVERY</a:t>
            </a:r>
          </a:p>
        </p:txBody>
      </p:sp>
      <p:sp>
        <p:nvSpPr>
          <p:cNvPr id="17" name="TextBox 16">
            <a:extLst>
              <a:ext uri="{FF2B5EF4-FFF2-40B4-BE49-F238E27FC236}">
                <a16:creationId xmlns:a16="http://schemas.microsoft.com/office/drawing/2014/main" id="{A62FC20F-8971-4F4B-9DF9-41AA30A76448}"/>
              </a:ext>
            </a:extLst>
          </p:cNvPr>
          <p:cNvSpPr txBox="1"/>
          <p:nvPr/>
        </p:nvSpPr>
        <p:spPr>
          <a:xfrm>
            <a:off x="9452631" y="1728845"/>
            <a:ext cx="1008113" cy="323165"/>
          </a:xfrm>
          <a:prstGeom prst="rect">
            <a:avLst/>
          </a:prstGeom>
          <a:noFill/>
        </p:spPr>
        <p:txBody>
          <a:bodyPr wrap="square" rtlCol="0">
            <a:spAutoFit/>
          </a:bodyPr>
          <a:lstStyle/>
          <a:p>
            <a:pPr algn="ctr"/>
            <a:r>
              <a:rPr lang="en-GB" sz="1500" dirty="0">
                <a:solidFill>
                  <a:srgbClr val="0070AD"/>
                </a:solidFill>
                <a:latin typeface="Ubuntu" panose="020B0504030602030204" pitchFamily="34" charset="0"/>
              </a:rPr>
              <a:t>IMPACT</a:t>
            </a:r>
          </a:p>
        </p:txBody>
      </p:sp>
      <p:sp>
        <p:nvSpPr>
          <p:cNvPr id="18" name="TextBox 17">
            <a:extLst>
              <a:ext uri="{FF2B5EF4-FFF2-40B4-BE49-F238E27FC236}">
                <a16:creationId xmlns:a16="http://schemas.microsoft.com/office/drawing/2014/main" id="{6E02C4E3-60D7-4465-990B-FDF88AC56AF9}"/>
              </a:ext>
            </a:extLst>
          </p:cNvPr>
          <p:cNvSpPr txBox="1"/>
          <p:nvPr/>
        </p:nvSpPr>
        <p:spPr>
          <a:xfrm rot="19216007">
            <a:off x="5858918" y="-150578"/>
            <a:ext cx="3911334" cy="323165"/>
          </a:xfrm>
          <a:prstGeom prst="rect">
            <a:avLst/>
          </a:prstGeom>
          <a:noFill/>
        </p:spPr>
        <p:txBody>
          <a:bodyPr wrap="square" rtlCol="0">
            <a:spAutoFit/>
          </a:bodyPr>
          <a:lstStyle/>
          <a:p>
            <a:r>
              <a:rPr lang="en-GB" sz="1500" dirty="0">
                <a:solidFill>
                  <a:srgbClr val="0070AD"/>
                </a:solidFill>
                <a:latin typeface="Ubuntu" panose="020B0504030602030204" pitchFamily="34" charset="0"/>
              </a:rPr>
              <a:t>USE AND RE-USE</a:t>
            </a:r>
          </a:p>
        </p:txBody>
      </p:sp>
      <p:sp>
        <p:nvSpPr>
          <p:cNvPr id="19" name="TextBox 18">
            <a:extLst>
              <a:ext uri="{FF2B5EF4-FFF2-40B4-BE49-F238E27FC236}">
                <a16:creationId xmlns:a16="http://schemas.microsoft.com/office/drawing/2014/main" id="{1B9497A5-F14F-4D17-83C0-B6F94FC32B8F}"/>
              </a:ext>
            </a:extLst>
          </p:cNvPr>
          <p:cNvSpPr txBox="1"/>
          <p:nvPr/>
        </p:nvSpPr>
        <p:spPr>
          <a:xfrm rot="19216007">
            <a:off x="931412" y="305576"/>
            <a:ext cx="3911334" cy="323165"/>
          </a:xfrm>
          <a:prstGeom prst="rect">
            <a:avLst/>
          </a:prstGeom>
          <a:noFill/>
        </p:spPr>
        <p:txBody>
          <a:bodyPr wrap="square" rtlCol="0">
            <a:spAutoFit/>
          </a:bodyPr>
          <a:lstStyle/>
          <a:p>
            <a:r>
              <a:rPr lang="en-GB" sz="1500" dirty="0">
                <a:solidFill>
                  <a:srgbClr val="0070AD"/>
                </a:solidFill>
                <a:latin typeface="Ubuntu" panose="020B0504030602030204" pitchFamily="34" charset="0"/>
              </a:rPr>
              <a:t>CREATION / COLLECTION</a:t>
            </a:r>
          </a:p>
        </p:txBody>
      </p:sp>
      <p:pic>
        <p:nvPicPr>
          <p:cNvPr id="20" name="Picture 19">
            <a:extLst>
              <a:ext uri="{FF2B5EF4-FFF2-40B4-BE49-F238E27FC236}">
                <a16:creationId xmlns:a16="http://schemas.microsoft.com/office/drawing/2014/main" id="{AB803289-0D0E-4904-A311-90751AA2DC61}"/>
              </a:ext>
            </a:extLst>
          </p:cNvPr>
          <p:cNvPicPr>
            <a:picLocks noChangeAspect="1"/>
          </p:cNvPicPr>
          <p:nvPr/>
        </p:nvPicPr>
        <p:blipFill rotWithShape="1">
          <a:blip r:embed="rId3"/>
          <a:srcRect r="60714"/>
          <a:stretch/>
        </p:blipFill>
        <p:spPr>
          <a:xfrm>
            <a:off x="2282682" y="5025759"/>
            <a:ext cx="624414" cy="584119"/>
          </a:xfrm>
          <a:prstGeom prst="rect">
            <a:avLst/>
          </a:prstGeom>
        </p:spPr>
      </p:pic>
      <p:sp>
        <p:nvSpPr>
          <p:cNvPr id="23" name="TextBox 22">
            <a:extLst>
              <a:ext uri="{FF2B5EF4-FFF2-40B4-BE49-F238E27FC236}">
                <a16:creationId xmlns:a16="http://schemas.microsoft.com/office/drawing/2014/main" id="{CB9648DB-8CAD-4FD5-8550-34F8DAE981F2}"/>
              </a:ext>
            </a:extLst>
          </p:cNvPr>
          <p:cNvSpPr txBox="1"/>
          <p:nvPr/>
        </p:nvSpPr>
        <p:spPr>
          <a:xfrm rot="19216007">
            <a:off x="4487114" y="-54464"/>
            <a:ext cx="3911334" cy="323165"/>
          </a:xfrm>
          <a:prstGeom prst="rect">
            <a:avLst/>
          </a:prstGeom>
          <a:noFill/>
        </p:spPr>
        <p:txBody>
          <a:bodyPr wrap="square" rtlCol="0">
            <a:spAutoFit/>
          </a:bodyPr>
          <a:lstStyle/>
          <a:p>
            <a:r>
              <a:rPr lang="en-GB" sz="1500" dirty="0">
                <a:solidFill>
                  <a:srgbClr val="0070AD"/>
                </a:solidFill>
                <a:latin typeface="Ubuntu" panose="020B0504030602030204" pitchFamily="34" charset="0"/>
              </a:rPr>
              <a:t>ACCESS</a:t>
            </a:r>
          </a:p>
        </p:txBody>
      </p:sp>
    </p:spTree>
    <p:extLst>
      <p:ext uri="{BB962C8B-B14F-4D97-AF65-F5344CB8AC3E}">
        <p14:creationId xmlns:p14="http://schemas.microsoft.com/office/powerpoint/2010/main" val="2006589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56BFF5-9EDD-4819-ADDB-AD01310373C3}"/>
              </a:ext>
            </a:extLst>
          </p:cNvPr>
          <p:cNvSpPr/>
          <p:nvPr/>
        </p:nvSpPr>
        <p:spPr>
          <a:xfrm>
            <a:off x="2138665" y="1219940"/>
            <a:ext cx="8305095" cy="4529985"/>
          </a:xfrm>
          <a:prstGeom prst="rect">
            <a:avLst/>
          </a:prstGeom>
          <a:gradFill flip="none" rotWithShape="1">
            <a:gsLst>
              <a:gs pos="0">
                <a:srgbClr val="12ABDB">
                  <a:tint val="66000"/>
                  <a:satMod val="160000"/>
                </a:srgbClr>
              </a:gs>
              <a:gs pos="50000">
                <a:srgbClr val="12ABDB">
                  <a:tint val="44500"/>
                  <a:satMod val="16000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7 Points 7">
            <a:extLst>
              <a:ext uri="{FF2B5EF4-FFF2-40B4-BE49-F238E27FC236}">
                <a16:creationId xmlns:a16="http://schemas.microsoft.com/office/drawing/2014/main" id="{32D34824-18EB-4E83-9BC5-6791C0193C3B}"/>
              </a:ext>
            </a:extLst>
          </p:cNvPr>
          <p:cNvSpPr/>
          <p:nvPr/>
        </p:nvSpPr>
        <p:spPr>
          <a:xfrm rot="20888962">
            <a:off x="645393" y="1880757"/>
            <a:ext cx="1665240" cy="1538614"/>
          </a:xfrm>
          <a:prstGeom prst="star7">
            <a:avLst/>
          </a:prstGeom>
          <a:solidFill>
            <a:srgbClr val="0070AD"/>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9" name="Arrow: Chevron 8">
            <a:extLst>
              <a:ext uri="{FF2B5EF4-FFF2-40B4-BE49-F238E27FC236}">
                <a16:creationId xmlns:a16="http://schemas.microsoft.com/office/drawing/2014/main" id="{BE55756F-614A-4FF3-8C38-305A32A56DEB}"/>
              </a:ext>
            </a:extLst>
          </p:cNvPr>
          <p:cNvSpPr/>
          <p:nvPr/>
        </p:nvSpPr>
        <p:spPr>
          <a:xfrm>
            <a:off x="2236352" y="1790366"/>
            <a:ext cx="1338921" cy="1719397"/>
          </a:xfrm>
          <a:prstGeom prst="chevron">
            <a:avLst>
              <a:gd name="adj" fmla="val 37606"/>
            </a:avLst>
          </a:prstGeom>
          <a:solidFill>
            <a:srgbClr val="FF304C"/>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0" name="Arrow: Chevron 9">
            <a:extLst>
              <a:ext uri="{FF2B5EF4-FFF2-40B4-BE49-F238E27FC236}">
                <a16:creationId xmlns:a16="http://schemas.microsoft.com/office/drawing/2014/main" id="{E40DF5B1-B88B-489C-B8E1-E90A6BB8E4DF}"/>
              </a:ext>
            </a:extLst>
          </p:cNvPr>
          <p:cNvSpPr/>
          <p:nvPr/>
        </p:nvSpPr>
        <p:spPr>
          <a:xfrm>
            <a:off x="3351725" y="1637666"/>
            <a:ext cx="1482034" cy="2024796"/>
          </a:xfrm>
          <a:prstGeom prst="chevron">
            <a:avLst>
              <a:gd name="adj" fmla="val 37606"/>
            </a:avLst>
          </a:prstGeom>
          <a:solidFill>
            <a:srgbClr val="0070AD"/>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1" name="Arrow: Chevron 10">
            <a:extLst>
              <a:ext uri="{FF2B5EF4-FFF2-40B4-BE49-F238E27FC236}">
                <a16:creationId xmlns:a16="http://schemas.microsoft.com/office/drawing/2014/main" id="{1E57AAFB-4526-49F6-8DF9-5F0625B3161B}"/>
              </a:ext>
            </a:extLst>
          </p:cNvPr>
          <p:cNvSpPr/>
          <p:nvPr/>
        </p:nvSpPr>
        <p:spPr>
          <a:xfrm>
            <a:off x="4500557" y="1460756"/>
            <a:ext cx="1741009" cy="2378616"/>
          </a:xfrm>
          <a:prstGeom prst="chevron">
            <a:avLst>
              <a:gd name="adj" fmla="val 37606"/>
            </a:avLst>
          </a:prstGeom>
          <a:solidFill>
            <a:srgbClr val="0070AD"/>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2" name="Arrow: Chevron 11">
            <a:extLst>
              <a:ext uri="{FF2B5EF4-FFF2-40B4-BE49-F238E27FC236}">
                <a16:creationId xmlns:a16="http://schemas.microsoft.com/office/drawing/2014/main" id="{5F8ECE59-3F51-48E4-A829-D2DCC3564108}"/>
              </a:ext>
            </a:extLst>
          </p:cNvPr>
          <p:cNvSpPr/>
          <p:nvPr/>
        </p:nvSpPr>
        <p:spPr>
          <a:xfrm>
            <a:off x="5868709" y="1346134"/>
            <a:ext cx="1908803" cy="2607860"/>
          </a:xfrm>
          <a:prstGeom prst="chevron">
            <a:avLst>
              <a:gd name="adj" fmla="val 37606"/>
            </a:avLst>
          </a:prstGeom>
          <a:solidFill>
            <a:srgbClr val="0070AD"/>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3" name="Ribbon: Tilted Up 12">
            <a:extLst>
              <a:ext uri="{FF2B5EF4-FFF2-40B4-BE49-F238E27FC236}">
                <a16:creationId xmlns:a16="http://schemas.microsoft.com/office/drawing/2014/main" id="{E3A09189-2FFC-4139-BA29-932E6D705087}"/>
              </a:ext>
            </a:extLst>
          </p:cNvPr>
          <p:cNvSpPr/>
          <p:nvPr/>
        </p:nvSpPr>
        <p:spPr>
          <a:xfrm>
            <a:off x="8844417" y="2125636"/>
            <a:ext cx="2218767" cy="1048856"/>
          </a:xfrm>
          <a:prstGeom prst="ribbon2">
            <a:avLst>
              <a:gd name="adj1" fmla="val 16667"/>
              <a:gd name="adj2" fmla="val 68986"/>
            </a:avLst>
          </a:prstGeom>
          <a:solidFill>
            <a:srgbClr val="0070AD"/>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4" name="Equals 13">
            <a:extLst>
              <a:ext uri="{FF2B5EF4-FFF2-40B4-BE49-F238E27FC236}">
                <a16:creationId xmlns:a16="http://schemas.microsoft.com/office/drawing/2014/main" id="{8D74AFC4-2CE3-43DD-AD36-55A78771D765}"/>
              </a:ext>
            </a:extLst>
          </p:cNvPr>
          <p:cNvSpPr/>
          <p:nvPr/>
        </p:nvSpPr>
        <p:spPr>
          <a:xfrm>
            <a:off x="7812925" y="2074000"/>
            <a:ext cx="1008112" cy="1152128"/>
          </a:xfrm>
          <a:prstGeom prst="mathEqual">
            <a:avLst/>
          </a:prstGeom>
          <a:solidFill>
            <a:srgbClr val="0070AD"/>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Box 14">
            <a:extLst>
              <a:ext uri="{FF2B5EF4-FFF2-40B4-BE49-F238E27FC236}">
                <a16:creationId xmlns:a16="http://schemas.microsoft.com/office/drawing/2014/main" id="{CAA9878B-6624-48C4-993D-AF46CF016202}"/>
              </a:ext>
            </a:extLst>
          </p:cNvPr>
          <p:cNvSpPr txBox="1"/>
          <p:nvPr/>
        </p:nvSpPr>
        <p:spPr>
          <a:xfrm rot="19216007">
            <a:off x="2117212" y="230889"/>
            <a:ext cx="3911334" cy="323165"/>
          </a:xfrm>
          <a:prstGeom prst="rect">
            <a:avLst/>
          </a:prstGeom>
          <a:noFill/>
        </p:spPr>
        <p:txBody>
          <a:bodyPr wrap="square" rtlCol="0">
            <a:spAutoFit/>
          </a:bodyPr>
          <a:lstStyle/>
          <a:p>
            <a:r>
              <a:rPr lang="en-GB" sz="1500" dirty="0">
                <a:solidFill>
                  <a:srgbClr val="0070AD"/>
                </a:solidFill>
                <a:latin typeface="Ubuntu" panose="020B0504030602030204" pitchFamily="34" charset="0"/>
              </a:rPr>
              <a:t>PUBLISHING</a:t>
            </a:r>
          </a:p>
        </p:txBody>
      </p:sp>
      <p:pic>
        <p:nvPicPr>
          <p:cNvPr id="20" name="Picture 19">
            <a:extLst>
              <a:ext uri="{FF2B5EF4-FFF2-40B4-BE49-F238E27FC236}">
                <a16:creationId xmlns:a16="http://schemas.microsoft.com/office/drawing/2014/main" id="{AB803289-0D0E-4904-A311-90751AA2DC61}"/>
              </a:ext>
            </a:extLst>
          </p:cNvPr>
          <p:cNvPicPr>
            <a:picLocks noChangeAspect="1"/>
          </p:cNvPicPr>
          <p:nvPr/>
        </p:nvPicPr>
        <p:blipFill rotWithShape="1">
          <a:blip r:embed="rId3"/>
          <a:srcRect r="60714"/>
          <a:stretch/>
        </p:blipFill>
        <p:spPr>
          <a:xfrm>
            <a:off x="2285391" y="5017702"/>
            <a:ext cx="624414" cy="584119"/>
          </a:xfrm>
          <a:prstGeom prst="rect">
            <a:avLst/>
          </a:prstGeom>
        </p:spPr>
      </p:pic>
      <p:sp>
        <p:nvSpPr>
          <p:cNvPr id="21" name="TextBox 20">
            <a:extLst>
              <a:ext uri="{FF2B5EF4-FFF2-40B4-BE49-F238E27FC236}">
                <a16:creationId xmlns:a16="http://schemas.microsoft.com/office/drawing/2014/main" id="{34775D84-61A6-4132-B44A-579340DA04DA}"/>
              </a:ext>
            </a:extLst>
          </p:cNvPr>
          <p:cNvSpPr txBox="1"/>
          <p:nvPr/>
        </p:nvSpPr>
        <p:spPr>
          <a:xfrm>
            <a:off x="2207568" y="3704023"/>
            <a:ext cx="4215013" cy="784830"/>
          </a:xfrm>
          <a:prstGeom prst="rect">
            <a:avLst/>
          </a:prstGeom>
          <a:noFill/>
        </p:spPr>
        <p:txBody>
          <a:bodyPr wrap="square" rtlCol="0">
            <a:spAutoFit/>
          </a:bodyPr>
          <a:lstStyle/>
          <a:p>
            <a:pPr marL="285750" indent="-285750">
              <a:buFont typeface="Arial" panose="020B0604020202020204" pitchFamily="34" charset="0"/>
              <a:buChar char="•"/>
            </a:pPr>
            <a:r>
              <a:rPr lang="en-GB" sz="1500" dirty="0">
                <a:latin typeface="Ubuntu" panose="020B0504030602030204" pitchFamily="34" charset="0"/>
              </a:rPr>
              <a:t>eLearning</a:t>
            </a:r>
          </a:p>
          <a:p>
            <a:pPr marL="285750" indent="-285750">
              <a:buFont typeface="Arial" panose="020B0604020202020204" pitchFamily="34" charset="0"/>
              <a:buChar char="•"/>
            </a:pPr>
            <a:r>
              <a:rPr lang="en-GB" sz="1500" dirty="0">
                <a:latin typeface="Ubuntu" panose="020B0504030602030204" pitchFamily="34" charset="0"/>
              </a:rPr>
              <a:t>Tailored support</a:t>
            </a:r>
          </a:p>
          <a:p>
            <a:pPr marL="285750" indent="-285750">
              <a:buFont typeface="Arial" panose="020B0604020202020204" pitchFamily="34" charset="0"/>
              <a:buChar char="•"/>
            </a:pPr>
            <a:r>
              <a:rPr lang="en-GB" sz="1500" dirty="0">
                <a:latin typeface="Ubuntu" panose="020B0504030602030204" pitchFamily="34" charset="0"/>
              </a:rPr>
              <a:t>Promotion of DCAT-AP</a:t>
            </a:r>
          </a:p>
        </p:txBody>
      </p:sp>
    </p:spTree>
    <p:extLst>
      <p:ext uri="{BB962C8B-B14F-4D97-AF65-F5344CB8AC3E}">
        <p14:creationId xmlns:p14="http://schemas.microsoft.com/office/powerpoint/2010/main" val="1090314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56BFF5-9EDD-4819-ADDB-AD01310373C3}"/>
              </a:ext>
            </a:extLst>
          </p:cNvPr>
          <p:cNvSpPr/>
          <p:nvPr/>
        </p:nvSpPr>
        <p:spPr>
          <a:xfrm>
            <a:off x="2137766" y="1212121"/>
            <a:ext cx="8305095" cy="4526374"/>
          </a:xfrm>
          <a:prstGeom prst="rect">
            <a:avLst/>
          </a:prstGeom>
          <a:gradFill flip="none" rotWithShape="1">
            <a:gsLst>
              <a:gs pos="0">
                <a:srgbClr val="12ABDB">
                  <a:tint val="66000"/>
                  <a:satMod val="160000"/>
                </a:srgbClr>
              </a:gs>
              <a:gs pos="50000">
                <a:srgbClr val="12ABDB">
                  <a:tint val="44500"/>
                  <a:satMod val="16000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7 Points 7">
            <a:extLst>
              <a:ext uri="{FF2B5EF4-FFF2-40B4-BE49-F238E27FC236}">
                <a16:creationId xmlns:a16="http://schemas.microsoft.com/office/drawing/2014/main" id="{32D34824-18EB-4E83-9BC5-6791C0193C3B}"/>
              </a:ext>
            </a:extLst>
          </p:cNvPr>
          <p:cNvSpPr/>
          <p:nvPr/>
        </p:nvSpPr>
        <p:spPr>
          <a:xfrm rot="20888962">
            <a:off x="644494" y="1872938"/>
            <a:ext cx="1665240" cy="1538614"/>
          </a:xfrm>
          <a:prstGeom prst="star7">
            <a:avLst/>
          </a:prstGeom>
          <a:solidFill>
            <a:srgbClr val="0070AD"/>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9" name="Arrow: Chevron 8">
            <a:extLst>
              <a:ext uri="{FF2B5EF4-FFF2-40B4-BE49-F238E27FC236}">
                <a16:creationId xmlns:a16="http://schemas.microsoft.com/office/drawing/2014/main" id="{BE55756F-614A-4FF3-8C38-305A32A56DEB}"/>
              </a:ext>
            </a:extLst>
          </p:cNvPr>
          <p:cNvSpPr/>
          <p:nvPr/>
        </p:nvSpPr>
        <p:spPr>
          <a:xfrm>
            <a:off x="2235453" y="1782547"/>
            <a:ext cx="1338921" cy="1719397"/>
          </a:xfrm>
          <a:prstGeom prst="chevron">
            <a:avLst>
              <a:gd name="adj" fmla="val 37606"/>
            </a:avLst>
          </a:prstGeom>
          <a:solidFill>
            <a:srgbClr val="0070AD"/>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0" name="Arrow: Chevron 9">
            <a:extLst>
              <a:ext uri="{FF2B5EF4-FFF2-40B4-BE49-F238E27FC236}">
                <a16:creationId xmlns:a16="http://schemas.microsoft.com/office/drawing/2014/main" id="{E40DF5B1-B88B-489C-B8E1-E90A6BB8E4DF}"/>
              </a:ext>
            </a:extLst>
          </p:cNvPr>
          <p:cNvSpPr/>
          <p:nvPr/>
        </p:nvSpPr>
        <p:spPr>
          <a:xfrm>
            <a:off x="3350826" y="1629847"/>
            <a:ext cx="1482034" cy="2024796"/>
          </a:xfrm>
          <a:prstGeom prst="chevron">
            <a:avLst>
              <a:gd name="adj" fmla="val 37606"/>
            </a:avLst>
          </a:prstGeom>
          <a:solidFill>
            <a:srgbClr val="FF304C"/>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1" name="Arrow: Chevron 10">
            <a:extLst>
              <a:ext uri="{FF2B5EF4-FFF2-40B4-BE49-F238E27FC236}">
                <a16:creationId xmlns:a16="http://schemas.microsoft.com/office/drawing/2014/main" id="{1E57AAFB-4526-49F6-8DF9-5F0625B3161B}"/>
              </a:ext>
            </a:extLst>
          </p:cNvPr>
          <p:cNvSpPr/>
          <p:nvPr/>
        </p:nvSpPr>
        <p:spPr>
          <a:xfrm>
            <a:off x="4499658" y="1452937"/>
            <a:ext cx="1741009" cy="2378616"/>
          </a:xfrm>
          <a:prstGeom prst="chevron">
            <a:avLst>
              <a:gd name="adj" fmla="val 37606"/>
            </a:avLst>
          </a:prstGeom>
          <a:solidFill>
            <a:srgbClr val="0070AD"/>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2" name="Arrow: Chevron 11">
            <a:extLst>
              <a:ext uri="{FF2B5EF4-FFF2-40B4-BE49-F238E27FC236}">
                <a16:creationId xmlns:a16="http://schemas.microsoft.com/office/drawing/2014/main" id="{5F8ECE59-3F51-48E4-A829-D2DCC3564108}"/>
              </a:ext>
            </a:extLst>
          </p:cNvPr>
          <p:cNvSpPr/>
          <p:nvPr/>
        </p:nvSpPr>
        <p:spPr>
          <a:xfrm>
            <a:off x="5867810" y="1338315"/>
            <a:ext cx="1908803" cy="2607860"/>
          </a:xfrm>
          <a:prstGeom prst="chevron">
            <a:avLst>
              <a:gd name="adj" fmla="val 37606"/>
            </a:avLst>
          </a:prstGeom>
          <a:solidFill>
            <a:srgbClr val="0070AD"/>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3" name="Ribbon: Tilted Up 12">
            <a:extLst>
              <a:ext uri="{FF2B5EF4-FFF2-40B4-BE49-F238E27FC236}">
                <a16:creationId xmlns:a16="http://schemas.microsoft.com/office/drawing/2014/main" id="{E3A09189-2FFC-4139-BA29-932E6D705087}"/>
              </a:ext>
            </a:extLst>
          </p:cNvPr>
          <p:cNvSpPr/>
          <p:nvPr/>
        </p:nvSpPr>
        <p:spPr>
          <a:xfrm>
            <a:off x="8843518" y="2117817"/>
            <a:ext cx="2218767" cy="1048856"/>
          </a:xfrm>
          <a:prstGeom prst="ribbon2">
            <a:avLst>
              <a:gd name="adj1" fmla="val 16667"/>
              <a:gd name="adj2" fmla="val 68986"/>
            </a:avLst>
          </a:prstGeom>
          <a:solidFill>
            <a:srgbClr val="0070AD"/>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4" name="Equals 13">
            <a:extLst>
              <a:ext uri="{FF2B5EF4-FFF2-40B4-BE49-F238E27FC236}">
                <a16:creationId xmlns:a16="http://schemas.microsoft.com/office/drawing/2014/main" id="{8D74AFC4-2CE3-43DD-AD36-55A78771D765}"/>
              </a:ext>
            </a:extLst>
          </p:cNvPr>
          <p:cNvSpPr/>
          <p:nvPr/>
        </p:nvSpPr>
        <p:spPr>
          <a:xfrm>
            <a:off x="7812026" y="2066181"/>
            <a:ext cx="1008112" cy="1152128"/>
          </a:xfrm>
          <a:prstGeom prst="mathEqual">
            <a:avLst/>
          </a:prstGeom>
          <a:solidFill>
            <a:srgbClr val="0070AD"/>
          </a:solidFill>
          <a:ln>
            <a:solidFill>
              <a:srgbClr val="2B1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TextBox 15">
            <a:extLst>
              <a:ext uri="{FF2B5EF4-FFF2-40B4-BE49-F238E27FC236}">
                <a16:creationId xmlns:a16="http://schemas.microsoft.com/office/drawing/2014/main" id="{7E8A4DFC-CE14-452C-9EFA-CB57281B08D7}"/>
              </a:ext>
            </a:extLst>
          </p:cNvPr>
          <p:cNvSpPr txBox="1"/>
          <p:nvPr/>
        </p:nvSpPr>
        <p:spPr>
          <a:xfrm rot="19216007">
            <a:off x="3268441" y="79054"/>
            <a:ext cx="3911334" cy="323165"/>
          </a:xfrm>
          <a:prstGeom prst="rect">
            <a:avLst/>
          </a:prstGeom>
          <a:noFill/>
        </p:spPr>
        <p:txBody>
          <a:bodyPr wrap="square" rtlCol="0">
            <a:spAutoFit/>
          </a:bodyPr>
          <a:lstStyle/>
          <a:p>
            <a:r>
              <a:rPr lang="en-GB" sz="1500" dirty="0">
                <a:solidFill>
                  <a:srgbClr val="0070AD"/>
                </a:solidFill>
                <a:latin typeface="Ubuntu" panose="020B0504030602030204" pitchFamily="34" charset="0"/>
              </a:rPr>
              <a:t>DISCOVERY</a:t>
            </a:r>
          </a:p>
        </p:txBody>
      </p:sp>
      <p:pic>
        <p:nvPicPr>
          <p:cNvPr id="20" name="Picture 19">
            <a:extLst>
              <a:ext uri="{FF2B5EF4-FFF2-40B4-BE49-F238E27FC236}">
                <a16:creationId xmlns:a16="http://schemas.microsoft.com/office/drawing/2014/main" id="{AB803289-0D0E-4904-A311-90751AA2DC61}"/>
              </a:ext>
            </a:extLst>
          </p:cNvPr>
          <p:cNvPicPr>
            <a:picLocks noChangeAspect="1"/>
          </p:cNvPicPr>
          <p:nvPr/>
        </p:nvPicPr>
        <p:blipFill rotWithShape="1">
          <a:blip r:embed="rId3"/>
          <a:srcRect r="60714"/>
          <a:stretch/>
        </p:blipFill>
        <p:spPr>
          <a:xfrm>
            <a:off x="2289205" y="5014031"/>
            <a:ext cx="624414" cy="584119"/>
          </a:xfrm>
          <a:prstGeom prst="rect">
            <a:avLst/>
          </a:prstGeom>
        </p:spPr>
      </p:pic>
      <p:sp>
        <p:nvSpPr>
          <p:cNvPr id="21" name="TextBox 20">
            <a:extLst>
              <a:ext uri="{FF2B5EF4-FFF2-40B4-BE49-F238E27FC236}">
                <a16:creationId xmlns:a16="http://schemas.microsoft.com/office/drawing/2014/main" id="{6C89F597-F24A-4748-A3EF-A7AE484F028C}"/>
              </a:ext>
            </a:extLst>
          </p:cNvPr>
          <p:cNvSpPr txBox="1"/>
          <p:nvPr/>
        </p:nvSpPr>
        <p:spPr>
          <a:xfrm>
            <a:off x="3315969" y="3918044"/>
            <a:ext cx="4215013" cy="323165"/>
          </a:xfrm>
          <a:prstGeom prst="rect">
            <a:avLst/>
          </a:prstGeom>
          <a:noFill/>
        </p:spPr>
        <p:txBody>
          <a:bodyPr wrap="square" rtlCol="0">
            <a:spAutoFit/>
          </a:bodyPr>
          <a:lstStyle/>
          <a:p>
            <a:pPr marL="285750" indent="-285750">
              <a:buFont typeface="Arial" panose="020B0604020202020204" pitchFamily="34" charset="0"/>
              <a:buChar char="•"/>
            </a:pPr>
            <a:r>
              <a:rPr lang="en-GB" sz="1500" dirty="0">
                <a:latin typeface="Ubuntu" panose="020B0504030602030204" pitchFamily="34" charset="0"/>
              </a:rPr>
              <a:t>The portal itself!</a:t>
            </a:r>
          </a:p>
        </p:txBody>
      </p:sp>
    </p:spTree>
    <p:extLst>
      <p:ext uri="{BB962C8B-B14F-4D97-AF65-F5344CB8AC3E}">
        <p14:creationId xmlns:p14="http://schemas.microsoft.com/office/powerpoint/2010/main" val="4157088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A54BA254-9691-4FD7-A50A-D05927A3BDF1}"/>
              </a:ext>
            </a:extLst>
          </p:cNvPr>
          <p:cNvSpPr/>
          <p:nvPr/>
        </p:nvSpPr>
        <p:spPr>
          <a:xfrm>
            <a:off x="254740" y="1397787"/>
            <a:ext cx="11661036" cy="50919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Ubuntu" panose="020B0504030602030204" pitchFamily="34" charset="0"/>
            </a:endParaRPr>
          </a:p>
        </p:txBody>
      </p:sp>
      <p:sp>
        <p:nvSpPr>
          <p:cNvPr id="2" name="Title 1">
            <a:extLst>
              <a:ext uri="{FF2B5EF4-FFF2-40B4-BE49-F238E27FC236}">
                <a16:creationId xmlns:a16="http://schemas.microsoft.com/office/drawing/2014/main" id="{9F47C723-E963-49EE-A435-F8A9ED008433}"/>
              </a:ext>
            </a:extLst>
          </p:cNvPr>
          <p:cNvSpPr>
            <a:spLocks noGrp="1"/>
          </p:cNvSpPr>
          <p:nvPr>
            <p:ph type="title"/>
          </p:nvPr>
        </p:nvSpPr>
        <p:spPr/>
        <p:txBody>
          <a:bodyPr/>
          <a:lstStyle/>
          <a:p>
            <a:r>
              <a:rPr lang="en-GB" dirty="0">
                <a:latin typeface="Ubuntu" panose="020B0504030602030204" pitchFamily="34" charset="0"/>
              </a:rPr>
              <a:t>The data portal</a:t>
            </a:r>
          </a:p>
        </p:txBody>
      </p:sp>
      <p:pic>
        <p:nvPicPr>
          <p:cNvPr id="25" name="Bild 39">
            <a:extLst>
              <a:ext uri="{FF2B5EF4-FFF2-40B4-BE49-F238E27FC236}">
                <a16:creationId xmlns:a16="http://schemas.microsoft.com/office/drawing/2014/main" id="{8C1884B5-BFF8-4022-8CD6-0119E968ED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73212" y="3048490"/>
            <a:ext cx="693502" cy="550141"/>
          </a:xfrm>
          <a:prstGeom prst="rect">
            <a:avLst/>
          </a:prstGeom>
        </p:spPr>
      </p:pic>
      <p:pic>
        <p:nvPicPr>
          <p:cNvPr id="30" name="Bild 24">
            <a:extLst>
              <a:ext uri="{FF2B5EF4-FFF2-40B4-BE49-F238E27FC236}">
                <a16:creationId xmlns:a16="http://schemas.microsoft.com/office/drawing/2014/main" id="{35DD0CB3-8603-4187-B844-E8F92B1E74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66072" y="2348880"/>
            <a:ext cx="644612" cy="565526"/>
          </a:xfrm>
          <a:prstGeom prst="rect">
            <a:avLst/>
          </a:prstGeom>
        </p:spPr>
      </p:pic>
      <p:pic>
        <p:nvPicPr>
          <p:cNvPr id="31" name="Bild 20">
            <a:extLst>
              <a:ext uri="{FF2B5EF4-FFF2-40B4-BE49-F238E27FC236}">
                <a16:creationId xmlns:a16="http://schemas.microsoft.com/office/drawing/2014/main" id="{94DD6C46-37CA-4DD4-BA73-A6E4CA32B1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70957" y="2764195"/>
            <a:ext cx="2405853" cy="1595303"/>
          </a:xfrm>
          <a:prstGeom prst="rect">
            <a:avLst/>
          </a:prstGeom>
        </p:spPr>
      </p:pic>
      <p:pic>
        <p:nvPicPr>
          <p:cNvPr id="32" name="Bild 35">
            <a:extLst>
              <a:ext uri="{FF2B5EF4-FFF2-40B4-BE49-F238E27FC236}">
                <a16:creationId xmlns:a16="http://schemas.microsoft.com/office/drawing/2014/main" id="{5F432B37-ADC9-4779-9A58-E128A7D1CFA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77460" y="3091316"/>
            <a:ext cx="797067" cy="496995"/>
          </a:xfrm>
          <a:prstGeom prst="rect">
            <a:avLst/>
          </a:prstGeom>
        </p:spPr>
      </p:pic>
      <p:sp>
        <p:nvSpPr>
          <p:cNvPr id="33" name="Rechteck 34">
            <a:extLst>
              <a:ext uri="{FF2B5EF4-FFF2-40B4-BE49-F238E27FC236}">
                <a16:creationId xmlns:a16="http://schemas.microsoft.com/office/drawing/2014/main" id="{A4980103-9EE0-4515-B4F4-A31C2A9BC77B}"/>
              </a:ext>
            </a:extLst>
          </p:cNvPr>
          <p:cNvSpPr/>
          <p:nvPr/>
        </p:nvSpPr>
        <p:spPr bwMode="auto">
          <a:xfrm>
            <a:off x="1106125" y="2531825"/>
            <a:ext cx="910129" cy="276999"/>
          </a:xfrm>
          <a:prstGeom prst="rect">
            <a:avLst/>
          </a:prstGeom>
          <a:solidFill>
            <a:srgbClr val="0070AD"/>
          </a:solidFill>
          <a:ln w="22225" cap="flat" cmpd="sng">
            <a:noFill/>
            <a:prstDash val="solid"/>
            <a:round/>
            <a:headEnd/>
            <a:tailEnd/>
          </a:ln>
          <a:effectLst/>
        </p:spPr>
        <p:txBody>
          <a:bodyPr lIns="0" tIns="0" rIns="0" bIns="0" rtlCol="0" anchor="ctr">
            <a:spAutoFit/>
          </a:bodyPr>
          <a:lstStyle/>
          <a:p>
            <a:pPr algn="ctr"/>
            <a:endParaRPr lang="de-DE" kern="0" dirty="0">
              <a:solidFill>
                <a:sysClr val="windowText" lastClr="000000"/>
              </a:solidFill>
              <a:latin typeface="Ubuntu" panose="020B0504030602030204" pitchFamily="34" charset="0"/>
            </a:endParaRPr>
          </a:p>
        </p:txBody>
      </p:sp>
      <p:pic>
        <p:nvPicPr>
          <p:cNvPr id="34" name="Bild 8" descr="FOKUS_Punkte.png">
            <a:extLst>
              <a:ext uri="{FF2B5EF4-FFF2-40B4-BE49-F238E27FC236}">
                <a16:creationId xmlns:a16="http://schemas.microsoft.com/office/drawing/2014/main" id="{AD702526-6907-4904-9584-E1F837EA988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15981" y="3667062"/>
            <a:ext cx="710551" cy="710551"/>
          </a:xfrm>
          <a:prstGeom prst="rect">
            <a:avLst/>
          </a:prstGeom>
        </p:spPr>
      </p:pic>
      <p:grpSp>
        <p:nvGrpSpPr>
          <p:cNvPr id="35" name="Gruppierung 10">
            <a:extLst>
              <a:ext uri="{FF2B5EF4-FFF2-40B4-BE49-F238E27FC236}">
                <a16:creationId xmlns:a16="http://schemas.microsoft.com/office/drawing/2014/main" id="{950D80F8-878A-4D24-9D28-27CE79BD042D}"/>
              </a:ext>
            </a:extLst>
          </p:cNvPr>
          <p:cNvGrpSpPr/>
          <p:nvPr/>
        </p:nvGrpSpPr>
        <p:grpSpPr>
          <a:xfrm>
            <a:off x="9187137" y="3667062"/>
            <a:ext cx="1421102" cy="710551"/>
            <a:chOff x="6965289" y="2219086"/>
            <a:chExt cx="1065580" cy="532790"/>
          </a:xfrm>
        </p:grpSpPr>
        <p:pic>
          <p:nvPicPr>
            <p:cNvPr id="36" name="Bild 33" descr="FOKUS_Punkte.png">
              <a:extLst>
                <a:ext uri="{FF2B5EF4-FFF2-40B4-BE49-F238E27FC236}">
                  <a16:creationId xmlns:a16="http://schemas.microsoft.com/office/drawing/2014/main" id="{98181263-781C-4F00-AFCD-E4925A77E74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5289" y="2219086"/>
              <a:ext cx="532790" cy="532790"/>
            </a:xfrm>
            <a:prstGeom prst="rect">
              <a:avLst/>
            </a:prstGeom>
          </p:spPr>
        </p:pic>
        <p:pic>
          <p:nvPicPr>
            <p:cNvPr id="37" name="Bild 34" descr="FOKUS_Punkte.png">
              <a:extLst>
                <a:ext uri="{FF2B5EF4-FFF2-40B4-BE49-F238E27FC236}">
                  <a16:creationId xmlns:a16="http://schemas.microsoft.com/office/drawing/2014/main" id="{7C9026F7-F4DE-4375-957E-1D294D48FA4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98079" y="2219086"/>
              <a:ext cx="532790" cy="532790"/>
            </a:xfrm>
            <a:prstGeom prst="rect">
              <a:avLst/>
            </a:prstGeom>
          </p:spPr>
        </p:pic>
      </p:grpSp>
      <p:grpSp>
        <p:nvGrpSpPr>
          <p:cNvPr id="38" name="Gruppierung 12">
            <a:extLst>
              <a:ext uri="{FF2B5EF4-FFF2-40B4-BE49-F238E27FC236}">
                <a16:creationId xmlns:a16="http://schemas.microsoft.com/office/drawing/2014/main" id="{7B24F56A-C5DA-4DE0-A1E1-360DCE791DDE}"/>
              </a:ext>
            </a:extLst>
          </p:cNvPr>
          <p:cNvGrpSpPr/>
          <p:nvPr/>
        </p:nvGrpSpPr>
        <p:grpSpPr>
          <a:xfrm>
            <a:off x="1328286" y="2803831"/>
            <a:ext cx="1421102" cy="1590405"/>
            <a:chOff x="1055581" y="1571813"/>
            <a:chExt cx="1065580" cy="1192528"/>
          </a:xfrm>
        </p:grpSpPr>
        <p:grpSp>
          <p:nvGrpSpPr>
            <p:cNvPr id="39" name="Gruppierung 9">
              <a:extLst>
                <a:ext uri="{FF2B5EF4-FFF2-40B4-BE49-F238E27FC236}">
                  <a16:creationId xmlns:a16="http://schemas.microsoft.com/office/drawing/2014/main" id="{1175F0AF-9419-42C5-A4E6-F3811899277D}"/>
                </a:ext>
              </a:extLst>
            </p:cNvPr>
            <p:cNvGrpSpPr/>
            <p:nvPr/>
          </p:nvGrpSpPr>
          <p:grpSpPr>
            <a:xfrm>
              <a:off x="1055581" y="1698761"/>
              <a:ext cx="1065580" cy="1065580"/>
              <a:chOff x="6965289" y="432008"/>
              <a:chExt cx="1065580" cy="1065580"/>
            </a:xfrm>
          </p:grpSpPr>
          <p:pic>
            <p:nvPicPr>
              <p:cNvPr id="41" name="Bild 37" descr="FOKUS_Punkte.png">
                <a:extLst>
                  <a:ext uri="{FF2B5EF4-FFF2-40B4-BE49-F238E27FC236}">
                    <a16:creationId xmlns:a16="http://schemas.microsoft.com/office/drawing/2014/main" id="{8C8B8EE7-A9AD-44C9-BA3F-B8DAF31D04B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5289" y="432008"/>
                <a:ext cx="532790" cy="532790"/>
              </a:xfrm>
              <a:prstGeom prst="rect">
                <a:avLst/>
              </a:prstGeom>
            </p:spPr>
          </p:pic>
          <p:pic>
            <p:nvPicPr>
              <p:cNvPr id="42" name="Bild 38" descr="FOKUS_Punkte.png">
                <a:extLst>
                  <a:ext uri="{FF2B5EF4-FFF2-40B4-BE49-F238E27FC236}">
                    <a16:creationId xmlns:a16="http://schemas.microsoft.com/office/drawing/2014/main" id="{10013747-57C9-4990-9FFA-FE5507DAA77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98079" y="432008"/>
                <a:ext cx="532790" cy="532790"/>
              </a:xfrm>
              <a:prstGeom prst="rect">
                <a:avLst/>
              </a:prstGeom>
            </p:spPr>
          </p:pic>
          <p:pic>
            <p:nvPicPr>
              <p:cNvPr id="43" name="Bild 40" descr="FOKUS_Punkte.png">
                <a:extLst>
                  <a:ext uri="{FF2B5EF4-FFF2-40B4-BE49-F238E27FC236}">
                    <a16:creationId xmlns:a16="http://schemas.microsoft.com/office/drawing/2014/main" id="{8E20688D-3D8D-44ED-A8A3-E48135BD18E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5289" y="964798"/>
                <a:ext cx="532790" cy="532790"/>
              </a:xfrm>
              <a:prstGeom prst="rect">
                <a:avLst/>
              </a:prstGeom>
            </p:spPr>
          </p:pic>
          <p:pic>
            <p:nvPicPr>
              <p:cNvPr id="44" name="Bild 41" descr="FOKUS_Punkte.png">
                <a:extLst>
                  <a:ext uri="{FF2B5EF4-FFF2-40B4-BE49-F238E27FC236}">
                    <a16:creationId xmlns:a16="http://schemas.microsoft.com/office/drawing/2014/main" id="{69CE89FD-9CA1-43F6-A663-388C6E3C578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98079" y="964798"/>
                <a:ext cx="532790" cy="532790"/>
              </a:xfrm>
              <a:prstGeom prst="rect">
                <a:avLst/>
              </a:prstGeom>
            </p:spPr>
          </p:pic>
        </p:grpSp>
        <p:pic>
          <p:nvPicPr>
            <p:cNvPr id="40" name="Bild 11" descr="FOKUS_Punkte_2.png">
              <a:extLst>
                <a:ext uri="{FF2B5EF4-FFF2-40B4-BE49-F238E27FC236}">
                  <a16:creationId xmlns:a16="http://schemas.microsoft.com/office/drawing/2014/main" id="{2D91D6EC-0003-4809-AAF7-028261EE769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55581" y="1571813"/>
              <a:ext cx="532790" cy="134356"/>
            </a:xfrm>
            <a:prstGeom prst="rect">
              <a:avLst/>
            </a:prstGeom>
          </p:spPr>
        </p:pic>
      </p:grpSp>
      <p:graphicFrame>
        <p:nvGraphicFramePr>
          <p:cNvPr id="46" name="Table 45">
            <a:extLst>
              <a:ext uri="{FF2B5EF4-FFF2-40B4-BE49-F238E27FC236}">
                <a16:creationId xmlns:a16="http://schemas.microsoft.com/office/drawing/2014/main" id="{7D476F53-4765-4FF0-9E68-5F4D6923CF27}"/>
              </a:ext>
            </a:extLst>
          </p:cNvPr>
          <p:cNvGraphicFramePr>
            <a:graphicFrameLocks noGrp="1"/>
          </p:cNvGraphicFramePr>
          <p:nvPr>
            <p:extLst>
              <p:ext uri="{D42A27DB-BD31-4B8C-83A1-F6EECF244321}">
                <p14:modId xmlns:p14="http://schemas.microsoft.com/office/powerpoint/2010/main" val="876643842"/>
              </p:ext>
            </p:extLst>
          </p:nvPr>
        </p:nvGraphicFramePr>
        <p:xfrm>
          <a:off x="911424" y="4565323"/>
          <a:ext cx="10214524" cy="1188720"/>
        </p:xfrm>
        <a:graphic>
          <a:graphicData uri="http://schemas.openxmlformats.org/drawingml/2006/table">
            <a:tbl>
              <a:tblPr firstRow="1" bandRow="1">
                <a:tableStyleId>{5C22544A-7EE6-4342-B048-85BDC9FD1C3A}</a:tableStyleId>
              </a:tblPr>
              <a:tblGrid>
                <a:gridCol w="2553631">
                  <a:extLst>
                    <a:ext uri="{9D8B030D-6E8A-4147-A177-3AD203B41FA5}">
                      <a16:colId xmlns:a16="http://schemas.microsoft.com/office/drawing/2014/main" val="3870049500"/>
                    </a:ext>
                  </a:extLst>
                </a:gridCol>
                <a:gridCol w="2553631">
                  <a:extLst>
                    <a:ext uri="{9D8B030D-6E8A-4147-A177-3AD203B41FA5}">
                      <a16:colId xmlns:a16="http://schemas.microsoft.com/office/drawing/2014/main" val="483247780"/>
                    </a:ext>
                  </a:extLst>
                </a:gridCol>
                <a:gridCol w="2553631">
                  <a:extLst>
                    <a:ext uri="{9D8B030D-6E8A-4147-A177-3AD203B41FA5}">
                      <a16:colId xmlns:a16="http://schemas.microsoft.com/office/drawing/2014/main" val="180224128"/>
                    </a:ext>
                  </a:extLst>
                </a:gridCol>
                <a:gridCol w="2553631">
                  <a:extLst>
                    <a:ext uri="{9D8B030D-6E8A-4147-A177-3AD203B41FA5}">
                      <a16:colId xmlns:a16="http://schemas.microsoft.com/office/drawing/2014/main" val="1423458033"/>
                    </a:ext>
                  </a:extLst>
                </a:gridCol>
              </a:tblGrid>
              <a:tr h="1121826">
                <a:tc>
                  <a:txBody>
                    <a:bodyPr/>
                    <a:lstStyle/>
                    <a:p>
                      <a:pPr algn="ctr"/>
                      <a:r>
                        <a:rPr lang="en-GB" sz="3600" dirty="0">
                          <a:latin typeface="Ubuntu" panose="020B0504030602030204" pitchFamily="34" charset="0"/>
                        </a:rPr>
                        <a:t>~870.000</a:t>
                      </a:r>
                      <a:endParaRPr lang="en-GB" dirty="0">
                        <a:latin typeface="Ubuntu" panose="020B0504030602030204" pitchFamily="34" charset="0"/>
                      </a:endParaRPr>
                    </a:p>
                    <a:p>
                      <a:pPr algn="ctr"/>
                      <a:r>
                        <a:rPr lang="en-GB" dirty="0">
                          <a:latin typeface="Ubuntu" panose="020B0504030602030204" pitchFamily="34" charset="0"/>
                        </a:rPr>
                        <a:t>datasets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3600" dirty="0">
                          <a:latin typeface="Ubuntu" panose="020B0504030602030204" pitchFamily="34" charset="0"/>
                        </a:rPr>
                        <a:t>78</a:t>
                      </a:r>
                      <a:br>
                        <a:rPr lang="en-GB" dirty="0">
                          <a:latin typeface="Ubuntu" panose="020B0504030602030204" pitchFamily="34" charset="0"/>
                        </a:rPr>
                      </a:br>
                      <a:r>
                        <a:rPr lang="en-GB" dirty="0">
                          <a:latin typeface="Ubuntu" panose="020B0504030602030204" pitchFamily="34" charset="0"/>
                        </a:rPr>
                        <a:t>portals from Europe</a:t>
                      </a:r>
                      <a:br>
                        <a:rPr lang="en-GB" dirty="0">
                          <a:latin typeface="Ubuntu" panose="020B0504030602030204" pitchFamily="34" charset="0"/>
                        </a:rPr>
                      </a:br>
                      <a:r>
                        <a:rPr lang="en-GB" dirty="0">
                          <a:latin typeface="Ubuntu" panose="020B0504030602030204" pitchFamily="34" charset="0"/>
                        </a:rPr>
                        <a:t>(and beyond!)</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3600" dirty="0">
                          <a:latin typeface="Ubuntu" panose="020B0504030602030204" pitchFamily="34" charset="0"/>
                        </a:rPr>
                        <a:t>~40</a:t>
                      </a:r>
                      <a:br>
                        <a:rPr lang="en-GB" dirty="0">
                          <a:latin typeface="Ubuntu" panose="020B0504030602030204" pitchFamily="34" charset="0"/>
                        </a:rPr>
                      </a:br>
                      <a:r>
                        <a:rPr lang="en-GB" dirty="0">
                          <a:latin typeface="Ubuntu" panose="020B0504030602030204" pitchFamily="34" charset="0"/>
                        </a:rPr>
                        <a:t>geoportals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3600" dirty="0">
                          <a:latin typeface="Ubuntu" panose="020B0504030602030204" pitchFamily="34" charset="0"/>
                        </a:rPr>
                        <a:t>8</a:t>
                      </a:r>
                      <a:br>
                        <a:rPr lang="en-GB" dirty="0">
                          <a:latin typeface="Ubuntu" panose="020B0504030602030204" pitchFamily="34" charset="0"/>
                        </a:rPr>
                      </a:br>
                      <a:r>
                        <a:rPr lang="en-GB" dirty="0">
                          <a:latin typeface="Ubuntu" panose="020B0504030602030204" pitchFamily="34" charset="0"/>
                        </a:rPr>
                        <a:t>DCAT-AP sources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3472484142"/>
                  </a:ext>
                </a:extLst>
              </a:tr>
            </a:tbl>
          </a:graphicData>
        </a:graphic>
      </p:graphicFrame>
      <p:sp>
        <p:nvSpPr>
          <p:cNvPr id="21" name="Text Placeholder 3">
            <a:extLst>
              <a:ext uri="{FF2B5EF4-FFF2-40B4-BE49-F238E27FC236}">
                <a16:creationId xmlns:a16="http://schemas.microsoft.com/office/drawing/2014/main" id="{DD8D057B-E801-403F-B828-8452D3A16DFF}"/>
              </a:ext>
            </a:extLst>
          </p:cNvPr>
          <p:cNvSpPr txBox="1">
            <a:spLocks/>
          </p:cNvSpPr>
          <p:nvPr/>
        </p:nvSpPr>
        <p:spPr>
          <a:xfrm>
            <a:off x="227349" y="893730"/>
            <a:ext cx="11700000" cy="504056"/>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2"/>
                </a:solidFill>
                <a:latin typeface="+mj-lt"/>
                <a:ea typeface="+mn-ea"/>
                <a:cs typeface="+mn-cs"/>
              </a:defRPr>
            </a:lvl1pPr>
            <a:lvl2pPr marL="266700" indent="-1778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j-lt"/>
                <a:ea typeface="+mn-ea"/>
                <a:cs typeface="+mn-cs"/>
              </a:defRPr>
            </a:lvl2pPr>
            <a:lvl3pPr marL="444500" indent="-1778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622300" indent="-177800" algn="l" defTabSz="914400" rtl="0" eaLnBrk="1" latinLnBrk="0" hangingPunct="1">
              <a:lnSpc>
                <a:spcPct val="90000"/>
              </a:lnSpc>
              <a:spcBef>
                <a:spcPts val="500"/>
              </a:spcBef>
              <a:buClr>
                <a:schemeClr val="accent3"/>
              </a:buClr>
              <a:buFont typeface="Verdana" panose="020B0604030504040204" pitchFamily="34" charset="0"/>
              <a:buChar char="‒"/>
              <a:defRPr sz="1400" kern="1200">
                <a:solidFill>
                  <a:schemeClr val="tx1"/>
                </a:solidFill>
                <a:latin typeface="+mj-lt"/>
                <a:ea typeface="+mn-ea"/>
                <a:cs typeface="+mn-cs"/>
              </a:defRPr>
            </a:lvl4pPr>
            <a:lvl5pPr marL="812800" indent="-1905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Ubuntu" panose="020B0504030602030204" pitchFamily="34" charset="0"/>
              </a:rPr>
              <a:t>The data discoverable through EDP today</a:t>
            </a:r>
          </a:p>
        </p:txBody>
      </p:sp>
    </p:spTree>
    <p:extLst>
      <p:ext uri="{BB962C8B-B14F-4D97-AF65-F5344CB8AC3E}">
        <p14:creationId xmlns:p14="http://schemas.microsoft.com/office/powerpoint/2010/main" val="164469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216C6516-B99D-4670-896A-3388A5D1E715}"/>
              </a:ext>
            </a:extLst>
          </p:cNvPr>
          <p:cNvGrpSpPr/>
          <p:nvPr/>
        </p:nvGrpSpPr>
        <p:grpSpPr>
          <a:xfrm>
            <a:off x="26453" y="-2756"/>
            <a:ext cx="12165549" cy="6898034"/>
            <a:chOff x="1706562" y="926622"/>
            <a:chExt cx="7840119" cy="4871471"/>
          </a:xfrm>
        </p:grpSpPr>
        <p:pic>
          <p:nvPicPr>
            <p:cNvPr id="69634" name="Picture 2" descr="Image result for map of eu28">
              <a:extLst>
                <a:ext uri="{FF2B5EF4-FFF2-40B4-BE49-F238E27FC236}">
                  <a16:creationId xmlns:a16="http://schemas.microsoft.com/office/drawing/2014/main" id="{C0F2D2CE-9551-4E24-9781-764E7BDF30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4" t="15863" r="10500" b="13205"/>
            <a:stretch/>
          </p:blipFill>
          <p:spPr bwMode="auto">
            <a:xfrm>
              <a:off x="1706564" y="926622"/>
              <a:ext cx="7840117" cy="4864483"/>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71E0A7AE-D49F-4F27-A449-4FABC53722C5}"/>
                </a:ext>
              </a:extLst>
            </p:cNvPr>
            <p:cNvSpPr/>
            <p:nvPr/>
          </p:nvSpPr>
          <p:spPr>
            <a:xfrm>
              <a:off x="1706562" y="3029826"/>
              <a:ext cx="2727723" cy="2768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7" name="Rectangle 36">
            <a:extLst>
              <a:ext uri="{FF2B5EF4-FFF2-40B4-BE49-F238E27FC236}">
                <a16:creationId xmlns:a16="http://schemas.microsoft.com/office/drawing/2014/main" id="{F8E81E22-FDEE-4AB3-8737-4EC65E02A245}"/>
              </a:ext>
            </a:extLst>
          </p:cNvPr>
          <p:cNvSpPr/>
          <p:nvPr/>
        </p:nvSpPr>
        <p:spPr>
          <a:xfrm>
            <a:off x="0" y="326"/>
            <a:ext cx="12216680" cy="6888139"/>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214B5591-7AFA-45F9-B96E-8869E2EAA7B6}"/>
              </a:ext>
            </a:extLst>
          </p:cNvPr>
          <p:cNvSpPr>
            <a:spLocks noGrp="1"/>
          </p:cNvSpPr>
          <p:nvPr>
            <p:ph type="title"/>
          </p:nvPr>
        </p:nvSpPr>
        <p:spPr/>
        <p:txBody>
          <a:bodyPr/>
          <a:lstStyle/>
          <a:p>
            <a:r>
              <a:rPr lang="en-GB" dirty="0">
                <a:latin typeface="Ubuntu" panose="020B0504030602030204" pitchFamily="34" charset="0"/>
              </a:rPr>
              <a:t>The data portal</a:t>
            </a:r>
          </a:p>
        </p:txBody>
      </p:sp>
      <p:grpSp>
        <p:nvGrpSpPr>
          <p:cNvPr id="2" name="Group 1">
            <a:extLst>
              <a:ext uri="{FF2B5EF4-FFF2-40B4-BE49-F238E27FC236}">
                <a16:creationId xmlns:a16="http://schemas.microsoft.com/office/drawing/2014/main" id="{27565FAF-296E-442F-AF81-001FE132B6C1}"/>
              </a:ext>
            </a:extLst>
          </p:cNvPr>
          <p:cNvGrpSpPr/>
          <p:nvPr/>
        </p:nvGrpSpPr>
        <p:grpSpPr>
          <a:xfrm>
            <a:off x="470849" y="1412776"/>
            <a:ext cx="2145841" cy="4940346"/>
            <a:chOff x="470849" y="1412776"/>
            <a:chExt cx="2145841" cy="4940346"/>
          </a:xfrm>
        </p:grpSpPr>
        <p:sp>
          <p:nvSpPr>
            <p:cNvPr id="9" name="Flowchart: Magnetic Disk 8">
              <a:extLst>
                <a:ext uri="{FF2B5EF4-FFF2-40B4-BE49-F238E27FC236}">
                  <a16:creationId xmlns:a16="http://schemas.microsoft.com/office/drawing/2014/main" id="{470F93A6-B8CE-45DC-9183-21B8CDA16F5C}"/>
                </a:ext>
              </a:extLst>
            </p:cNvPr>
            <p:cNvSpPr/>
            <p:nvPr/>
          </p:nvSpPr>
          <p:spPr>
            <a:xfrm>
              <a:off x="1351561" y="1412776"/>
              <a:ext cx="504056" cy="504056"/>
            </a:xfrm>
            <a:prstGeom prst="flowChartMagneticDisk">
              <a:avLst/>
            </a:prstGeom>
            <a:solidFill>
              <a:srgbClr val="12AB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lowchart: Magnetic Disk 10">
              <a:extLst>
                <a:ext uri="{FF2B5EF4-FFF2-40B4-BE49-F238E27FC236}">
                  <a16:creationId xmlns:a16="http://schemas.microsoft.com/office/drawing/2014/main" id="{3021FFA4-7E7E-41D1-869C-68B8D8E37930}"/>
                </a:ext>
              </a:extLst>
            </p:cNvPr>
            <p:cNvSpPr/>
            <p:nvPr/>
          </p:nvSpPr>
          <p:spPr>
            <a:xfrm>
              <a:off x="2112634" y="3108101"/>
              <a:ext cx="504056" cy="504056"/>
            </a:xfrm>
            <a:prstGeom prst="flowChartMagneticDisk">
              <a:avLst/>
            </a:prstGeom>
            <a:solidFill>
              <a:srgbClr val="12AB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lowchart: Magnetic Disk 11">
              <a:extLst>
                <a:ext uri="{FF2B5EF4-FFF2-40B4-BE49-F238E27FC236}">
                  <a16:creationId xmlns:a16="http://schemas.microsoft.com/office/drawing/2014/main" id="{41216860-1FDA-45FE-BB2F-E5939FA58356}"/>
                </a:ext>
              </a:extLst>
            </p:cNvPr>
            <p:cNvSpPr/>
            <p:nvPr/>
          </p:nvSpPr>
          <p:spPr>
            <a:xfrm>
              <a:off x="1783609" y="3452216"/>
              <a:ext cx="504056" cy="504056"/>
            </a:xfrm>
            <a:prstGeom prst="flowChartMagneticDisk">
              <a:avLst/>
            </a:prstGeom>
            <a:solidFill>
              <a:srgbClr val="12AB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lowchart: Magnetic Disk 13">
              <a:extLst>
                <a:ext uri="{FF2B5EF4-FFF2-40B4-BE49-F238E27FC236}">
                  <a16:creationId xmlns:a16="http://schemas.microsoft.com/office/drawing/2014/main" id="{EB85A81D-A57B-4D81-8C3E-6B97E339B2ED}"/>
                </a:ext>
              </a:extLst>
            </p:cNvPr>
            <p:cNvSpPr/>
            <p:nvPr/>
          </p:nvSpPr>
          <p:spPr>
            <a:xfrm>
              <a:off x="1639593" y="5849066"/>
              <a:ext cx="504056" cy="504056"/>
            </a:xfrm>
            <a:prstGeom prst="flowChartMagneticDisk">
              <a:avLst/>
            </a:prstGeom>
            <a:solidFill>
              <a:srgbClr val="12AB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Flowchart: Magnetic Disk 26">
              <a:extLst>
                <a:ext uri="{FF2B5EF4-FFF2-40B4-BE49-F238E27FC236}">
                  <a16:creationId xmlns:a16="http://schemas.microsoft.com/office/drawing/2014/main" id="{643EFAC4-D88D-458D-B867-5E6B1A54978B}"/>
                </a:ext>
              </a:extLst>
            </p:cNvPr>
            <p:cNvSpPr/>
            <p:nvPr/>
          </p:nvSpPr>
          <p:spPr>
            <a:xfrm>
              <a:off x="470849" y="2001198"/>
              <a:ext cx="504056" cy="504056"/>
            </a:xfrm>
            <a:prstGeom prst="flowChartMagneticDisk">
              <a:avLst/>
            </a:prstGeom>
            <a:solidFill>
              <a:srgbClr val="12AB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6" name="Picture 15">
            <a:extLst>
              <a:ext uri="{FF2B5EF4-FFF2-40B4-BE49-F238E27FC236}">
                <a16:creationId xmlns:a16="http://schemas.microsoft.com/office/drawing/2014/main" id="{BD7F95B8-1602-452D-9BD7-415AA1E0A9B2}"/>
              </a:ext>
            </a:extLst>
          </p:cNvPr>
          <p:cNvPicPr>
            <a:picLocks noChangeAspect="1"/>
          </p:cNvPicPr>
          <p:nvPr/>
        </p:nvPicPr>
        <p:blipFill>
          <a:blip r:embed="rId4"/>
          <a:stretch>
            <a:fillRect/>
          </a:stretch>
        </p:blipFill>
        <p:spPr>
          <a:xfrm>
            <a:off x="2557717" y="5023116"/>
            <a:ext cx="2460904" cy="1383656"/>
          </a:xfrm>
          <a:prstGeom prst="rect">
            <a:avLst/>
          </a:prstGeom>
          <a:ln>
            <a:solidFill>
              <a:schemeClr val="tx1"/>
            </a:solidFill>
          </a:ln>
          <a:effectLst>
            <a:outerShdw blurRad="50800" dist="38100" dir="2700000" algn="tl" rotWithShape="0">
              <a:prstClr val="black">
                <a:alpha val="40000"/>
              </a:prstClr>
            </a:outerShdw>
          </a:effectLst>
        </p:spPr>
      </p:pic>
      <p:grpSp>
        <p:nvGrpSpPr>
          <p:cNvPr id="46" name="Group 45">
            <a:extLst>
              <a:ext uri="{FF2B5EF4-FFF2-40B4-BE49-F238E27FC236}">
                <a16:creationId xmlns:a16="http://schemas.microsoft.com/office/drawing/2014/main" id="{EA9B8E74-B966-46D4-BE7D-9A87E9215B47}"/>
              </a:ext>
            </a:extLst>
          </p:cNvPr>
          <p:cNvGrpSpPr/>
          <p:nvPr/>
        </p:nvGrpSpPr>
        <p:grpSpPr>
          <a:xfrm>
            <a:off x="2347580" y="1340768"/>
            <a:ext cx="5764644" cy="4919179"/>
            <a:chOff x="2347580" y="1340768"/>
            <a:chExt cx="5764644" cy="4919179"/>
          </a:xfrm>
        </p:grpSpPr>
        <p:pic>
          <p:nvPicPr>
            <p:cNvPr id="5" name="Picture 4">
              <a:extLst>
                <a:ext uri="{FF2B5EF4-FFF2-40B4-BE49-F238E27FC236}">
                  <a16:creationId xmlns:a16="http://schemas.microsoft.com/office/drawing/2014/main" id="{C348D0EB-7E76-4446-B041-560CD6FEADF9}"/>
                </a:ext>
              </a:extLst>
            </p:cNvPr>
            <p:cNvPicPr>
              <a:picLocks noChangeAspect="1"/>
            </p:cNvPicPr>
            <p:nvPr/>
          </p:nvPicPr>
          <p:blipFill>
            <a:blip r:embed="rId5"/>
            <a:stretch>
              <a:fillRect/>
            </a:stretch>
          </p:blipFill>
          <p:spPr>
            <a:xfrm>
              <a:off x="5259218" y="4654046"/>
              <a:ext cx="2853006" cy="1605901"/>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790ABA36-8C63-4AB2-B5B9-2B6DF7D2D4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7580" y="1340768"/>
              <a:ext cx="2459831" cy="1383238"/>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B7B0B286-CF22-43BB-83E4-ED4421EBA982}"/>
                </a:ext>
              </a:extLst>
            </p:cNvPr>
            <p:cNvPicPr>
              <a:picLocks noChangeAspect="1"/>
            </p:cNvPicPr>
            <p:nvPr/>
          </p:nvPicPr>
          <p:blipFill>
            <a:blip r:embed="rId7"/>
            <a:stretch>
              <a:fillRect/>
            </a:stretch>
          </p:blipFill>
          <p:spPr>
            <a:xfrm>
              <a:off x="3583810" y="1985247"/>
              <a:ext cx="2459832" cy="1383656"/>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0A29B6EE-E190-4F22-941E-F8672DBCFF4A}"/>
                </a:ext>
              </a:extLst>
            </p:cNvPr>
            <p:cNvPicPr>
              <a:picLocks noChangeAspect="1"/>
            </p:cNvPicPr>
            <p:nvPr/>
          </p:nvPicPr>
          <p:blipFill>
            <a:blip r:embed="rId8"/>
            <a:stretch>
              <a:fillRect/>
            </a:stretch>
          </p:blipFill>
          <p:spPr>
            <a:xfrm>
              <a:off x="2840065" y="2704577"/>
              <a:ext cx="2455054" cy="1378770"/>
            </a:xfrm>
            <a:prstGeom prst="rect">
              <a:avLst/>
            </a:prstGeom>
            <a:ln>
              <a:solidFill>
                <a:schemeClr val="tx1"/>
              </a:solidFill>
            </a:ln>
            <a:effectLst>
              <a:outerShdw blurRad="50800" dist="38100" dir="2700000" algn="tl" rotWithShape="0">
                <a:prstClr val="black">
                  <a:alpha val="40000"/>
                </a:prstClr>
              </a:outerShdw>
            </a:effectLst>
          </p:spPr>
        </p:pic>
        <p:sp>
          <p:nvSpPr>
            <p:cNvPr id="17" name="Arrow: Right 16">
              <a:extLst>
                <a:ext uri="{FF2B5EF4-FFF2-40B4-BE49-F238E27FC236}">
                  <a16:creationId xmlns:a16="http://schemas.microsoft.com/office/drawing/2014/main" id="{FF3BDAB5-11EA-4660-B07B-3557C142D8F9}"/>
                </a:ext>
              </a:extLst>
            </p:cNvPr>
            <p:cNvSpPr/>
            <p:nvPr/>
          </p:nvSpPr>
          <p:spPr>
            <a:xfrm rot="20662567">
              <a:off x="4807411" y="5304752"/>
              <a:ext cx="648606" cy="63817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 name="Group 44">
            <a:extLst>
              <a:ext uri="{FF2B5EF4-FFF2-40B4-BE49-F238E27FC236}">
                <a16:creationId xmlns:a16="http://schemas.microsoft.com/office/drawing/2014/main" id="{64B25BE1-9C46-4355-B49A-F4EA39148D17}"/>
              </a:ext>
            </a:extLst>
          </p:cNvPr>
          <p:cNvGrpSpPr/>
          <p:nvPr/>
        </p:nvGrpSpPr>
        <p:grpSpPr>
          <a:xfrm>
            <a:off x="902363" y="1340768"/>
            <a:ext cx="2189050" cy="5102674"/>
            <a:chOff x="902363" y="1340768"/>
            <a:chExt cx="2189050" cy="5102674"/>
          </a:xfrm>
        </p:grpSpPr>
        <p:sp>
          <p:nvSpPr>
            <p:cNvPr id="26" name="Cloud 25">
              <a:extLst>
                <a:ext uri="{FF2B5EF4-FFF2-40B4-BE49-F238E27FC236}">
                  <a16:creationId xmlns:a16="http://schemas.microsoft.com/office/drawing/2014/main" id="{19C9FBE6-944A-41C4-B7CC-0D0D4536110F}"/>
                </a:ext>
              </a:extLst>
            </p:cNvPr>
            <p:cNvSpPr/>
            <p:nvPr/>
          </p:nvSpPr>
          <p:spPr>
            <a:xfrm rot="541484">
              <a:off x="1382456" y="2036678"/>
              <a:ext cx="655781" cy="58091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rrow: Right 19">
              <a:extLst>
                <a:ext uri="{FF2B5EF4-FFF2-40B4-BE49-F238E27FC236}">
                  <a16:creationId xmlns:a16="http://schemas.microsoft.com/office/drawing/2014/main" id="{C96E854C-7245-4B47-B2A3-02B8AC79C0C7}"/>
                </a:ext>
              </a:extLst>
            </p:cNvPr>
            <p:cNvSpPr/>
            <p:nvPr/>
          </p:nvSpPr>
          <p:spPr>
            <a:xfrm>
              <a:off x="1927091" y="2006145"/>
              <a:ext cx="648606" cy="63817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rrow: Right 27">
              <a:extLst>
                <a:ext uri="{FF2B5EF4-FFF2-40B4-BE49-F238E27FC236}">
                  <a16:creationId xmlns:a16="http://schemas.microsoft.com/office/drawing/2014/main" id="{B845EB88-B4E8-40F9-99A4-3DC1693162A8}"/>
                </a:ext>
              </a:extLst>
            </p:cNvPr>
            <p:cNvSpPr/>
            <p:nvPr/>
          </p:nvSpPr>
          <p:spPr>
            <a:xfrm>
              <a:off x="1777111" y="1340768"/>
              <a:ext cx="648606" cy="63817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Arrow: Right 28">
              <a:extLst>
                <a:ext uri="{FF2B5EF4-FFF2-40B4-BE49-F238E27FC236}">
                  <a16:creationId xmlns:a16="http://schemas.microsoft.com/office/drawing/2014/main" id="{E5AF8668-82D6-498E-96E4-CF507EC4272D}"/>
                </a:ext>
              </a:extLst>
            </p:cNvPr>
            <p:cNvSpPr/>
            <p:nvPr/>
          </p:nvSpPr>
          <p:spPr>
            <a:xfrm>
              <a:off x="902363" y="2006145"/>
              <a:ext cx="648606" cy="63817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rrow: Right 18">
              <a:extLst>
                <a:ext uri="{FF2B5EF4-FFF2-40B4-BE49-F238E27FC236}">
                  <a16:creationId xmlns:a16="http://schemas.microsoft.com/office/drawing/2014/main" id="{2CC889B2-81D6-46D5-9AD7-B1FF108E3BE4}"/>
                </a:ext>
              </a:extLst>
            </p:cNvPr>
            <p:cNvSpPr/>
            <p:nvPr/>
          </p:nvSpPr>
          <p:spPr>
            <a:xfrm>
              <a:off x="2442807" y="3223325"/>
              <a:ext cx="648606" cy="63817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rrow: Right 17">
              <a:extLst>
                <a:ext uri="{FF2B5EF4-FFF2-40B4-BE49-F238E27FC236}">
                  <a16:creationId xmlns:a16="http://schemas.microsoft.com/office/drawing/2014/main" id="{47695D0B-A4E4-4D2A-97C0-543D1B503627}"/>
                </a:ext>
              </a:extLst>
            </p:cNvPr>
            <p:cNvSpPr/>
            <p:nvPr/>
          </p:nvSpPr>
          <p:spPr>
            <a:xfrm>
              <a:off x="2063018" y="5805264"/>
              <a:ext cx="648606" cy="63817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1" name="Group 30">
            <a:extLst>
              <a:ext uri="{FF2B5EF4-FFF2-40B4-BE49-F238E27FC236}">
                <a16:creationId xmlns:a16="http://schemas.microsoft.com/office/drawing/2014/main" id="{2C8DEC6F-8665-4751-814F-9A347FE5B39D}"/>
              </a:ext>
            </a:extLst>
          </p:cNvPr>
          <p:cNvGrpSpPr/>
          <p:nvPr/>
        </p:nvGrpSpPr>
        <p:grpSpPr>
          <a:xfrm>
            <a:off x="5932611" y="1790524"/>
            <a:ext cx="5860110" cy="2949185"/>
            <a:chOff x="5932611" y="1790524"/>
            <a:chExt cx="5860110" cy="2949185"/>
          </a:xfrm>
        </p:grpSpPr>
        <p:sp>
          <p:nvSpPr>
            <p:cNvPr id="15" name="Flowchart: Magnetic Disk 14">
              <a:extLst>
                <a:ext uri="{FF2B5EF4-FFF2-40B4-BE49-F238E27FC236}">
                  <a16:creationId xmlns:a16="http://schemas.microsoft.com/office/drawing/2014/main" id="{005DC310-67E9-4978-83B5-2E02D361DE6F}"/>
                </a:ext>
              </a:extLst>
            </p:cNvPr>
            <p:cNvSpPr/>
            <p:nvPr/>
          </p:nvSpPr>
          <p:spPr>
            <a:xfrm>
              <a:off x="11288665" y="2852936"/>
              <a:ext cx="504056" cy="504056"/>
            </a:xfrm>
            <a:prstGeom prst="flowChartMagneticDisk">
              <a:avLst/>
            </a:prstGeom>
            <a:solidFill>
              <a:srgbClr val="12AB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ACB8B245-F096-406B-8074-22BC70CE3765}"/>
                </a:ext>
              </a:extLst>
            </p:cNvPr>
            <p:cNvPicPr>
              <a:picLocks noChangeAspect="1"/>
            </p:cNvPicPr>
            <p:nvPr/>
          </p:nvPicPr>
          <p:blipFill>
            <a:blip r:embed="rId9"/>
            <a:stretch>
              <a:fillRect/>
            </a:stretch>
          </p:blipFill>
          <p:spPr>
            <a:xfrm>
              <a:off x="6464129" y="1790524"/>
              <a:ext cx="4320480" cy="2430564"/>
            </a:xfrm>
            <a:prstGeom prst="rect">
              <a:avLst/>
            </a:prstGeom>
            <a:ln>
              <a:solidFill>
                <a:schemeClr val="tx1"/>
              </a:solidFill>
            </a:ln>
            <a:effectLst>
              <a:outerShdw blurRad="50800" dist="38100" dir="2700000" algn="tl" rotWithShape="0">
                <a:prstClr val="black">
                  <a:alpha val="40000"/>
                </a:prstClr>
              </a:outerShdw>
            </a:effectLst>
          </p:spPr>
        </p:pic>
        <p:sp>
          <p:nvSpPr>
            <p:cNvPr id="21" name="Arrow: Right 20">
              <a:extLst>
                <a:ext uri="{FF2B5EF4-FFF2-40B4-BE49-F238E27FC236}">
                  <a16:creationId xmlns:a16="http://schemas.microsoft.com/office/drawing/2014/main" id="{F32CC7EA-DC77-4087-9A63-1BF385121D0F}"/>
                </a:ext>
              </a:extLst>
            </p:cNvPr>
            <p:cNvSpPr/>
            <p:nvPr/>
          </p:nvSpPr>
          <p:spPr>
            <a:xfrm>
              <a:off x="5932611" y="2636912"/>
              <a:ext cx="640419" cy="63817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Arrow: Right 21">
              <a:extLst>
                <a:ext uri="{FF2B5EF4-FFF2-40B4-BE49-F238E27FC236}">
                  <a16:creationId xmlns:a16="http://schemas.microsoft.com/office/drawing/2014/main" id="{0041D058-736B-4F3B-8F19-CE57C0F435B7}"/>
                </a:ext>
              </a:extLst>
            </p:cNvPr>
            <p:cNvSpPr/>
            <p:nvPr/>
          </p:nvSpPr>
          <p:spPr>
            <a:xfrm>
              <a:off x="5932611" y="3429000"/>
              <a:ext cx="640419" cy="63817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Arrow: Right 22">
              <a:extLst>
                <a:ext uri="{FF2B5EF4-FFF2-40B4-BE49-F238E27FC236}">
                  <a16:creationId xmlns:a16="http://schemas.microsoft.com/office/drawing/2014/main" id="{159D012E-6D07-4072-9FF0-CD5777219E98}"/>
                </a:ext>
              </a:extLst>
            </p:cNvPr>
            <p:cNvSpPr/>
            <p:nvPr/>
          </p:nvSpPr>
          <p:spPr>
            <a:xfrm>
              <a:off x="5932611" y="1844824"/>
              <a:ext cx="640419" cy="63817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Arrow: Right 23">
              <a:extLst>
                <a:ext uri="{FF2B5EF4-FFF2-40B4-BE49-F238E27FC236}">
                  <a16:creationId xmlns:a16="http://schemas.microsoft.com/office/drawing/2014/main" id="{8064F9A6-5391-4271-9579-A3D3EA6DB5D7}"/>
                </a:ext>
              </a:extLst>
            </p:cNvPr>
            <p:cNvSpPr/>
            <p:nvPr/>
          </p:nvSpPr>
          <p:spPr>
            <a:xfrm rot="18621517">
              <a:off x="6232943" y="4096317"/>
              <a:ext cx="648606" cy="63817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Arrow: Right 24">
              <a:extLst>
                <a:ext uri="{FF2B5EF4-FFF2-40B4-BE49-F238E27FC236}">
                  <a16:creationId xmlns:a16="http://schemas.microsoft.com/office/drawing/2014/main" id="{FF063B77-5D65-4902-9175-0607EF1E5758}"/>
                </a:ext>
              </a:extLst>
            </p:cNvPr>
            <p:cNvSpPr/>
            <p:nvPr/>
          </p:nvSpPr>
          <p:spPr>
            <a:xfrm>
              <a:off x="10712601" y="2790822"/>
              <a:ext cx="640419" cy="63817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Arrow: Curved Up 33">
            <a:extLst>
              <a:ext uri="{FF2B5EF4-FFF2-40B4-BE49-F238E27FC236}">
                <a16:creationId xmlns:a16="http://schemas.microsoft.com/office/drawing/2014/main" id="{7D7EF0B1-95E5-4C79-91E4-9FB82CB2466C}"/>
              </a:ext>
            </a:extLst>
          </p:cNvPr>
          <p:cNvSpPr/>
          <p:nvPr/>
        </p:nvSpPr>
        <p:spPr>
          <a:xfrm rot="276803">
            <a:off x="323989" y="3064572"/>
            <a:ext cx="11619119" cy="3183781"/>
          </a:xfrm>
          <a:prstGeom prst="curvedUpArrow">
            <a:avLst>
              <a:gd name="adj1" fmla="val 16391"/>
              <a:gd name="adj2" fmla="val 30188"/>
              <a:gd name="adj3" fmla="val 238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48" name="Picture 47">
            <a:extLst>
              <a:ext uri="{FF2B5EF4-FFF2-40B4-BE49-F238E27FC236}">
                <a16:creationId xmlns:a16="http://schemas.microsoft.com/office/drawing/2014/main" id="{851829C6-78CA-4589-9769-8E951D6D2923}"/>
              </a:ext>
            </a:extLst>
          </p:cNvPr>
          <p:cNvPicPr>
            <a:picLocks noChangeAspect="1"/>
          </p:cNvPicPr>
          <p:nvPr/>
        </p:nvPicPr>
        <p:blipFill rotWithShape="1">
          <a:blip r:embed="rId10"/>
          <a:srcRect r="60714"/>
          <a:stretch/>
        </p:blipFill>
        <p:spPr>
          <a:xfrm>
            <a:off x="11388050" y="103904"/>
            <a:ext cx="552434" cy="516784"/>
          </a:xfrm>
          <a:prstGeom prst="rect">
            <a:avLst/>
          </a:prstGeom>
        </p:spPr>
      </p:pic>
      <p:sp>
        <p:nvSpPr>
          <p:cNvPr id="38" name="Text Placeholder 3">
            <a:extLst>
              <a:ext uri="{FF2B5EF4-FFF2-40B4-BE49-F238E27FC236}">
                <a16:creationId xmlns:a16="http://schemas.microsoft.com/office/drawing/2014/main" id="{AD2B24A8-EB3F-453B-BEED-4B67EA0178ED}"/>
              </a:ext>
            </a:extLst>
          </p:cNvPr>
          <p:cNvSpPr txBox="1">
            <a:spLocks/>
          </p:cNvSpPr>
          <p:nvPr/>
        </p:nvSpPr>
        <p:spPr>
          <a:xfrm>
            <a:off x="227349" y="836712"/>
            <a:ext cx="11700000" cy="504056"/>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2"/>
                </a:solidFill>
                <a:latin typeface="+mj-lt"/>
                <a:ea typeface="+mn-ea"/>
                <a:cs typeface="+mn-cs"/>
              </a:defRPr>
            </a:lvl1pPr>
            <a:lvl2pPr marL="266700" indent="-1778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j-lt"/>
                <a:ea typeface="+mn-ea"/>
                <a:cs typeface="+mn-cs"/>
              </a:defRPr>
            </a:lvl2pPr>
            <a:lvl3pPr marL="444500" indent="-1778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622300" indent="-177800" algn="l" defTabSz="914400" rtl="0" eaLnBrk="1" latinLnBrk="0" hangingPunct="1">
              <a:lnSpc>
                <a:spcPct val="90000"/>
              </a:lnSpc>
              <a:spcBef>
                <a:spcPts val="500"/>
              </a:spcBef>
              <a:buClr>
                <a:schemeClr val="accent3"/>
              </a:buClr>
              <a:buFont typeface="Verdana" panose="020B0604030504040204" pitchFamily="34" charset="0"/>
              <a:buChar char="‒"/>
              <a:defRPr sz="1400" kern="1200">
                <a:solidFill>
                  <a:schemeClr val="tx1"/>
                </a:solidFill>
                <a:latin typeface="+mj-lt"/>
                <a:ea typeface="+mn-ea"/>
                <a:cs typeface="+mn-cs"/>
              </a:defRPr>
            </a:lvl4pPr>
            <a:lvl5pPr marL="812800" indent="-190500"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Ubuntu" panose="020B0504030602030204" pitchFamily="34" charset="0"/>
              </a:rPr>
              <a:t>How metadata “bubbles up” to the European Data Portal</a:t>
            </a:r>
          </a:p>
        </p:txBody>
      </p:sp>
    </p:spTree>
    <p:extLst>
      <p:ext uri="{BB962C8B-B14F-4D97-AF65-F5344CB8AC3E}">
        <p14:creationId xmlns:p14="http://schemas.microsoft.com/office/powerpoint/2010/main" val="366650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em44n44YJU.b0ydlTb3OJ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apgemini Master">
  <a:themeElements>
    <a:clrScheme name="Personnalisé 1">
      <a:dk1>
        <a:sysClr val="windowText" lastClr="000000"/>
      </a:dk1>
      <a:lt1>
        <a:srgbClr val="FFFFFF"/>
      </a:lt1>
      <a:dk2>
        <a:srgbClr val="2B143D"/>
      </a:dk2>
      <a:lt2>
        <a:srgbClr val="ECECEC"/>
      </a:lt2>
      <a:accent1>
        <a:srgbClr val="0070AD"/>
      </a:accent1>
      <a:accent2>
        <a:srgbClr val="12ABDB"/>
      </a:accent2>
      <a:accent3>
        <a:srgbClr val="2B143D"/>
      </a:accent3>
      <a:accent4>
        <a:srgbClr val="FF304C"/>
      </a:accent4>
      <a:accent5>
        <a:srgbClr val="95E616"/>
      </a:accent5>
      <a:accent6>
        <a:srgbClr val="00C37B"/>
      </a:accent6>
      <a:hlink>
        <a:srgbClr val="88D5ED"/>
      </a:hlink>
      <a:folHlink>
        <a:srgbClr val="7E39BA"/>
      </a:folHlink>
    </a:clrScheme>
    <a:fontScheme name="Capgemini">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template.potx" id="{EEED9434-D935-4C13-9AB0-0C963734F507}" vid="{836D6867-B450-480F-8ABC-D1BB438B11A2}"/>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ver options">
  <a:themeElements>
    <a:clrScheme name="Capgemini Palette">
      <a:dk1>
        <a:sysClr val="windowText" lastClr="000000"/>
      </a:dk1>
      <a:lt1>
        <a:srgbClr val="FFFFFF"/>
      </a:lt1>
      <a:dk2>
        <a:srgbClr val="2B143D"/>
      </a:dk2>
      <a:lt2>
        <a:srgbClr val="E6E7E7"/>
      </a:lt2>
      <a:accent1>
        <a:srgbClr val="0070AD"/>
      </a:accent1>
      <a:accent2>
        <a:srgbClr val="12ABDB"/>
      </a:accent2>
      <a:accent3>
        <a:srgbClr val="2B143D"/>
      </a:accent3>
      <a:accent4>
        <a:srgbClr val="FF304C"/>
      </a:accent4>
      <a:accent5>
        <a:srgbClr val="95E616"/>
      </a:accent5>
      <a:accent6>
        <a:srgbClr val="00C37B"/>
      </a:accent6>
      <a:hlink>
        <a:srgbClr val="88D5ED"/>
      </a:hlink>
      <a:folHlink>
        <a:srgbClr val="7E39BA"/>
      </a:folHlink>
    </a:clrScheme>
    <a:fontScheme name="Capgemini">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template.potx" id="{EEED9434-D935-4C13-9AB0-0C963734F507}" vid="{1B1E42D8-C7ED-4AA1-BE61-BF82AD9A493D}"/>
    </a:ext>
  </a:extLst>
</a:theme>
</file>

<file path=ppt/theme/theme4.xml><?xml version="1.0" encoding="utf-8"?>
<a:theme xmlns:a="http://schemas.openxmlformats.org/drawingml/2006/main" name="Final slides">
  <a:themeElements>
    <a:clrScheme name="Capgemini Palette">
      <a:dk1>
        <a:sysClr val="windowText" lastClr="000000"/>
      </a:dk1>
      <a:lt1>
        <a:srgbClr val="FFFFFF"/>
      </a:lt1>
      <a:dk2>
        <a:srgbClr val="2B143D"/>
      </a:dk2>
      <a:lt2>
        <a:srgbClr val="ECECEC"/>
      </a:lt2>
      <a:accent1>
        <a:srgbClr val="0070AD"/>
      </a:accent1>
      <a:accent2>
        <a:srgbClr val="12ABDB"/>
      </a:accent2>
      <a:accent3>
        <a:srgbClr val="2B143D"/>
      </a:accent3>
      <a:accent4>
        <a:srgbClr val="FF304C"/>
      </a:accent4>
      <a:accent5>
        <a:srgbClr val="95E616"/>
      </a:accent5>
      <a:accent6>
        <a:srgbClr val="00C37B"/>
      </a:accent6>
      <a:hlink>
        <a:srgbClr val="88D5ED"/>
      </a:hlink>
      <a:folHlink>
        <a:srgbClr val="7E39BA"/>
      </a:folHlink>
    </a:clrScheme>
    <a:fontScheme name="Capgemini">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template.potx" id="{EEED9434-D935-4C13-9AB0-0C963734F507}" vid="{C0364357-594A-4B49-B2B4-D2DC0A124770}"/>
    </a:ext>
  </a:extLst>
</a:theme>
</file>

<file path=ppt/theme/theme5.xml><?xml version="1.0" encoding="utf-8"?>
<a:theme xmlns:a="http://schemas.openxmlformats.org/drawingml/2006/main" name="Tema do Office">
  <a:themeElements>
    <a:clrScheme name="Capgemini Palette">
      <a:dk1>
        <a:sysClr val="windowText" lastClr="000000"/>
      </a:dk1>
      <a:lt1>
        <a:srgbClr val="FFFFFF"/>
      </a:lt1>
      <a:dk2>
        <a:srgbClr val="2B143D"/>
      </a:dk2>
      <a:lt2>
        <a:srgbClr val="E6E7E7"/>
      </a:lt2>
      <a:accent1>
        <a:srgbClr val="0070AD"/>
      </a:accent1>
      <a:accent2>
        <a:srgbClr val="12ABDB"/>
      </a:accent2>
      <a:accent3>
        <a:srgbClr val="2B143D"/>
      </a:accent3>
      <a:accent4>
        <a:srgbClr val="FF304C"/>
      </a:accent4>
      <a:accent5>
        <a:srgbClr val="95E616"/>
      </a:accent5>
      <a:accent6>
        <a:srgbClr val="00C37B"/>
      </a:accent6>
      <a:hlink>
        <a:srgbClr val="88D5ED"/>
      </a:hlink>
      <a:folHlink>
        <a:srgbClr val="7E39BA"/>
      </a:folHlink>
    </a:clrScheme>
    <a:fontScheme name="Capgemini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Capgemini Palette">
      <a:dk1>
        <a:sysClr val="windowText" lastClr="000000"/>
      </a:dk1>
      <a:lt1>
        <a:srgbClr val="FFFFFF"/>
      </a:lt1>
      <a:dk2>
        <a:srgbClr val="2B143D"/>
      </a:dk2>
      <a:lt2>
        <a:srgbClr val="E6E7E7"/>
      </a:lt2>
      <a:accent1>
        <a:srgbClr val="0070AD"/>
      </a:accent1>
      <a:accent2>
        <a:srgbClr val="12ABDB"/>
      </a:accent2>
      <a:accent3>
        <a:srgbClr val="2B143D"/>
      </a:accent3>
      <a:accent4>
        <a:srgbClr val="FF304C"/>
      </a:accent4>
      <a:accent5>
        <a:srgbClr val="95E616"/>
      </a:accent5>
      <a:accent6>
        <a:srgbClr val="00C37B"/>
      </a:accent6>
      <a:hlink>
        <a:srgbClr val="88D5ED"/>
      </a:hlink>
      <a:folHlink>
        <a:srgbClr val="7E39BA"/>
      </a:folHlink>
    </a:clrScheme>
    <a:fontScheme name="Capgemini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842CC91D153454697C69F7D09C63470" ma:contentTypeVersion="" ma:contentTypeDescription="Create a new document." ma:contentTypeScope="" ma:versionID="caddc060a0c2f6af92e028d9835ec05d">
  <xsd:schema xmlns:xsd="http://www.w3.org/2001/XMLSchema" xmlns:xs="http://www.w3.org/2001/XMLSchema" xmlns:p="http://schemas.microsoft.com/office/2006/metadata/properties" targetNamespace="http://schemas.microsoft.com/office/2006/metadata/properties" ma:root="true" ma:fieldsID="f3e687d5f98ee29b9cfcc2ff24550dc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30A03F-061B-4375-AFAB-C1DE90ABB5C1}">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customXml/itemProps2.xml><?xml version="1.0" encoding="utf-8"?>
<ds:datastoreItem xmlns:ds="http://schemas.openxmlformats.org/officeDocument/2006/customXml" ds:itemID="{86551DA0-A557-4E64-BFE1-687CBBA6B54D}">
  <ds:schemaRefs>
    <ds:schemaRef ds:uri="http://schemas.microsoft.com/sharepoint/v3/contenttype/forms"/>
  </ds:schemaRefs>
</ds:datastoreItem>
</file>

<file path=customXml/itemProps3.xml><?xml version="1.0" encoding="utf-8"?>
<ds:datastoreItem xmlns:ds="http://schemas.openxmlformats.org/officeDocument/2006/customXml" ds:itemID="{CFB24D41-6E9B-4CEB-AF0B-E97DFB2AB6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2359</TotalTime>
  <Words>4943</Words>
  <Application>Microsoft Office PowerPoint</Application>
  <PresentationFormat>Widescreen</PresentationFormat>
  <Paragraphs>424</Paragraphs>
  <Slides>46</Slides>
  <Notes>34</Notes>
  <HiddenSlides>0</HiddenSlides>
  <MMClips>0</MMClips>
  <ScaleCrop>false</ScaleCrop>
  <HeadingPairs>
    <vt:vector size="8" baseType="variant">
      <vt:variant>
        <vt:lpstr>Fonts Used</vt:lpstr>
      </vt:variant>
      <vt:variant>
        <vt:i4>9</vt:i4>
      </vt:variant>
      <vt:variant>
        <vt:lpstr>Theme</vt:lpstr>
      </vt:variant>
      <vt:variant>
        <vt:i4>4</vt:i4>
      </vt:variant>
      <vt:variant>
        <vt:lpstr>Embedded OLE Servers</vt:lpstr>
      </vt:variant>
      <vt:variant>
        <vt:i4>1</vt:i4>
      </vt:variant>
      <vt:variant>
        <vt:lpstr>Slide Titles</vt:lpstr>
      </vt:variant>
      <vt:variant>
        <vt:i4>46</vt:i4>
      </vt:variant>
    </vt:vector>
  </HeadingPairs>
  <TitlesOfParts>
    <vt:vector size="60" baseType="lpstr">
      <vt:lpstr>Arial</vt:lpstr>
      <vt:lpstr>Calibri Light</vt:lpstr>
      <vt:lpstr>Verdana</vt:lpstr>
      <vt:lpstr>Ubuntu</vt:lpstr>
      <vt:lpstr>Goudy Old Style</vt:lpstr>
      <vt:lpstr>Calibri</vt:lpstr>
      <vt:lpstr>Symbol</vt:lpstr>
      <vt:lpstr>Times New Roman</vt:lpstr>
      <vt:lpstr>Wingdings</vt:lpstr>
      <vt:lpstr>Capgemini Master</vt:lpstr>
      <vt:lpstr>Custom Design</vt:lpstr>
      <vt:lpstr>Cover options</vt:lpstr>
      <vt:lpstr>Final slides</vt:lpstr>
      <vt:lpstr>think-cell Slide</vt:lpstr>
      <vt:lpstr>New horizons for open data-driven transformation</vt:lpstr>
      <vt:lpstr>PowerPoint Presentation</vt:lpstr>
      <vt:lpstr>PowerPoint Presentation</vt:lpstr>
      <vt:lpstr>The team</vt:lpstr>
      <vt:lpstr>PowerPoint Presentation</vt:lpstr>
      <vt:lpstr>PowerPoint Presentation</vt:lpstr>
      <vt:lpstr>PowerPoint Presentation</vt:lpstr>
      <vt:lpstr>The data portal</vt:lpstr>
      <vt:lpstr>The data portal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measure impact?</vt:lpstr>
      <vt:lpstr>Challenges of measuring impact</vt:lpstr>
      <vt:lpstr>Open Data Maturity report 2018</vt:lpstr>
      <vt:lpstr>Open Data Maturity report 2018</vt:lpstr>
      <vt:lpstr>PowerPoint Presentation</vt:lpstr>
      <vt:lpstr>PowerPoint Presentation</vt:lpstr>
      <vt:lpstr>PowerPoint Presentation</vt:lpstr>
      <vt:lpstr>New horizons</vt:lpstr>
      <vt:lpstr>New horizons</vt:lpstr>
      <vt:lpstr>New horizons</vt:lpstr>
      <vt:lpstr>PowerPoint Presentation</vt:lpstr>
      <vt:lpstr>The data portal</vt:lpstr>
      <vt:lpstr>The data portal</vt:lpstr>
      <vt:lpstr>More than your usual data portal</vt:lpstr>
      <vt:lpstr>More than your usual data portal</vt:lpstr>
      <vt:lpstr>More than your usual data portal</vt:lpstr>
      <vt:lpstr>More than your usual data portal</vt:lpstr>
      <vt:lpstr>Lessons learned</vt:lpstr>
      <vt:lpstr>Lessons learned</vt:lpstr>
      <vt:lpstr>Lessons learned</vt:lpstr>
      <vt:lpstr>Lessons learned</vt:lpstr>
      <vt:lpstr>What’s coming (or “version 2.0”)</vt:lpstr>
      <vt:lpstr>What’s coming (or “version 2.0”)</vt:lpstr>
      <vt:lpstr>What’s coming (or “version 2.0”)</vt:lpstr>
      <vt:lpstr>PowerPoint Presentation</vt:lpstr>
      <vt:lpstr>PowerPoint Presentation</vt:lpstr>
      <vt:lpstr>PowerPoint Presentation</vt:lpstr>
      <vt:lpstr>PowerPoint Presentation</vt:lpstr>
      <vt:lpstr>PowerPoint Presentation</vt:lpstr>
      <vt:lpstr>PowerPoint Presentation</vt:lpstr>
    </vt:vector>
  </TitlesOfParts>
  <Company>Capgemini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European Data Portal: the value of Open Data</dc:title>
  <dc:subject>ppt template</dc:subject>
  <dc:creator>gianfranco.cecconi@capgemini.com</dc:creator>
  <cp:lastModifiedBy>Cecconi, Gianfranco</cp:lastModifiedBy>
  <cp:revision>295</cp:revision>
  <cp:lastPrinted>2018-09-21T06:29:51Z</cp:lastPrinted>
  <dcterms:created xsi:type="dcterms:W3CDTF">2018-05-02T08:24:03Z</dcterms:created>
  <dcterms:modified xsi:type="dcterms:W3CDTF">2018-11-22T20:06:16Z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0x010100D842CC91D153454697C69F7D09C63470</vt:lpwstr>
  </property>
</Properties>
</file>