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5"/>
  </p:notesMasterIdLst>
  <p:sldIdLst>
    <p:sldId id="256" r:id="rId5"/>
    <p:sldId id="257" r:id="rId6"/>
    <p:sldId id="276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8" r:id="rId15"/>
    <p:sldId id="269" r:id="rId16"/>
    <p:sldId id="270" r:id="rId17"/>
    <p:sldId id="279" r:id="rId18"/>
    <p:sldId id="271" r:id="rId19"/>
    <p:sldId id="272" r:id="rId20"/>
    <p:sldId id="273" r:id="rId21"/>
    <p:sldId id="274" r:id="rId22"/>
    <p:sldId id="275" r:id="rId23"/>
    <p:sldId id="278" r:id="rId24"/>
  </p:sldIdLst>
  <p:sldSz cx="8640763" cy="6480175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128" y="-108"/>
      </p:cViewPr>
      <p:guideLst>
        <p:guide orient="horz" pos="2041"/>
        <p:guide pos="27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het formaat van de notities te bewerken</a:t>
            </a:r>
          </a:p>
        </p:txBody>
      </p:sp>
      <p:sp>
        <p:nvSpPr>
          <p:cNvPr id="14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&lt;koptekst&gt;</a:t>
            </a:r>
          </a:p>
        </p:txBody>
      </p:sp>
      <p:sp>
        <p:nvSpPr>
          <p:cNvPr id="15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&lt;datum/tijd&gt;</a:t>
            </a:r>
          </a:p>
        </p:txBody>
      </p:sp>
      <p:sp>
        <p:nvSpPr>
          <p:cNvPr id="15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&lt;voettekst&gt;</a:t>
            </a:r>
          </a:p>
        </p:txBody>
      </p:sp>
      <p:sp>
        <p:nvSpPr>
          <p:cNvPr id="15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71A4D6D-FC76-4A0B-BBDB-F69A55BCD57D}" type="slidenum"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‹nr.›</a:t>
            </a:fld>
            <a:endParaRPr lang="es-E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849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31DB968-E872-4A1F-8B02-1F9D4DDB95BA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B98CB00-6BEA-4DF4-B4E3-4A6B17FC8EA0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9B98CB00-6BEA-4DF4-B4E3-4A6B17FC8EA0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3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904E0FE-7561-4C5A-B639-3460FBA5087C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4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2766358-E38F-4E7B-BA34-F2A9806749A1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5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30F786E-DB61-4128-8F48-5F38AE7F1845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6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Woord geven aan Jan Koers.</a:t>
            </a:r>
          </a:p>
        </p:txBody>
      </p:sp>
      <p:sp>
        <p:nvSpPr>
          <p:cNvPr id="316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01466A-30CE-465A-872A-7C2D0079C5EE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7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60D6F1E-82D9-4C89-B283-A28EF3E5B064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8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116E852-031E-4F2E-A8C5-9F5A4BAEA804}" type="slidenum">
              <a:rPr lang="es-E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17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Afbeelding 34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  <p:pic>
        <p:nvPicPr>
          <p:cNvPr id="36" name="Afbeelding 35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719280" y="431640"/>
            <a:ext cx="7199280" cy="549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2" name="Afbeelding 71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  <p:pic>
        <p:nvPicPr>
          <p:cNvPr id="73" name="Afbeelding 72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719280" y="431640"/>
            <a:ext cx="7199280" cy="549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Afbeelding 108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  <p:pic>
        <p:nvPicPr>
          <p:cNvPr id="110" name="Afbeelding 109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719280" y="431640"/>
            <a:ext cx="7199280" cy="549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6" name="Afbeelding 145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  <p:pic>
        <p:nvPicPr>
          <p:cNvPr id="147" name="Afbeelding 146"/>
          <p:cNvPicPr/>
          <p:nvPr/>
        </p:nvPicPr>
        <p:blipFill>
          <a:blip r:embed="rId2"/>
          <a:stretch/>
        </p:blipFill>
        <p:spPr>
          <a:xfrm>
            <a:off x="1963800" y="1515960"/>
            <a:ext cx="4712400" cy="3758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719280" y="431640"/>
            <a:ext cx="7199280" cy="5496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3200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37580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416480" y="347940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416480" y="1516320"/>
            <a:ext cx="37944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32000" y="3479400"/>
            <a:ext cx="7776000" cy="1792440"/>
          </a:xfrm>
          <a:prstGeom prst="rect">
            <a:avLst/>
          </a:prstGeom>
        </p:spPr>
        <p:txBody>
          <a:bodyPr lIns="0" tIns="0" rIns="0" bIns="0"/>
          <a:lstStyle/>
          <a:p>
            <a:endParaRPr lang="es-E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/>
          <p:nvPr/>
        </p:nvPicPr>
        <p:blipFill>
          <a:blip r:embed="rId14"/>
          <a:stretch/>
        </p:blipFill>
        <p:spPr>
          <a:xfrm>
            <a:off x="0" y="0"/>
            <a:ext cx="8638920" cy="64800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32000" y="258480"/>
            <a:ext cx="7776000" cy="108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titeltekst te bewerken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overzichtstekst te bewerken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Tweede overzichtsniveau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Derde overzichtsniveau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Vierde overzichtsniveau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Vijfde overzichtsniveau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Zesde overzichtsniveau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0"/>
          <p:cNvPicPr/>
          <p:nvPr/>
        </p:nvPicPr>
        <p:blipFill>
          <a:blip r:embed="rId14"/>
          <a:stretch/>
        </p:blipFill>
        <p:spPr>
          <a:xfrm>
            <a:off x="0" y="0"/>
            <a:ext cx="8638920" cy="6480000"/>
          </a:xfrm>
          <a:prstGeom prst="rect">
            <a:avLst/>
          </a:prstGeom>
          <a:ln>
            <a:noFill/>
          </a:ln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32000" y="258480"/>
            <a:ext cx="7776000" cy="108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titeltekst te bewerken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overzichtstekst te bewerken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Tweede overzichtsniveau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Derde overzichtsniveau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Vierde overzichtsniveau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Vijfde overzichtsniveau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Zesde overzichtsniveau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0"/>
          <p:cNvPicPr/>
          <p:nvPr/>
        </p:nvPicPr>
        <p:blipFill>
          <a:blip r:embed="rId14"/>
          <a:stretch/>
        </p:blipFill>
        <p:spPr>
          <a:xfrm>
            <a:off x="0" y="0"/>
            <a:ext cx="8638920" cy="6480000"/>
          </a:xfrm>
          <a:prstGeom prst="rect">
            <a:avLst/>
          </a:prstGeom>
          <a:ln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19280" y="431640"/>
            <a:ext cx="7199280" cy="1185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s-E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overzichtstekst te bewerken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Tweede overzichtsniveau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Derde overzichtsniveau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Vierde overzichtsniveau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Vijfde overzichtsniveau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Zesde overzichtsniveau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0"/>
          <p:cNvPicPr/>
          <p:nvPr/>
        </p:nvPicPr>
        <p:blipFill>
          <a:blip r:embed="rId14"/>
          <a:stretch/>
        </p:blipFill>
        <p:spPr>
          <a:xfrm>
            <a:off x="0" y="0"/>
            <a:ext cx="8638920" cy="6480000"/>
          </a:xfrm>
          <a:prstGeom prst="rect">
            <a:avLst/>
          </a:prstGeom>
          <a:ln>
            <a:noFill/>
          </a:ln>
        </p:spPr>
      </p:pic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32000" y="258480"/>
            <a:ext cx="7776000" cy="108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s-E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titeltekst te bewerken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32000" y="1516320"/>
            <a:ext cx="7776000" cy="375804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 om de opmaak van de overzichtstekst te bewerken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Tweede overzichtsniveau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Derde overzichtsniveau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Vierde overzichtsniveau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Vijfde overzichtsniveau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Zesde overzichtsniveau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aps.objectvision.nl/zkl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kaasfabriek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twitter.com/OpendataHaarle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opendata.haarlem.nl/" TargetMode="External"/><Relationship Id="rId5" Type="http://schemas.openxmlformats.org/officeDocument/2006/relationships/hyperlink" Target="https://nl.linkedin.com/in/jorisjandevries" TargetMode="Externa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arlem.nl/gebiedsprogramma/" TargetMode="External"/><Relationship Id="rId2" Type="http://schemas.openxmlformats.org/officeDocument/2006/relationships/hyperlink" Target="https://opendata.haarlem.nl/" TargetMode="Externa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maps.objectvision.nl/zk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8E35hmTkh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 rot="16200000">
            <a:off x="-33840" y="6085800"/>
            <a:ext cx="42984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47600" rIns="0" bIns="0"/>
          <a:lstStyle/>
          <a:p>
            <a:pPr>
              <a:lnSpc>
                <a:spcPct val="100000"/>
              </a:lnSpc>
            </a:pPr>
            <a:fld id="{08F2447A-2C0C-4168-8494-C1A5E00C681B}" type="slidenum">
              <a:rPr lang="es-ES" sz="1000" b="0" strike="noStrike" spc="-1">
                <a:solidFill>
                  <a:srgbClr val="9890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00080" y="-503280"/>
            <a:ext cx="4703400" cy="104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5" name="Picture 5"/>
          <p:cNvPicPr/>
          <p:nvPr/>
        </p:nvPicPr>
        <p:blipFill>
          <a:blip r:embed="rId3"/>
          <a:stretch/>
        </p:blipFill>
        <p:spPr>
          <a:xfrm>
            <a:off x="3744360" y="300600"/>
            <a:ext cx="4613400" cy="4665960"/>
          </a:xfrm>
          <a:prstGeom prst="rect">
            <a:avLst/>
          </a:prstGeom>
          <a:ln>
            <a:noFill/>
          </a:ln>
        </p:spPr>
      </p:pic>
      <p:pic>
        <p:nvPicPr>
          <p:cNvPr id="156" name="Picture 6"/>
          <p:cNvPicPr/>
          <p:nvPr/>
        </p:nvPicPr>
        <p:blipFill>
          <a:blip r:embed="rId4"/>
          <a:stretch/>
        </p:blipFill>
        <p:spPr>
          <a:xfrm>
            <a:off x="252000" y="107640"/>
            <a:ext cx="1648440" cy="1097280"/>
          </a:xfrm>
          <a:prstGeom prst="rect">
            <a:avLst/>
          </a:prstGeom>
          <a:ln>
            <a:noFill/>
          </a:ln>
        </p:spPr>
      </p:pic>
      <p:pic>
        <p:nvPicPr>
          <p:cNvPr id="157" name="Picture 2"/>
          <p:cNvPicPr/>
          <p:nvPr/>
        </p:nvPicPr>
        <p:blipFill>
          <a:blip r:embed="rId5"/>
          <a:stretch/>
        </p:blipFill>
        <p:spPr>
          <a:xfrm>
            <a:off x="144000" y="4032000"/>
            <a:ext cx="3512160" cy="219456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3672360" y="5151240"/>
            <a:ext cx="4714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E3193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Datagedreven werken: anticiperen op een generieke data infrastructuur – het IPP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 dirty="0" smtClean="0">
                <a:solidFill>
                  <a:srgbClr val="E3193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Joris Jan de Vries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Picture 8"/>
          <p:cNvPicPr/>
          <p:nvPr/>
        </p:nvPicPr>
        <p:blipFill>
          <a:blip r:embed="rId6"/>
          <a:stretch/>
        </p:blipFill>
        <p:spPr>
          <a:xfrm>
            <a:off x="144000" y="1296000"/>
            <a:ext cx="3503880" cy="262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-1" y="555480"/>
            <a:ext cx="8640763" cy="11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Samenvatting stand van zaken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0" name="Table 2"/>
          <p:cNvGraphicFramePr/>
          <p:nvPr>
            <p:extLst>
              <p:ext uri="{D42A27DB-BD31-4B8C-83A1-F6EECF244321}">
                <p14:modId xmlns:p14="http://schemas.microsoft.com/office/powerpoint/2010/main" val="823842109"/>
              </p:ext>
            </p:extLst>
          </p:nvPr>
        </p:nvGraphicFramePr>
        <p:xfrm>
          <a:off x="1043781" y="2097087"/>
          <a:ext cx="6147360" cy="3017520"/>
        </p:xfrm>
        <a:graphic>
          <a:graphicData uri="http://schemas.openxmlformats.org/drawingml/2006/table">
            <a:tbl>
              <a:tblPr/>
              <a:tblGrid>
                <a:gridCol w="3789360"/>
                <a:gridCol w="2358000"/>
              </a:tblGrid>
              <a:tr h="611640">
                <a:tc>
                  <a:txBody>
                    <a:bodyPr/>
                    <a:lstStyle/>
                    <a:p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r>
                        <a:rPr lang="es-ES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Onderdeel</a:t>
                      </a:r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Oplevering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Open Data Platform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Juni 2015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444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Uitwerken informatie- en participatielaag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December 2015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Proof of Concept IPP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Juni 2016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Oplevering project MJGP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Mei 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Verdere uitwerking op basis van 6 extra projecten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December 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-1" y="555480"/>
            <a:ext cx="8640763" cy="7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Planning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5" name="Table 2"/>
          <p:cNvGraphicFramePr/>
          <p:nvPr>
            <p:extLst>
              <p:ext uri="{D42A27DB-BD31-4B8C-83A1-F6EECF244321}">
                <p14:modId xmlns:p14="http://schemas.microsoft.com/office/powerpoint/2010/main" val="1670228440"/>
              </p:ext>
            </p:extLst>
          </p:nvPr>
        </p:nvGraphicFramePr>
        <p:xfrm>
          <a:off x="1196181" y="1639887"/>
          <a:ext cx="6047280" cy="3779520"/>
        </p:xfrm>
        <a:graphic>
          <a:graphicData uri="http://schemas.openxmlformats.org/drawingml/2006/table">
            <a:tbl>
              <a:tblPr/>
              <a:tblGrid>
                <a:gridCol w="4141440"/>
                <a:gridCol w="1905840"/>
              </a:tblGrid>
              <a:tr h="618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IPP Project</a:t>
                      </a:r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Datum 1</a:t>
                      </a:r>
                      <a:r>
                        <a:rPr lang="es-ES" sz="1800" b="1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</a:t>
                      </a: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oplevering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604440"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Meerjarengebiedsprogramma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18 mei </a:t>
                      </a:r>
                      <a:r>
                        <a:rPr lang="es-E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2017 opgeleverd</a:t>
                      </a:r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Informatieplatform </a:t>
                      </a:r>
                      <a:r>
                        <a:rPr lang="es-E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HaarlemPas</a:t>
                      </a:r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Q3 </a:t>
                      </a:r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Initiatievenkaart Haarlem</a:t>
                      </a:r>
                      <a:r>
                        <a:rPr lang="es-ES" sz="1800" b="0" strike="noStrike" spc="-1" baseline="0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(extern)</a:t>
                      </a:r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Q3 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Online </a:t>
                      </a:r>
                      <a:r>
                        <a:rPr lang="es-ES" sz="1800" b="0" strike="noStrike" spc="-1" dirty="0" smtClean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Scholenzoeker (prototype)</a:t>
                      </a:r>
                      <a:endParaRPr lang="es-ES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Q3 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Participatieplatform generiek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Q4 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444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Real Time Data Management </a:t>
                      </a:r>
                    </a:p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(pilot smart city)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Q4 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Woon Zorg Welzijn Monitor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Q4 2017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 rot="16200000">
            <a:off x="-33840" y="6085800"/>
            <a:ext cx="42984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47600" rIns="0" bIns="0"/>
          <a:lstStyle/>
          <a:p>
            <a:pPr>
              <a:lnSpc>
                <a:spcPct val="100000"/>
              </a:lnSpc>
            </a:pPr>
            <a:fld id="{44F12B94-487F-46E3-A644-24AF581F3021}" type="slidenum">
              <a:rPr lang="es-ES" sz="1000" b="0" strike="noStrike" spc="-1">
                <a:solidFill>
                  <a:srgbClr val="9890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12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900000" y="1917000"/>
            <a:ext cx="5974920" cy="1222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3"/>
          <p:cNvSpPr/>
          <p:nvPr/>
        </p:nvSpPr>
        <p:spPr>
          <a:xfrm>
            <a:off x="2772360" y="4536360"/>
            <a:ext cx="2158560" cy="93024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Magazijn Haarlem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4"/>
          <p:cNvSpPr/>
          <p:nvPr/>
        </p:nvSpPr>
        <p:spPr>
          <a:xfrm>
            <a:off x="900000" y="3213000"/>
            <a:ext cx="5974920" cy="1222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5"/>
          <p:cNvSpPr/>
          <p:nvPr/>
        </p:nvSpPr>
        <p:spPr>
          <a:xfrm>
            <a:off x="883800" y="692640"/>
            <a:ext cx="5974920" cy="1078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6"/>
          <p:cNvSpPr/>
          <p:nvPr/>
        </p:nvSpPr>
        <p:spPr>
          <a:xfrm>
            <a:off x="5606280" y="336024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API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7"/>
          <p:cNvSpPr/>
          <p:nvPr/>
        </p:nvSpPr>
        <p:spPr>
          <a:xfrm>
            <a:off x="997560" y="338148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Laden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8"/>
          <p:cNvSpPr/>
          <p:nvPr/>
        </p:nvSpPr>
        <p:spPr>
          <a:xfrm>
            <a:off x="2149920" y="338616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Thematisch presenteren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9"/>
          <p:cNvSpPr/>
          <p:nvPr/>
        </p:nvSpPr>
        <p:spPr>
          <a:xfrm>
            <a:off x="2191320" y="208260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Thematisch presenteren burger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10"/>
          <p:cNvSpPr/>
          <p:nvPr/>
        </p:nvSpPr>
        <p:spPr>
          <a:xfrm>
            <a:off x="3343320" y="207936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Opvragen informatie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burger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11"/>
          <p:cNvSpPr/>
          <p:nvPr/>
        </p:nvSpPr>
        <p:spPr>
          <a:xfrm>
            <a:off x="3301920" y="338256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Informatie opvragen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individueel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7" name="CustomShape 12"/>
          <p:cNvSpPr/>
          <p:nvPr/>
        </p:nvSpPr>
        <p:spPr>
          <a:xfrm>
            <a:off x="4454280" y="336744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Download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GML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8" name="CustomShape 13"/>
          <p:cNvSpPr/>
          <p:nvPr/>
        </p:nvSpPr>
        <p:spPr>
          <a:xfrm>
            <a:off x="2165040" y="78912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Verwerken sensordata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14"/>
          <p:cNvSpPr/>
          <p:nvPr/>
        </p:nvSpPr>
        <p:spPr>
          <a:xfrm>
            <a:off x="3319200" y="78732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Plaatsen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content burger &amp; validatie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5"/>
          <p:cNvSpPr/>
          <p:nvPr/>
        </p:nvSpPr>
        <p:spPr>
          <a:xfrm>
            <a:off x="1018080" y="79056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Ontvangen en opslaan (sensor)data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6"/>
          <p:cNvSpPr/>
          <p:nvPr/>
        </p:nvSpPr>
        <p:spPr>
          <a:xfrm>
            <a:off x="4459320" y="208836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Diagram generator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7"/>
          <p:cNvSpPr/>
          <p:nvPr/>
        </p:nvSpPr>
        <p:spPr>
          <a:xfrm>
            <a:off x="1044000" y="209700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GIS for dummies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8"/>
          <p:cNvSpPr/>
          <p:nvPr/>
        </p:nvSpPr>
        <p:spPr>
          <a:xfrm>
            <a:off x="6902280" y="908640"/>
            <a:ext cx="13989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Thematisch tab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ontwerper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9"/>
          <p:cNvSpPr/>
          <p:nvPr/>
        </p:nvSpPr>
        <p:spPr>
          <a:xfrm>
            <a:off x="2700360" y="5544360"/>
            <a:ext cx="2302560" cy="89424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Gegevens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Magazijn Haarlem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0"/>
          <p:cNvSpPr/>
          <p:nvPr/>
        </p:nvSpPr>
        <p:spPr>
          <a:xfrm>
            <a:off x="5292360" y="4572360"/>
            <a:ext cx="1510200" cy="93420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Data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WFS lagen derden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21"/>
          <p:cNvSpPr/>
          <p:nvPr/>
        </p:nvSpPr>
        <p:spPr>
          <a:xfrm>
            <a:off x="4443840" y="78588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Authenticatimodule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22"/>
          <p:cNvSpPr/>
          <p:nvPr/>
        </p:nvSpPr>
        <p:spPr>
          <a:xfrm>
            <a:off x="6902280" y="2205000"/>
            <a:ext cx="13989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Thematisch tab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ontwerper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3"/>
          <p:cNvSpPr/>
          <p:nvPr/>
        </p:nvSpPr>
        <p:spPr>
          <a:xfrm>
            <a:off x="5573880" y="80064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Digipanel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24"/>
          <p:cNvSpPr/>
          <p:nvPr/>
        </p:nvSpPr>
        <p:spPr>
          <a:xfrm>
            <a:off x="5566680" y="205560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Rapport genereren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5"/>
          <p:cNvSpPr/>
          <p:nvPr/>
        </p:nvSpPr>
        <p:spPr>
          <a:xfrm>
            <a:off x="6887520" y="3501000"/>
            <a:ext cx="15573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Beheermodule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Open Data Portal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6"/>
          <p:cNvSpPr/>
          <p:nvPr/>
        </p:nvSpPr>
        <p:spPr>
          <a:xfrm>
            <a:off x="828000" y="4536360"/>
            <a:ext cx="1582200" cy="93420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Participatie en sensoren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7"/>
          <p:cNvSpPr/>
          <p:nvPr/>
        </p:nvSpPr>
        <p:spPr>
          <a:xfrm>
            <a:off x="2304000" y="2448000"/>
            <a:ext cx="790920" cy="502920"/>
          </a:xfrm>
          <a:prstGeom prst="ellipse">
            <a:avLst/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28"/>
          <p:cNvSpPr/>
          <p:nvPr/>
        </p:nvSpPr>
        <p:spPr>
          <a:xfrm>
            <a:off x="3384000" y="2448000"/>
            <a:ext cx="790920" cy="502920"/>
          </a:xfrm>
          <a:prstGeom prst="ellipse">
            <a:avLst/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29"/>
          <p:cNvSpPr/>
          <p:nvPr/>
        </p:nvSpPr>
        <p:spPr>
          <a:xfrm>
            <a:off x="3456000" y="1152000"/>
            <a:ext cx="790920" cy="502920"/>
          </a:xfrm>
          <a:prstGeom prst="ellipse">
            <a:avLst/>
          </a:prstGeom>
          <a:solidFill>
            <a:srgbClr val="C5000B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0"/>
          <p:cNvSpPr/>
          <p:nvPr/>
        </p:nvSpPr>
        <p:spPr>
          <a:xfrm>
            <a:off x="7344000" y="4392000"/>
            <a:ext cx="790920" cy="50292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MJGP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CustomShape 31"/>
          <p:cNvSpPr/>
          <p:nvPr/>
        </p:nvSpPr>
        <p:spPr>
          <a:xfrm>
            <a:off x="7344000" y="5040000"/>
            <a:ext cx="790920" cy="502920"/>
          </a:xfrm>
          <a:prstGeom prst="ellipse">
            <a:avLst/>
          </a:prstGeom>
          <a:solidFill>
            <a:srgbClr val="C5000B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HP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32"/>
          <p:cNvSpPr/>
          <p:nvPr/>
        </p:nvSpPr>
        <p:spPr>
          <a:xfrm>
            <a:off x="2232000" y="1152000"/>
            <a:ext cx="790920" cy="502920"/>
          </a:xfrm>
          <a:prstGeom prst="ellipse">
            <a:avLst/>
          </a:prstGeom>
          <a:solidFill>
            <a:srgbClr val="AECF00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33"/>
          <p:cNvSpPr/>
          <p:nvPr/>
        </p:nvSpPr>
        <p:spPr>
          <a:xfrm>
            <a:off x="1080000" y="1152000"/>
            <a:ext cx="790920" cy="502920"/>
          </a:xfrm>
          <a:prstGeom prst="ellipse">
            <a:avLst/>
          </a:prstGeom>
          <a:solidFill>
            <a:srgbClr val="AECF00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9" name="CustomShape 34"/>
          <p:cNvSpPr/>
          <p:nvPr/>
        </p:nvSpPr>
        <p:spPr>
          <a:xfrm>
            <a:off x="7344000" y="5688000"/>
            <a:ext cx="790920" cy="502920"/>
          </a:xfrm>
          <a:prstGeom prst="ellipse">
            <a:avLst/>
          </a:prstGeom>
          <a:solidFill>
            <a:srgbClr val="AEC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RTDM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CustomShape 35"/>
          <p:cNvSpPr/>
          <p:nvPr/>
        </p:nvSpPr>
        <p:spPr>
          <a:xfrm>
            <a:off x="1728000" y="123480"/>
            <a:ext cx="5183280" cy="73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Invulling functionaliteit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CustomShape 36"/>
          <p:cNvSpPr/>
          <p:nvPr/>
        </p:nvSpPr>
        <p:spPr>
          <a:xfrm>
            <a:off x="4536360" y="2448000"/>
            <a:ext cx="790920" cy="502920"/>
          </a:xfrm>
          <a:prstGeom prst="ellipse">
            <a:avLst/>
          </a:prstGeom>
          <a:solidFill>
            <a:srgbClr val="AECF00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37"/>
          <p:cNvSpPr/>
          <p:nvPr/>
        </p:nvSpPr>
        <p:spPr>
          <a:xfrm>
            <a:off x="4536360" y="1152000"/>
            <a:ext cx="790920" cy="502920"/>
          </a:xfrm>
          <a:prstGeom prst="ellipse">
            <a:avLst/>
          </a:prstGeom>
          <a:solidFill>
            <a:srgbClr val="C5000B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828000" y="539640"/>
            <a:ext cx="71992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s-ES" sz="3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OPEN DATA PLATFORM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6" y="1563687"/>
            <a:ext cx="7414419" cy="37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CustomShape 1"/>
          <p:cNvSpPr/>
          <p:nvPr/>
        </p:nvSpPr>
        <p:spPr>
          <a:xfrm>
            <a:off x="-1" y="539639"/>
            <a:ext cx="8640763" cy="871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MJGP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(thematisch presenteren en opvragen gegevens)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Afbeelding 283"/>
          <p:cNvPicPr/>
          <p:nvPr/>
        </p:nvPicPr>
        <p:blipFill>
          <a:blip r:embed="rId2"/>
          <a:stretch/>
        </p:blipFill>
        <p:spPr>
          <a:xfrm>
            <a:off x="648000" y="1670760"/>
            <a:ext cx="7205040" cy="4052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4362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-1" y="539640"/>
            <a:ext cx="8640763" cy="8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HaarlemPas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(functionaliteit MJGP + invoer gegevens + identificatie en authenticatie)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6" name="Afbeelding 285"/>
          <p:cNvPicPr/>
          <p:nvPr/>
        </p:nvPicPr>
        <p:blipFill>
          <a:blip r:embed="rId2"/>
          <a:stretch/>
        </p:blipFill>
        <p:spPr>
          <a:xfrm>
            <a:off x="194400" y="1431360"/>
            <a:ext cx="8127360" cy="45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-1" y="539639"/>
            <a:ext cx="8640763" cy="871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Generiek participatie platform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1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(functionaliteit MJGP + Haarlem Pas)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8" name="Afbeelding 287"/>
          <p:cNvPicPr/>
          <p:nvPr/>
        </p:nvPicPr>
        <p:blipFill>
          <a:blip r:embed="rId2"/>
          <a:stretch/>
        </p:blipFill>
        <p:spPr>
          <a:xfrm>
            <a:off x="576000" y="1584000"/>
            <a:ext cx="7552440" cy="424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Afbeelding 288"/>
          <p:cNvPicPr/>
          <p:nvPr/>
        </p:nvPicPr>
        <p:blipFill>
          <a:blip r:embed="rId3"/>
          <a:stretch/>
        </p:blipFill>
        <p:spPr>
          <a:xfrm>
            <a:off x="216000" y="1620360"/>
            <a:ext cx="8127000" cy="4570920"/>
          </a:xfrm>
          <a:prstGeom prst="rect">
            <a:avLst/>
          </a:prstGeom>
          <a:ln>
            <a:noFill/>
          </a:ln>
        </p:spPr>
      </p:pic>
      <p:sp>
        <p:nvSpPr>
          <p:cNvPr id="290" name="CustomShape 1"/>
          <p:cNvSpPr/>
          <p:nvPr/>
        </p:nvSpPr>
        <p:spPr>
          <a:xfrm>
            <a:off x="719280" y="431640"/>
            <a:ext cx="719928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Real Time Data Management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(functionaliteit MJGP + Haarlem Pas + Sensordata ontvangen en verwerken)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2" name="CustomShape 3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4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5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5" name="Picture 9"/>
          <p:cNvPicPr/>
          <p:nvPr/>
        </p:nvPicPr>
        <p:blipFill>
          <a:blip r:embed="rId4"/>
          <a:stretch/>
        </p:blipFill>
        <p:spPr>
          <a:xfrm>
            <a:off x="6961680" y="2448000"/>
            <a:ext cx="1245600" cy="1391400"/>
          </a:xfrm>
          <a:prstGeom prst="rect">
            <a:avLst/>
          </a:prstGeom>
          <a:ln>
            <a:noFill/>
          </a:ln>
        </p:spPr>
      </p:pic>
      <p:pic>
        <p:nvPicPr>
          <p:cNvPr id="296" name="Picture 10"/>
          <p:cNvPicPr/>
          <p:nvPr/>
        </p:nvPicPr>
        <p:blipFill>
          <a:blip r:embed="rId5"/>
          <a:stretch/>
        </p:blipFill>
        <p:spPr>
          <a:xfrm>
            <a:off x="5689440" y="2459160"/>
            <a:ext cx="1233360" cy="1377360"/>
          </a:xfrm>
          <a:prstGeom prst="rect">
            <a:avLst/>
          </a:prstGeom>
          <a:ln>
            <a:noFill/>
          </a:ln>
        </p:spPr>
      </p:pic>
      <p:sp>
        <p:nvSpPr>
          <p:cNvPr id="297" name="CustomShape 6"/>
          <p:cNvSpPr/>
          <p:nvPr/>
        </p:nvSpPr>
        <p:spPr>
          <a:xfrm>
            <a:off x="155520" y="-144360"/>
            <a:ext cx="30312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8" name="Picture 14"/>
          <p:cNvPicPr/>
          <p:nvPr/>
        </p:nvPicPr>
        <p:blipFill>
          <a:blip r:embed="rId6"/>
          <a:stretch/>
        </p:blipFill>
        <p:spPr>
          <a:xfrm>
            <a:off x="5689440" y="3852000"/>
            <a:ext cx="1230840" cy="1834920"/>
          </a:xfrm>
          <a:prstGeom prst="rect">
            <a:avLst/>
          </a:prstGeom>
          <a:ln>
            <a:noFill/>
          </a:ln>
        </p:spPr>
      </p:pic>
      <p:pic>
        <p:nvPicPr>
          <p:cNvPr id="299" name="Picture 15"/>
          <p:cNvPicPr/>
          <p:nvPr/>
        </p:nvPicPr>
        <p:blipFill>
          <a:blip r:embed="rId7"/>
          <a:stretch/>
        </p:blipFill>
        <p:spPr>
          <a:xfrm>
            <a:off x="6958800" y="3856320"/>
            <a:ext cx="1242720" cy="1825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828000" y="539640"/>
            <a:ext cx="7199280" cy="57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90000"/>
              </a:lnSpc>
            </a:pPr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WoonZorgWelzijnMonitor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es-ES" sz="18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(functionaliteit MJGP + Haarlem Pas + RTDM + GisForDummies)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737280" y="5796360"/>
            <a:ext cx="3051000" cy="34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u="sng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2"/>
              </a:rPr>
              <a:t>http://</a:t>
            </a:r>
            <a:r>
              <a:rPr lang="es-ES" sz="1700" b="0" u="sng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2"/>
              </a:rPr>
              <a:t>maps.objectvision.nl/zkl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2" name="5 Imagen"/>
          <p:cNvPicPr/>
          <p:nvPr/>
        </p:nvPicPr>
        <p:blipFill>
          <a:blip r:embed="rId3"/>
          <a:stretch/>
        </p:blipFill>
        <p:spPr>
          <a:xfrm>
            <a:off x="714960" y="1656000"/>
            <a:ext cx="7131960" cy="403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-1" y="555480"/>
            <a:ext cx="8640763" cy="11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Vervolgprojecten </a:t>
            </a: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- beheer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304" name="Table 2"/>
          <p:cNvGraphicFramePr/>
          <p:nvPr/>
        </p:nvGraphicFramePr>
        <p:xfrm>
          <a:off x="1182600" y="1895760"/>
          <a:ext cx="6047280" cy="4001040"/>
        </p:xfrm>
        <a:graphic>
          <a:graphicData uri="http://schemas.openxmlformats.org/drawingml/2006/table">
            <a:tbl>
              <a:tblPr/>
              <a:tblGrid>
                <a:gridCol w="4141440"/>
                <a:gridCol w="1905840"/>
              </a:tblGrid>
              <a:tr h="618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IPP Project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Datum 1</a:t>
                      </a:r>
                      <a:r>
                        <a:rPr lang="es-ES" sz="1800" b="1" strike="noStrike" spc="-1" baseline="900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e</a:t>
                      </a:r>
                      <a:r>
                        <a:rPr lang="es-ES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 oplevering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Front End Open Data Portaal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34812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Ontsluiting bouwarchief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Dashboard Erfgoed en Ruimte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Dashboard Bouwen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Aansluiten Omgevingswet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Inbedding kaarten/rapporten in website Haarlem / Haarlemmarketing (o.a. parkeergarages, parkeerzones etec) 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2018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28760">
                <a:tc>
                  <a:txBody>
                    <a:bodyPr/>
                    <a:lstStyle/>
                    <a:p>
                      <a:r>
                        <a:rPr lang="es-ES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…….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32" y="4321675"/>
            <a:ext cx="2559345" cy="191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81" y="1009222"/>
            <a:ext cx="2590800" cy="172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" name="CustomShape 1"/>
          <p:cNvSpPr/>
          <p:nvPr/>
        </p:nvSpPr>
        <p:spPr>
          <a:xfrm>
            <a:off x="719280" y="431640"/>
            <a:ext cx="7199280" cy="64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Joris Jan de Vries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736360" y="2736000"/>
            <a:ext cx="12582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2013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 rot="10800000" flipV="1">
            <a:off x="9175320" y="4267800"/>
            <a:ext cx="10328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2014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70920" y="1258887"/>
            <a:ext cx="609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Partner van Marjoke</a:t>
            </a:r>
          </a:p>
          <a:p>
            <a:r>
              <a:rPr lang="nl-NL" dirty="0" smtClean="0"/>
              <a:t>Vader van dochter Iris (24) </a:t>
            </a:r>
          </a:p>
          <a:p>
            <a:r>
              <a:rPr lang="nl-NL" dirty="0" smtClean="0"/>
              <a:t>en zoon Douwe (19)</a:t>
            </a:r>
          </a:p>
          <a:p>
            <a:endParaRPr lang="nl-NL" dirty="0" smtClean="0"/>
          </a:p>
          <a:p>
            <a:r>
              <a:rPr lang="nl-NL" dirty="0" smtClean="0">
                <a:hlinkClick r:id="rId5"/>
              </a:rPr>
              <a:t>https://nl.linkedin.com/in/jorisjandevries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Coördinator basis- en kernregistraties: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hlinkClick r:id="rId6"/>
              </a:rPr>
              <a:t>https://opendata.haarlem.nl/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>
                <a:hlinkClick r:id="rId7"/>
              </a:rPr>
              <a:t>https://twitter.com/OpendataHaarlem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Secretaris Kaasfabriek | </a:t>
            </a:r>
            <a:r>
              <a:rPr lang="nl-NL" dirty="0" err="1" smtClean="0"/>
              <a:t>FabLab</a:t>
            </a:r>
            <a:r>
              <a:rPr lang="nl-NL" dirty="0" smtClean="0"/>
              <a:t> regio Alkmaar</a:t>
            </a:r>
          </a:p>
          <a:p>
            <a:pPr marL="285750" indent="-285750">
              <a:buFontTx/>
              <a:buChar char="-"/>
            </a:pPr>
            <a:r>
              <a:rPr lang="nl-NL" dirty="0" smtClean="0">
                <a:hlinkClick r:id="rId8"/>
              </a:rPr>
              <a:t>https://www.facebook.com/kaasfabriek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-1" y="555480"/>
            <a:ext cx="8640763" cy="110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Links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29480" y="1401862"/>
            <a:ext cx="6781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Opendata platform: </a:t>
            </a:r>
            <a:r>
              <a:rPr lang="nl-NL" dirty="0" smtClean="0">
                <a:hlinkClick r:id="rId2"/>
              </a:rPr>
              <a:t>https://opendata.haarlem.nl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MJGP: </a:t>
            </a:r>
            <a:r>
              <a:rPr lang="nl-NL" dirty="0" smtClean="0">
                <a:hlinkClick r:id="rId3"/>
              </a:rPr>
              <a:t>https://www.haarlem.nl/gebiedsprogramma/</a:t>
            </a:r>
            <a:r>
              <a:rPr lang="nl-NL" dirty="0" smtClean="0"/>
              <a:t> </a:t>
            </a:r>
          </a:p>
          <a:p>
            <a:endParaRPr lang="nl-NL" dirty="0" smtClean="0"/>
          </a:p>
          <a:p>
            <a:r>
              <a:rPr lang="nl-NL" dirty="0" smtClean="0"/>
              <a:t>WZWM</a:t>
            </a:r>
            <a:r>
              <a:rPr lang="nl-NL" dirty="0" smtClean="0"/>
              <a:t>: </a:t>
            </a:r>
            <a:r>
              <a:rPr lang="es-ES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ea typeface="ＭＳ Ｐゴシック"/>
                <a:hlinkClick r:id="rId4"/>
              </a:rPr>
              <a:t>http://</a:t>
            </a:r>
            <a:r>
              <a:rPr lang="es-ES" u="sng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ea typeface="ＭＳ Ｐゴシック"/>
                <a:hlinkClick r:id="rId4"/>
              </a:rPr>
              <a:t>maps.objectvision.nl/zkl</a:t>
            </a:r>
            <a:endParaRPr lang="es-ES" u="sng" spc="-1" dirty="0" smtClean="0">
              <a:solidFill>
                <a:srgbClr val="0000FF"/>
              </a:solidFill>
              <a:uFill>
                <a:solidFill>
                  <a:srgbClr val="FFFFFF"/>
                </a:solidFill>
              </a:uFill>
              <a:ea typeface="ＭＳ Ｐゴシック"/>
            </a:endParaRPr>
          </a:p>
          <a:p>
            <a:endParaRPr lang="es-ES" u="sng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ea typeface="ＭＳ Ｐゴシック"/>
            </a:endParaRPr>
          </a:p>
          <a:p>
            <a:r>
              <a:rPr lang="es-ES" dirty="0"/>
              <a:t>WFS: </a:t>
            </a:r>
            <a:r>
              <a:rPr lang="es-ES" u="sng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https://wfs.haarlem.nl/ows?service=WFS&amp;version=2.0.0&amp;request=GetCapabilities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8305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719280" y="431640"/>
            <a:ext cx="7199280" cy="64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Samen Doen! 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736360" y="2736000"/>
            <a:ext cx="125820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2013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 rot="10800000" flipV="1">
            <a:off x="9175320" y="4267800"/>
            <a:ext cx="1032840" cy="34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2014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1620000" y="4608360"/>
            <a:ext cx="3562560" cy="154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Participatie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Gebiedsgericht werken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Transparantie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Efficiente bedrijfsvoering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Nieuwe bestuursstijl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Digitalisering dienstverlening 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1"/>
          <p:cNvPicPr/>
          <p:nvPr/>
        </p:nvPicPr>
        <p:blipFill>
          <a:blip r:embed="rId3"/>
          <a:stretch/>
        </p:blipFill>
        <p:spPr>
          <a:xfrm>
            <a:off x="1728360" y="1044000"/>
            <a:ext cx="4858200" cy="3430440"/>
          </a:xfrm>
          <a:prstGeom prst="rect">
            <a:avLst/>
          </a:prstGeom>
          <a:ln w="9360">
            <a:noFill/>
          </a:ln>
        </p:spPr>
      </p:pic>
      <p:sp>
        <p:nvSpPr>
          <p:cNvPr id="165" name="CustomShape 5"/>
          <p:cNvSpPr/>
          <p:nvPr/>
        </p:nvSpPr>
        <p:spPr>
          <a:xfrm>
            <a:off x="5328360" y="4608360"/>
            <a:ext cx="3562560" cy="106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s-ES" sz="1600" b="1" strike="noStrike" spc="-1">
                <a:solidFill>
                  <a:srgbClr val="E3193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Privacy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>
                <a:solidFill>
                  <a:srgbClr val="E3193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Veiligheid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>
                <a:solidFill>
                  <a:srgbClr val="E3193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Doelbinding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1" strike="noStrike" spc="-1">
                <a:solidFill>
                  <a:srgbClr val="E31937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Insluiting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17619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684360" y="1619280"/>
            <a:ext cx="7199280" cy="48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-1" y="431640"/>
            <a:ext cx="8640763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De ontwikkelingen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6 Imagen"/>
          <p:cNvPicPr/>
          <p:nvPr/>
        </p:nvPicPr>
        <p:blipFill>
          <a:blip r:embed="rId3"/>
          <a:stretch/>
        </p:blipFill>
        <p:spPr>
          <a:xfrm>
            <a:off x="864000" y="1008000"/>
            <a:ext cx="6917040" cy="518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9"/>
          <p:cNvPicPr/>
          <p:nvPr/>
        </p:nvPicPr>
        <p:blipFill>
          <a:blip r:embed="rId3"/>
          <a:stretch/>
        </p:blipFill>
        <p:spPr>
          <a:xfrm>
            <a:off x="4572360" y="4896360"/>
            <a:ext cx="2511000" cy="1320120"/>
          </a:xfrm>
          <a:prstGeom prst="rect">
            <a:avLst/>
          </a:prstGeom>
          <a:ln>
            <a:noFill/>
          </a:ln>
        </p:spPr>
      </p:pic>
      <p:pic>
        <p:nvPicPr>
          <p:cNvPr id="170" name="Picture 7"/>
          <p:cNvPicPr/>
          <p:nvPr/>
        </p:nvPicPr>
        <p:blipFill>
          <a:blip r:embed="rId4"/>
          <a:stretch/>
        </p:blipFill>
        <p:spPr>
          <a:xfrm>
            <a:off x="6084720" y="3852000"/>
            <a:ext cx="2266560" cy="15102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719280" y="431640"/>
            <a:ext cx="719928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Landelijke ontwikkelingen en kaders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2" name="Table 2"/>
          <p:cNvGraphicFramePr/>
          <p:nvPr/>
        </p:nvGraphicFramePr>
        <p:xfrm>
          <a:off x="216000" y="1358640"/>
          <a:ext cx="3924360" cy="4137660"/>
        </p:xfrm>
        <a:graphic>
          <a:graphicData uri="http://schemas.openxmlformats.org/drawingml/2006/table">
            <a:tbl>
              <a:tblPr/>
              <a:tblGrid>
                <a:gridCol w="3924360"/>
              </a:tblGrid>
              <a:tr h="329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6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Times New Roman"/>
                        </a:rPr>
                        <a:t>Ontwikkeling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8960" marR="48960">
                    <a:lnL w="12240">
                      <a:solidFill>
                        <a:srgbClr val="F9B074"/>
                      </a:solidFill>
                    </a:lnL>
                    <a:lnR w="12240">
                      <a:solidFill>
                        <a:srgbClr val="F9B074"/>
                      </a:solidFill>
                    </a:lnR>
                    <a:lnT w="12240">
                      <a:solidFill>
                        <a:srgbClr val="F9B074"/>
                      </a:solidFill>
                    </a:lnT>
                    <a:lnB w="12240">
                      <a:solidFill>
                        <a:srgbClr val="F9B074"/>
                      </a:solidFill>
                    </a:lnB>
                    <a:solidFill>
                      <a:srgbClr val="FDE4D0"/>
                    </a:solidFill>
                  </a:tcPr>
                </a:tc>
              </a:tr>
              <a:tr h="87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Times New Roman"/>
                        </a:rPr>
                        <a:t>Uitbreiding van het stelsel van basis- en kernregistraties: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marL="343080" indent="-34128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Symbol"/>
                        <a:buChar char=""/>
                      </a:pPr>
                      <a:r>
                        <a:rPr lang="es-E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Times New Roman"/>
                        </a:rPr>
                        <a:t>Digitaal Stelsel Omgevingswet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8960" marR="48960">
                    <a:lnL w="12240">
                      <a:solidFill>
                        <a:srgbClr val="F9B074"/>
                      </a:solidFill>
                    </a:lnL>
                    <a:lnR w="12240">
                      <a:solidFill>
                        <a:srgbClr val="F9B074"/>
                      </a:solidFill>
                    </a:lnR>
                    <a:lnT w="12240">
                      <a:solidFill>
                        <a:srgbClr val="F9B074"/>
                      </a:solidFill>
                    </a:lnT>
                    <a:lnB w="12240">
                      <a:solidFill>
                        <a:srgbClr val="F9B074"/>
                      </a:solidFill>
                    </a:lnB>
                    <a:solidFill>
                      <a:srgbClr val="FBCAA2"/>
                    </a:solidFill>
                  </a:tcPr>
                </a:tc>
              </a:tr>
              <a:tr h="897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Times New Roman"/>
                        </a:rPr>
                        <a:t>Digitale overheid 2017 / Dienstverlening 2020 / Generieke Digitale Infrastructuur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8960" marR="48960">
                    <a:lnL w="12240">
                      <a:solidFill>
                        <a:srgbClr val="F9B074"/>
                      </a:solidFill>
                    </a:lnL>
                    <a:lnR w="12240">
                      <a:solidFill>
                        <a:srgbClr val="F9B074"/>
                      </a:solidFill>
                    </a:lnR>
                    <a:lnT w="12240">
                      <a:solidFill>
                        <a:srgbClr val="F9B074"/>
                      </a:solidFill>
                    </a:lnT>
                    <a:lnB w="12240">
                      <a:solidFill>
                        <a:srgbClr val="F9B074"/>
                      </a:solidFill>
                    </a:lnB>
                    <a:solidFill>
                      <a:srgbClr val="FDE4D0"/>
                    </a:solidFill>
                  </a:tcPr>
                </a:tc>
              </a:tr>
              <a:tr h="87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Times New Roman"/>
                        </a:rPr>
                        <a:t>Wetgeving rondom publicatie van open data, hergebruik van overheidsinformatie en regelgeving rondom privacy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8960" marR="48960">
                    <a:lnL w="12240">
                      <a:solidFill>
                        <a:srgbClr val="F9B074"/>
                      </a:solidFill>
                    </a:lnL>
                    <a:lnR w="12240">
                      <a:solidFill>
                        <a:srgbClr val="F9B074"/>
                      </a:solidFill>
                    </a:lnR>
                    <a:lnT w="12240">
                      <a:solidFill>
                        <a:srgbClr val="F9B074"/>
                      </a:solidFill>
                    </a:lnT>
                    <a:lnB w="12240">
                      <a:solidFill>
                        <a:srgbClr val="F9B074"/>
                      </a:solidFill>
                    </a:lnB>
                    <a:solidFill>
                      <a:srgbClr val="FDE4D0"/>
                    </a:solidFill>
                  </a:tcPr>
                </a:tc>
              </a:tr>
              <a:tr h="875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6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"/>
                          <a:ea typeface="Times New Roman"/>
                        </a:rPr>
                        <a:t>Ontwikkeling van inzet van technologie: IoT t.b.v. het slimmer beheren, ontwikkelen en besturen op basis van data (smart cities)</a:t>
                      </a:r>
                      <a:endParaRPr lang="es-ES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48960" marR="48960">
                    <a:lnL w="12240">
                      <a:solidFill>
                        <a:srgbClr val="F9B074"/>
                      </a:solidFill>
                    </a:lnL>
                    <a:lnR w="12240">
                      <a:solidFill>
                        <a:srgbClr val="F9B074"/>
                      </a:solidFill>
                    </a:lnR>
                    <a:lnT w="12240">
                      <a:solidFill>
                        <a:srgbClr val="F9B074"/>
                      </a:solidFill>
                    </a:lnT>
                    <a:lnB w="12240">
                      <a:solidFill>
                        <a:srgbClr val="F9B074"/>
                      </a:solidFill>
                    </a:lnB>
                    <a:solidFill>
                      <a:srgbClr val="FBCAA2"/>
                    </a:solidFill>
                  </a:tcPr>
                </a:tc>
              </a:tr>
            </a:tbl>
          </a:graphicData>
        </a:graphic>
      </p:graphicFrame>
      <p:pic>
        <p:nvPicPr>
          <p:cNvPr id="173" name="Picture 3"/>
          <p:cNvPicPr/>
          <p:nvPr/>
        </p:nvPicPr>
        <p:blipFill>
          <a:blip r:embed="rId5"/>
          <a:stretch/>
        </p:blipFill>
        <p:spPr>
          <a:xfrm>
            <a:off x="4356360" y="972000"/>
            <a:ext cx="2819160" cy="1658160"/>
          </a:xfrm>
          <a:prstGeom prst="rect">
            <a:avLst/>
          </a:prstGeom>
          <a:ln w="9360">
            <a:noFill/>
          </a:ln>
        </p:spPr>
      </p:pic>
      <p:pic>
        <p:nvPicPr>
          <p:cNvPr id="174" name="Picture 2"/>
          <p:cNvPicPr/>
          <p:nvPr/>
        </p:nvPicPr>
        <p:blipFill>
          <a:blip r:embed="rId6"/>
          <a:stretch/>
        </p:blipFill>
        <p:spPr>
          <a:xfrm>
            <a:off x="6120720" y="1980000"/>
            <a:ext cx="2230560" cy="1392840"/>
          </a:xfrm>
          <a:prstGeom prst="rect">
            <a:avLst/>
          </a:prstGeom>
          <a:ln>
            <a:noFill/>
          </a:ln>
        </p:spPr>
      </p:pic>
      <p:pic>
        <p:nvPicPr>
          <p:cNvPr id="175" name="Picture 5"/>
          <p:cNvPicPr/>
          <p:nvPr/>
        </p:nvPicPr>
        <p:blipFill>
          <a:blip r:embed="rId7"/>
          <a:stretch/>
        </p:blipFill>
        <p:spPr>
          <a:xfrm>
            <a:off x="4356360" y="2880000"/>
            <a:ext cx="2189520" cy="1438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-1" y="431640"/>
            <a:ext cx="8640763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Data als brandstof</a:t>
            </a:r>
            <a:endParaRPr lang="es-E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2124000" y="3033720"/>
            <a:ext cx="5542200" cy="59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78480" tIns="39240" rIns="78480" bIns="39240"/>
          <a:lstStyle/>
          <a:p>
            <a:pPr>
              <a:lnSpc>
                <a:spcPct val="100000"/>
              </a:lnSpc>
            </a:pPr>
            <a:r>
              <a:rPr lang="es-ES" sz="170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  <a:hlinkClick r:id="rId3"/>
              </a:rPr>
              <a:t>https://www.youtube.com/watch?v=28E35hmTkh0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700" b="0" u="sng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8" name="5 Imagen"/>
          <p:cNvPicPr/>
          <p:nvPr/>
        </p:nvPicPr>
        <p:blipFill>
          <a:blip r:embed="rId4"/>
          <a:stretch/>
        </p:blipFill>
        <p:spPr>
          <a:xfrm>
            <a:off x="1224000" y="900000"/>
            <a:ext cx="6118920" cy="5326560"/>
          </a:xfrm>
          <a:prstGeom prst="rect">
            <a:avLst/>
          </a:prstGeom>
          <a:ln w="9360">
            <a:noFill/>
          </a:ln>
        </p:spPr>
      </p:pic>
      <p:sp>
        <p:nvSpPr>
          <p:cNvPr id="179" name="CustomShape 3"/>
          <p:cNvSpPr/>
          <p:nvPr/>
        </p:nvSpPr>
        <p:spPr>
          <a:xfrm>
            <a:off x="5370120" y="5884560"/>
            <a:ext cx="1951920" cy="302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Model Ronald Damhof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719280" y="251640"/>
            <a:ext cx="719928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Hoe werkt het nu in Haarlem?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1" name="3 Imagen"/>
          <p:cNvPicPr/>
          <p:nvPr/>
        </p:nvPicPr>
        <p:blipFill>
          <a:blip r:embed="rId3"/>
          <a:stretch/>
        </p:blipFill>
        <p:spPr>
          <a:xfrm>
            <a:off x="504000" y="751320"/>
            <a:ext cx="7623000" cy="572688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4380120" y="3024000"/>
            <a:ext cx="803160" cy="68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virtueel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en/of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fysiek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2952000" y="822240"/>
            <a:ext cx="2303280" cy="401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Smart Cities / IPP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18 Imagen"/>
          <p:cNvPicPr/>
          <p:nvPr/>
        </p:nvPicPr>
        <p:blipFill>
          <a:blip r:embed="rId3">
            <a:lum contrast="-60000"/>
          </a:blip>
          <a:stretch/>
        </p:blipFill>
        <p:spPr>
          <a:xfrm>
            <a:off x="396000" y="377640"/>
            <a:ext cx="7846920" cy="588492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719280" y="431640"/>
            <a:ext cx="7199280" cy="79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Roadmap anticipatie ontwikkelingen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684360" y="1619280"/>
            <a:ext cx="7199280" cy="485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r>
              <a:rPr lang="es-E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5 Imagen"/>
          <p:cNvPicPr/>
          <p:nvPr/>
        </p:nvPicPr>
        <p:blipFill>
          <a:blip r:embed="rId4"/>
          <a:stretch/>
        </p:blipFill>
        <p:spPr>
          <a:xfrm>
            <a:off x="1224000" y="1440000"/>
            <a:ext cx="2698560" cy="2023200"/>
          </a:xfrm>
          <a:prstGeom prst="rect">
            <a:avLst/>
          </a:prstGeom>
          <a:ln>
            <a:noFill/>
          </a:ln>
        </p:spPr>
      </p:pic>
      <p:pic>
        <p:nvPicPr>
          <p:cNvPr id="193" name="6 Imagen"/>
          <p:cNvPicPr/>
          <p:nvPr/>
        </p:nvPicPr>
        <p:blipFill>
          <a:blip r:embed="rId5"/>
          <a:stretch/>
        </p:blipFill>
        <p:spPr>
          <a:xfrm>
            <a:off x="4500360" y="3852000"/>
            <a:ext cx="3055680" cy="1726560"/>
          </a:xfrm>
          <a:prstGeom prst="rect">
            <a:avLst/>
          </a:prstGeom>
          <a:ln>
            <a:noFill/>
          </a:ln>
        </p:spPr>
      </p:pic>
      <p:pic>
        <p:nvPicPr>
          <p:cNvPr id="194" name="7 Imagen"/>
          <p:cNvPicPr/>
          <p:nvPr/>
        </p:nvPicPr>
        <p:blipFill>
          <a:blip r:embed="rId6"/>
          <a:stretch/>
        </p:blipFill>
        <p:spPr>
          <a:xfrm>
            <a:off x="4500360" y="1456560"/>
            <a:ext cx="3051360" cy="1906560"/>
          </a:xfrm>
          <a:prstGeom prst="rect">
            <a:avLst/>
          </a:prstGeom>
          <a:ln>
            <a:noFill/>
          </a:ln>
        </p:spPr>
      </p:pic>
      <p:sp>
        <p:nvSpPr>
          <p:cNvPr id="195" name="CustomShape 3"/>
          <p:cNvSpPr/>
          <p:nvPr/>
        </p:nvSpPr>
        <p:spPr>
          <a:xfrm>
            <a:off x="1224000" y="1008000"/>
            <a:ext cx="2698560" cy="34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Architectuur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4"/>
          <p:cNvSpPr/>
          <p:nvPr/>
        </p:nvSpPr>
        <p:spPr>
          <a:xfrm>
            <a:off x="1224000" y="3528000"/>
            <a:ext cx="2698560" cy="34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HLM Gegevens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12 Imagen"/>
          <p:cNvPicPr/>
          <p:nvPr/>
        </p:nvPicPr>
        <p:blipFill>
          <a:blip r:embed="rId7"/>
          <a:stretch/>
        </p:blipFill>
        <p:spPr>
          <a:xfrm>
            <a:off x="1260000" y="1080000"/>
            <a:ext cx="374760" cy="288000"/>
          </a:xfrm>
          <a:prstGeom prst="rect">
            <a:avLst/>
          </a:prstGeom>
          <a:ln>
            <a:noFill/>
          </a:ln>
        </p:spPr>
      </p:pic>
      <p:pic>
        <p:nvPicPr>
          <p:cNvPr id="198" name="13 Imagen"/>
          <p:cNvPicPr/>
          <p:nvPr/>
        </p:nvPicPr>
        <p:blipFill>
          <a:blip r:embed="rId7"/>
          <a:stretch/>
        </p:blipFill>
        <p:spPr>
          <a:xfrm>
            <a:off x="1260000" y="3564000"/>
            <a:ext cx="374760" cy="288000"/>
          </a:xfrm>
          <a:prstGeom prst="rect">
            <a:avLst/>
          </a:prstGeom>
          <a:ln>
            <a:noFill/>
          </a:ln>
        </p:spPr>
      </p:pic>
      <p:pic>
        <p:nvPicPr>
          <p:cNvPr id="199" name="22 Imagen"/>
          <p:cNvPicPr/>
          <p:nvPr/>
        </p:nvPicPr>
        <p:blipFill>
          <a:blip r:embed="rId8"/>
          <a:stretch/>
        </p:blipFill>
        <p:spPr>
          <a:xfrm>
            <a:off x="3492360" y="3528000"/>
            <a:ext cx="358200" cy="358200"/>
          </a:xfrm>
          <a:prstGeom prst="rect">
            <a:avLst/>
          </a:prstGeom>
          <a:ln>
            <a:noFill/>
          </a:ln>
        </p:spPr>
      </p:pic>
      <p:sp>
        <p:nvSpPr>
          <p:cNvPr id="200" name="CustomShape 5"/>
          <p:cNvSpPr/>
          <p:nvPr/>
        </p:nvSpPr>
        <p:spPr>
          <a:xfrm>
            <a:off x="4536360" y="1033560"/>
            <a:ext cx="2986560" cy="34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Open Data Platform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4500360" y="3462120"/>
            <a:ext cx="3058560" cy="34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Open Informatie Platform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2" name="14 Imagen"/>
          <p:cNvPicPr/>
          <p:nvPr/>
        </p:nvPicPr>
        <p:blipFill>
          <a:blip r:embed="rId7"/>
          <a:stretch/>
        </p:blipFill>
        <p:spPr>
          <a:xfrm>
            <a:off x="4572360" y="1027440"/>
            <a:ext cx="374760" cy="288000"/>
          </a:xfrm>
          <a:prstGeom prst="rect">
            <a:avLst/>
          </a:prstGeom>
          <a:ln>
            <a:noFill/>
          </a:ln>
        </p:spPr>
      </p:pic>
      <p:pic>
        <p:nvPicPr>
          <p:cNvPr id="203" name="25 Imagen"/>
          <p:cNvPicPr/>
          <p:nvPr/>
        </p:nvPicPr>
        <p:blipFill>
          <a:blip r:embed="rId8"/>
          <a:stretch/>
        </p:blipFill>
        <p:spPr>
          <a:xfrm>
            <a:off x="4572360" y="3449520"/>
            <a:ext cx="358200" cy="358200"/>
          </a:xfrm>
          <a:prstGeom prst="rect">
            <a:avLst/>
          </a:prstGeom>
          <a:ln>
            <a:noFill/>
          </a:ln>
        </p:spPr>
      </p:pic>
      <p:sp>
        <p:nvSpPr>
          <p:cNvPr id="204" name="CustomShape 7"/>
          <p:cNvSpPr/>
          <p:nvPr/>
        </p:nvSpPr>
        <p:spPr>
          <a:xfrm>
            <a:off x="4500360" y="5652360"/>
            <a:ext cx="3058560" cy="34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Open Participatie Platform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28 Imagen"/>
          <p:cNvPicPr/>
          <p:nvPr/>
        </p:nvPicPr>
        <p:blipFill>
          <a:blip r:embed="rId8"/>
          <a:stretch/>
        </p:blipFill>
        <p:spPr>
          <a:xfrm>
            <a:off x="4500360" y="5652360"/>
            <a:ext cx="358200" cy="358200"/>
          </a:xfrm>
          <a:prstGeom prst="rect">
            <a:avLst/>
          </a:prstGeom>
          <a:ln>
            <a:noFill/>
          </a:ln>
        </p:spPr>
      </p:pic>
      <p:pic>
        <p:nvPicPr>
          <p:cNvPr id="206" name="Afbeelding 2"/>
          <p:cNvPicPr/>
          <p:nvPr/>
        </p:nvPicPr>
        <p:blipFill>
          <a:blip r:embed="rId9"/>
          <a:stretch/>
        </p:blipFill>
        <p:spPr>
          <a:xfrm>
            <a:off x="1224000" y="3960000"/>
            <a:ext cx="2698560" cy="1686600"/>
          </a:xfrm>
          <a:prstGeom prst="rect">
            <a:avLst/>
          </a:prstGeom>
          <a:ln>
            <a:noFill/>
          </a:ln>
        </p:spPr>
      </p:pic>
      <p:sp>
        <p:nvSpPr>
          <p:cNvPr id="207" name="CustomShape 8"/>
          <p:cNvSpPr/>
          <p:nvPr/>
        </p:nvSpPr>
        <p:spPr>
          <a:xfrm>
            <a:off x="1224000" y="5652360"/>
            <a:ext cx="2698560" cy="34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     Big 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31 Imagen"/>
          <p:cNvPicPr/>
          <p:nvPr/>
        </p:nvPicPr>
        <p:blipFill>
          <a:blip r:embed="rId8"/>
          <a:stretch/>
        </p:blipFill>
        <p:spPr>
          <a:xfrm>
            <a:off x="3492360" y="5652360"/>
            <a:ext cx="358200" cy="358200"/>
          </a:xfrm>
          <a:prstGeom prst="rect">
            <a:avLst/>
          </a:prstGeom>
          <a:ln>
            <a:noFill/>
          </a:ln>
        </p:spPr>
      </p:pic>
      <p:pic>
        <p:nvPicPr>
          <p:cNvPr id="209" name="32 Imagen"/>
          <p:cNvPicPr/>
          <p:nvPr/>
        </p:nvPicPr>
        <p:blipFill>
          <a:blip r:embed="rId7"/>
          <a:stretch/>
        </p:blipFill>
        <p:spPr>
          <a:xfrm>
            <a:off x="1260000" y="5688360"/>
            <a:ext cx="374760" cy="28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 rot="16200000">
            <a:off x="-33840" y="6085800"/>
            <a:ext cx="429840" cy="35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147600" rIns="0" bIns="0"/>
          <a:lstStyle/>
          <a:p>
            <a:pPr>
              <a:lnSpc>
                <a:spcPct val="100000"/>
              </a:lnSpc>
            </a:pPr>
            <a:fld id="{822C7AEA-7569-466B-B167-88FBECCF503C}" type="slidenum">
              <a:rPr lang="es-ES" sz="1000" b="0" strike="noStrike" spc="-1">
                <a:solidFill>
                  <a:srgbClr val="989086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9</a:t>
            </a:fld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900000" y="1917000"/>
            <a:ext cx="5974920" cy="1222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3"/>
          <p:cNvSpPr/>
          <p:nvPr/>
        </p:nvSpPr>
        <p:spPr>
          <a:xfrm>
            <a:off x="2772360" y="4536360"/>
            <a:ext cx="2158560" cy="93024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Magazijn Haarlem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900000" y="3213000"/>
            <a:ext cx="5974920" cy="1222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5"/>
          <p:cNvSpPr/>
          <p:nvPr/>
        </p:nvSpPr>
        <p:spPr>
          <a:xfrm>
            <a:off x="883800" y="692640"/>
            <a:ext cx="5974920" cy="1078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6"/>
          <p:cNvSpPr/>
          <p:nvPr/>
        </p:nvSpPr>
        <p:spPr>
          <a:xfrm>
            <a:off x="5606280" y="336024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API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997560" y="338148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Laden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2149920" y="338616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Thematisch presenteren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2191320" y="208260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Thematisch presenteren burger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3343320" y="207936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Opvragen informatie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burger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11"/>
          <p:cNvSpPr/>
          <p:nvPr/>
        </p:nvSpPr>
        <p:spPr>
          <a:xfrm>
            <a:off x="3301920" y="338256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Informatie opvragen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individueel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12"/>
          <p:cNvSpPr/>
          <p:nvPr/>
        </p:nvSpPr>
        <p:spPr>
          <a:xfrm>
            <a:off x="4454280" y="336744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Download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GML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13"/>
          <p:cNvSpPr/>
          <p:nvPr/>
        </p:nvSpPr>
        <p:spPr>
          <a:xfrm>
            <a:off x="2165040" y="78912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Verwerken sensordata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CustomShape 14"/>
          <p:cNvSpPr/>
          <p:nvPr/>
        </p:nvSpPr>
        <p:spPr>
          <a:xfrm>
            <a:off x="3319200" y="78732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Plaatsen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content burger &amp; validatie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15"/>
          <p:cNvSpPr/>
          <p:nvPr/>
        </p:nvSpPr>
        <p:spPr>
          <a:xfrm>
            <a:off x="1018080" y="79056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Ontvangen en opslaan (sensor)data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CustomShape 16"/>
          <p:cNvSpPr/>
          <p:nvPr/>
        </p:nvSpPr>
        <p:spPr>
          <a:xfrm>
            <a:off x="1898" y="136800"/>
            <a:ext cx="8640763" cy="50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36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Informatie- en participatieplatform</a:t>
            </a:r>
          </a:p>
          <a:p>
            <a:pPr algn="ctr">
              <a:lnSpc>
                <a:spcPct val="100000"/>
              </a:lnSpc>
            </a:pPr>
            <a:endParaRPr lang="es-E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17"/>
          <p:cNvSpPr/>
          <p:nvPr/>
        </p:nvSpPr>
        <p:spPr>
          <a:xfrm>
            <a:off x="4459320" y="208836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Diagram generator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18"/>
          <p:cNvSpPr/>
          <p:nvPr/>
        </p:nvSpPr>
        <p:spPr>
          <a:xfrm>
            <a:off x="1044000" y="209700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GIS for dummies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19"/>
          <p:cNvSpPr/>
          <p:nvPr/>
        </p:nvSpPr>
        <p:spPr>
          <a:xfrm>
            <a:off x="6902280" y="908640"/>
            <a:ext cx="13989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Thematisch tab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ontwerper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20"/>
          <p:cNvSpPr/>
          <p:nvPr/>
        </p:nvSpPr>
        <p:spPr>
          <a:xfrm>
            <a:off x="2700360" y="5544360"/>
            <a:ext cx="2302560" cy="89424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Gegevens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Magazijn Haarlem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1"/>
          <p:cNvSpPr/>
          <p:nvPr/>
        </p:nvSpPr>
        <p:spPr>
          <a:xfrm>
            <a:off x="5292360" y="4572360"/>
            <a:ext cx="1510200" cy="93420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Data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WFS lagen derden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1" name="CustomShape 22"/>
          <p:cNvSpPr/>
          <p:nvPr/>
        </p:nvSpPr>
        <p:spPr>
          <a:xfrm>
            <a:off x="4443840" y="78588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Authenticatimodule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3"/>
          <p:cNvSpPr/>
          <p:nvPr/>
        </p:nvSpPr>
        <p:spPr>
          <a:xfrm>
            <a:off x="6902280" y="2205000"/>
            <a:ext cx="13989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Thematisch tab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ontwerper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24"/>
          <p:cNvSpPr/>
          <p:nvPr/>
        </p:nvSpPr>
        <p:spPr>
          <a:xfrm>
            <a:off x="5573880" y="800640"/>
            <a:ext cx="1145520" cy="898200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Digipanel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5"/>
          <p:cNvSpPr/>
          <p:nvPr/>
        </p:nvSpPr>
        <p:spPr>
          <a:xfrm>
            <a:off x="5566680" y="2055600"/>
            <a:ext cx="1145520" cy="898200"/>
          </a:xfrm>
          <a:prstGeom prst="cube">
            <a:avLst>
              <a:gd name="adj" fmla="val 25000"/>
            </a:avLst>
          </a:prstGeom>
          <a:solidFill>
            <a:srgbClr val="EEECE1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Rapport genereren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6"/>
          <p:cNvSpPr/>
          <p:nvPr/>
        </p:nvSpPr>
        <p:spPr>
          <a:xfrm>
            <a:off x="6887520" y="3501000"/>
            <a:ext cx="1557360" cy="5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Beheermodule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Open Data Portal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7"/>
          <p:cNvSpPr/>
          <p:nvPr/>
        </p:nvSpPr>
        <p:spPr>
          <a:xfrm>
            <a:off x="828000" y="4536360"/>
            <a:ext cx="1582200" cy="934200"/>
          </a:xfrm>
          <a:prstGeom prst="ellipse">
            <a:avLst/>
          </a:prstGeom>
          <a:solidFill>
            <a:srgbClr val="FFC000"/>
          </a:solidFill>
          <a:ln w="381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Open data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Participatie en sensoren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8"/>
          <p:cNvSpPr/>
          <p:nvPr/>
        </p:nvSpPr>
        <p:spPr>
          <a:xfrm>
            <a:off x="2772360" y="206280"/>
            <a:ext cx="1834560" cy="36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CustomShape 29"/>
          <p:cNvSpPr/>
          <p:nvPr/>
        </p:nvSpPr>
        <p:spPr>
          <a:xfrm>
            <a:off x="5040000" y="5688000"/>
            <a:ext cx="803160" cy="68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virtueel 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en/of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s-E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fysiek</a:t>
            </a:r>
            <a:endParaRPr lang="es-E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8098</TotalTime>
  <Words>579</Words>
  <Application>Microsoft Office PowerPoint</Application>
  <PresentationFormat>Aangepast</PresentationFormat>
  <Paragraphs>218</Paragraphs>
  <Slides>20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4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Haarlem  en  4W locatielab        Verkiezing Slimste binnenstad van Nederland 2 juni 2015</dc:title>
  <dc:subject/>
  <dc:creator>Jan Koers</dc:creator>
  <cp:keywords>4W locatielab</cp:keywords>
  <dc:description>Pitch Jeroen van Spijk 02062015</dc:description>
  <cp:lastModifiedBy>Joris Jan de Vries</cp:lastModifiedBy>
  <cp:revision>278</cp:revision>
  <dcterms:created xsi:type="dcterms:W3CDTF">2008-02-05T15:38:25Z</dcterms:created>
  <dcterms:modified xsi:type="dcterms:W3CDTF">2017-10-02T07:18:46Z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