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7" r:id="rId2"/>
    <p:sldId id="258" r:id="rId3"/>
    <p:sldId id="264" r:id="rId4"/>
    <p:sldId id="275" r:id="rId5"/>
    <p:sldId id="277" r:id="rId6"/>
    <p:sldId id="278" r:id="rId7"/>
    <p:sldId id="270" r:id="rId8"/>
    <p:sldId id="274" r:id="rId9"/>
    <p:sldId id="262" r:id="rId10"/>
    <p:sldId id="285" r:id="rId11"/>
    <p:sldId id="284" r:id="rId12"/>
    <p:sldId id="286" r:id="rId13"/>
    <p:sldId id="282" r:id="rId14"/>
    <p:sldId id="279" r:id="rId15"/>
    <p:sldId id="280" r:id="rId16"/>
    <p:sldId id="281" r:id="rId17"/>
    <p:sldId id="283" r:id="rId18"/>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9A3"/>
    <a:srgbClr val="A9A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6" autoAdjust="0"/>
    <p:restoredTop sz="86175" autoAdjust="0"/>
  </p:normalViewPr>
  <p:slideViewPr>
    <p:cSldViewPr>
      <p:cViewPr>
        <p:scale>
          <a:sx n="87" d="100"/>
          <a:sy n="87" d="100"/>
        </p:scale>
        <p:origin x="-2364" y="-114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19F55CF7-43C9-9345-AC6A-3CD5B0A979AC}" type="slidenum">
              <a:rPr lang="en-US"/>
              <a:pPr/>
              <a:t>‹nr.›</a:t>
            </a:fld>
            <a:endParaRPr lang="en-US"/>
          </a:p>
        </p:txBody>
      </p:sp>
    </p:spTree>
    <p:extLst>
      <p:ext uri="{BB962C8B-B14F-4D97-AF65-F5344CB8AC3E}">
        <p14:creationId xmlns:p14="http://schemas.microsoft.com/office/powerpoint/2010/main" val="28653059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Voorstellen en opwarmen met vier vragen</a:t>
            </a:r>
          </a:p>
          <a:p>
            <a:pPr marL="228600" indent="-228600">
              <a:buAutoNum type="arabicPeriod"/>
            </a:pPr>
            <a:r>
              <a:rPr lang="nl-NL" dirty="0" smtClean="0"/>
              <a:t>Wie werkt er bij een gemeente of</a:t>
            </a:r>
            <a:r>
              <a:rPr lang="nl-NL" baseline="0" dirty="0" smtClean="0"/>
              <a:t> andere overheidsorganisatie?</a:t>
            </a:r>
          </a:p>
          <a:p>
            <a:pPr marL="228600" indent="-228600">
              <a:buAutoNum type="arabicPeriod"/>
            </a:pPr>
            <a:r>
              <a:rPr lang="nl-NL" baseline="0" dirty="0" smtClean="0"/>
              <a:t>Wie heeft al zijn data dat open kan, openbaar?</a:t>
            </a:r>
          </a:p>
          <a:p>
            <a:pPr marL="228600" indent="-228600">
              <a:buAutoNum type="arabicPeriod"/>
            </a:pPr>
            <a:r>
              <a:rPr lang="nl-NL" baseline="0" dirty="0" smtClean="0"/>
              <a:t>Wie wilt zoveel mogelijk data open maken?</a:t>
            </a:r>
          </a:p>
          <a:p>
            <a:pPr marL="228600" indent="-228600">
              <a:buAutoNum type="arabicPeriod"/>
            </a:pPr>
            <a:r>
              <a:rPr lang="nl-NL" baseline="0" dirty="0" smtClean="0"/>
              <a:t>Wie weet de ideale manier om dit te doen?</a:t>
            </a:r>
          </a:p>
          <a:p>
            <a:pPr marL="228600" indent="-228600">
              <a:buAutoNum type="arabicPeriod"/>
            </a:pPr>
            <a:endParaRPr lang="nl-NL" baseline="0" dirty="0" smtClean="0"/>
          </a:p>
          <a:p>
            <a:pPr marL="0" indent="0">
              <a:buNone/>
            </a:pPr>
            <a:r>
              <a:rPr lang="nl-NL" baseline="0" dirty="0" smtClean="0">
                <a:sym typeface="Wingdings" panose="05000000000000000000" pitchFamily="2" charset="2"/>
              </a:rPr>
              <a:t> Koppeling naar de ontwikkeling die wij voor staan m.b.t. open data</a:t>
            </a:r>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2</a:t>
            </a:fld>
            <a:endParaRPr lang="en-US"/>
          </a:p>
        </p:txBody>
      </p:sp>
    </p:spTree>
    <p:extLst>
      <p:ext uri="{BB962C8B-B14F-4D97-AF65-F5344CB8AC3E}">
        <p14:creationId xmlns:p14="http://schemas.microsoft.com/office/powerpoint/2010/main" val="59380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a:t>
            </a:r>
            <a:r>
              <a:rPr lang="nl-NL" baseline="0" dirty="0" smtClean="0"/>
              <a:t> vullen we het datapakhuis?</a:t>
            </a:r>
            <a:endParaRPr lang="nl-NL" dirty="0" smtClean="0"/>
          </a:p>
          <a:p>
            <a:endParaRPr lang="nl-NL" dirty="0" smtClean="0"/>
          </a:p>
          <a:p>
            <a:r>
              <a:rPr lang="nl-NL" dirty="0" smtClean="0"/>
              <a:t>Wij </a:t>
            </a:r>
            <a:r>
              <a:rPr lang="nl-NL" dirty="0"/>
              <a:t>gaan in gesprek met inwoners,</a:t>
            </a:r>
            <a:r>
              <a:rPr lang="nl-NL" baseline="0" dirty="0"/>
              <a:t> bedrijven, instellingen en vragen hen welke informatie zij nodig hebben en op welke manier? </a:t>
            </a:r>
            <a:endParaRPr lang="nl-NL" baseline="0" dirty="0" smtClean="0"/>
          </a:p>
          <a:p>
            <a:endParaRPr lang="nl-NL" baseline="0" dirty="0" smtClean="0"/>
          </a:p>
          <a:p>
            <a:r>
              <a:rPr lang="nl-NL" baseline="0" dirty="0" smtClean="0"/>
              <a:t>Het is niet raar om data open te maken als je er voor kiest om zaken open te maken als je er voor kiest om zaken uit te laten voeren door een externe partij. Als je het zelf zou doen, wil je het ook zo goed mogelijk doen. Dus waarom niet delen moet een externe partij om het ook zo goed mogelijk voor elkaar te krijgen?</a:t>
            </a:r>
          </a:p>
          <a:p>
            <a:endParaRPr lang="nl-NL" baseline="0" dirty="0" smtClean="0"/>
          </a:p>
          <a:p>
            <a:r>
              <a:rPr lang="nl-NL" baseline="0" dirty="0" smtClean="0"/>
              <a:t>Belangrijk is natuurlijk wel dat je goed de data uitlegt </a:t>
            </a:r>
            <a:r>
              <a:rPr lang="nl-NL" baseline="0" dirty="0" err="1" smtClean="0"/>
              <a:t>mbt</a:t>
            </a:r>
            <a:r>
              <a:rPr lang="nl-NL" baseline="0" dirty="0" smtClean="0"/>
              <a:t> interpretatie.</a:t>
            </a:r>
            <a:endParaRPr lang="nl-NL" baseline="0" dirty="0"/>
          </a:p>
          <a:p>
            <a:endParaRPr lang="nl-NL" baseline="0" dirty="0"/>
          </a:p>
          <a:p>
            <a:r>
              <a:rPr lang="nl-NL" baseline="0" dirty="0"/>
              <a:t>- Voorbeelden van de vragen</a:t>
            </a:r>
            <a:r>
              <a:rPr lang="nl-NL" dirty="0"/>
              <a:t> </a:t>
            </a:r>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13</a:t>
            </a:fld>
            <a:endParaRPr lang="en-US"/>
          </a:p>
        </p:txBody>
      </p:sp>
    </p:spTree>
    <p:extLst>
      <p:ext uri="{BB962C8B-B14F-4D97-AF65-F5344CB8AC3E}">
        <p14:creationId xmlns:p14="http://schemas.microsoft.com/office/powerpoint/2010/main" val="238901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Stap 2: zorgen voor naar zorgen dat</a:t>
            </a:r>
          </a:p>
          <a:p>
            <a:endParaRPr lang="nl-NL" baseline="0" dirty="0" smtClean="0"/>
          </a:p>
          <a:p>
            <a:r>
              <a:rPr lang="nl-NL" baseline="0" dirty="0" smtClean="0"/>
              <a:t>Als overheid </a:t>
            </a:r>
            <a:r>
              <a:rPr lang="nl-NL" baseline="0" dirty="0"/>
              <a:t>nemen wij steeds meer een faciliterende rol in het helpen van inwoners, in plaats van een sturende of uitvoerende. We verwachten daarmee ook dat de samenleving maatschappelijke vraagstukken steeds meer zelf oplost, zonder tussenkomst van de overheid. </a:t>
            </a:r>
          </a:p>
          <a:p>
            <a:endParaRPr lang="nl-NL" baseline="0" dirty="0"/>
          </a:p>
          <a:p>
            <a:r>
              <a:rPr lang="nl-NL" baseline="0" dirty="0"/>
              <a:t>Willen we dat dit werkt is het wel nodig dat </a:t>
            </a:r>
          </a:p>
          <a:p>
            <a:pPr marL="171450" indent="-171450">
              <a:buFontTx/>
              <a:buChar char="-"/>
            </a:pPr>
            <a:r>
              <a:rPr lang="nl-NL" baseline="0" dirty="0"/>
              <a:t>de samenleving een gelijke informatiepositie heeft </a:t>
            </a:r>
          </a:p>
          <a:p>
            <a:pPr marL="171450" indent="-171450">
              <a:buFontTx/>
              <a:buChar char="-"/>
            </a:pPr>
            <a:r>
              <a:rPr lang="nl-NL" baseline="0" dirty="0"/>
              <a:t>en wij in ieder geval die informatie zelf zo goed mogelijk benutten </a:t>
            </a:r>
            <a:r>
              <a:rPr lang="nl-NL" baseline="0" dirty="0">
                <a:sym typeface="Wingdings" panose="05000000000000000000" pitchFamily="2" charset="2"/>
              </a:rPr>
              <a:t> DGW</a:t>
            </a:r>
            <a:endParaRPr lang="nl-NL" baseline="0"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3</a:t>
            </a:fld>
            <a:endParaRPr lang="en-US"/>
          </a:p>
        </p:txBody>
      </p:sp>
    </p:spTree>
    <p:extLst>
      <p:ext uri="{BB962C8B-B14F-4D97-AF65-F5344CB8AC3E}">
        <p14:creationId xmlns:p14="http://schemas.microsoft.com/office/powerpoint/2010/main" val="102353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0D2257C-A6CF-4227-8204-3BD74A2E0683}" type="slidenum">
              <a:rPr lang="nl-NL" altLang="nl-NL" smtClean="0"/>
              <a:pPr/>
              <a:t>5</a:t>
            </a:fld>
            <a:endParaRPr lang="nl-NL" altLang="nl-NL"/>
          </a:p>
        </p:txBody>
      </p:sp>
    </p:spTree>
    <p:extLst>
      <p:ext uri="{BB962C8B-B14F-4D97-AF65-F5344CB8AC3E}">
        <p14:creationId xmlns:p14="http://schemas.microsoft.com/office/powerpoint/2010/main" val="92365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Arial" panose="020B0604020202020204" pitchFamily="34" charset="0"/>
              <a:buNone/>
            </a:pPr>
            <a:endParaRPr lang="nl-NL" baseline="0" dirty="0" smtClean="0"/>
          </a:p>
          <a:p>
            <a:pPr marL="457200" lvl="1" indent="0">
              <a:buFont typeface="Arial" panose="020B0604020202020204" pitchFamily="34" charset="0"/>
              <a:buNone/>
            </a:pPr>
            <a:endParaRPr lang="nl-NL" baseline="0" dirty="0" smtClean="0"/>
          </a:p>
          <a:p>
            <a:pPr marL="628650" lvl="1" indent="-171450">
              <a:buFont typeface="Wingdings" panose="05000000000000000000" pitchFamily="2" charset="2"/>
              <a:buChar char="§"/>
            </a:pPr>
            <a:r>
              <a:rPr lang="nl-NL" baseline="0" dirty="0" smtClean="0"/>
              <a:t>Zaans </a:t>
            </a:r>
            <a:r>
              <a:rPr lang="nl-NL" baseline="0" dirty="0"/>
              <a:t>Data Lab (samenwerking, verbinding op vraagstukken). Een maatschappelijk vraagstuk is niet alleen van de gemeente, of van een organisatie. Denk bijvoorbeeld aan veiligheid. Door alleen al informatie samen te brengen kunnen wij vraagstukken beter oplossen. Wanneer je daarbij ook de bedrijven, inwoners en wetenschap betrekt weet je ook zeker dat de oplossing draagvlak heeft.</a:t>
            </a:r>
          </a:p>
          <a:p>
            <a:pPr marL="628650" lvl="1" indent="-171450">
              <a:buFont typeface="Wingdings" panose="05000000000000000000" pitchFamily="2" charset="2"/>
              <a:buChar char="§"/>
            </a:pPr>
            <a:r>
              <a:rPr lang="nl-NL" baseline="0" dirty="0"/>
              <a:t>Data Pakhuis; hoe kunnen we de data toegankelijk maken voor de samenwerking, inwoners, organisaties en onszelf. Eigen data, shared data, open data. </a:t>
            </a:r>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7</a:t>
            </a:fld>
            <a:endParaRPr lang="en-US"/>
          </a:p>
        </p:txBody>
      </p:sp>
    </p:spTree>
    <p:extLst>
      <p:ext uri="{BB962C8B-B14F-4D97-AF65-F5344CB8AC3E}">
        <p14:creationId xmlns:p14="http://schemas.microsoft.com/office/powerpoint/2010/main" val="297546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8</a:t>
            </a:fld>
            <a:endParaRPr lang="en-US"/>
          </a:p>
        </p:txBody>
      </p:sp>
    </p:spTree>
    <p:extLst>
      <p:ext uri="{BB962C8B-B14F-4D97-AF65-F5344CB8AC3E}">
        <p14:creationId xmlns:p14="http://schemas.microsoft.com/office/powerpoint/2010/main" val="299656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nl-NL" dirty="0"/>
              <a:t>Hoe pakken wij dit aan?</a:t>
            </a:r>
            <a:r>
              <a:rPr lang="nl-NL" sz="1800" dirty="0"/>
              <a:t> </a:t>
            </a:r>
            <a:endParaRPr lang="nl-NL" sz="18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smtClean="0"/>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dirty="0" smtClean="0"/>
              <a:t>Klein beginnen</a:t>
            </a:r>
            <a:r>
              <a:rPr lang="nl-NL" sz="1800" baseline="0" dirty="0" smtClean="0"/>
              <a:t> met testen. Wat heb je nodig; lastige vraag omdat mensen dat vaak niet weten.</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Laten zien wat je kunt met data. Beleid maken op basis van wat nodig is, in plaats van wat je denkt dat nodig is.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Duidelijk laten zien wat het oplevert (voorbeeld Stapelingsmonitor).</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Concrete acties, het niet laten bij pilots.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Successen delen.</a:t>
            </a: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nl-NL" sz="1800" dirty="0"/>
              <a:t>Niet altijd makkelijk; resultaten sluiten niet altijd aan bij het gekozen beleid. Als het wel zo is gebruiken ze de resultaten graag.</a:t>
            </a:r>
            <a:r>
              <a:rPr lang="nl-NL" sz="1800" baseline="0" dirty="0"/>
              <a:t> Maar als het niet zo is ontkennen ze de resultaten. </a:t>
            </a:r>
            <a:r>
              <a:rPr lang="nl-NL" sz="1800" dirty="0"/>
              <a:t>Wat doe je daar mee? Het gesprek voeren met de organisatie over; wat heb jij nodig om de resultaten te kunnen gebruiken?</a:t>
            </a:r>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9</a:t>
            </a:fld>
            <a:endParaRPr lang="en-US"/>
          </a:p>
        </p:txBody>
      </p:sp>
    </p:spTree>
    <p:extLst>
      <p:ext uri="{BB962C8B-B14F-4D97-AF65-F5344CB8AC3E}">
        <p14:creationId xmlns:p14="http://schemas.microsoft.com/office/powerpoint/2010/main" val="297546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nl-NL" dirty="0"/>
              <a:t>Hoe pakken wij dit aan?</a:t>
            </a:r>
            <a:r>
              <a:rPr lang="nl-NL" sz="1800" dirty="0"/>
              <a:t> </a:t>
            </a:r>
            <a:endParaRPr lang="nl-NL" sz="18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smtClean="0"/>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dirty="0" smtClean="0"/>
              <a:t>Klein beginnen</a:t>
            </a:r>
            <a:r>
              <a:rPr lang="nl-NL" sz="1800" baseline="0" dirty="0" smtClean="0"/>
              <a:t> met testen. Wat heb je nodig; lastige vraag omdat mensen dat vaak niet weten.</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Laten zien wat je kunt met data. Beleid maken op basis van wat nodig is, in plaats van wat je denkt dat nodig is.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Duidelijk laten zien wat het oplevert (voorbeeld Stapelingsmonitor).</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Concrete acties, het niet laten bij pilots.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Successen delen.</a:t>
            </a: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nl-NL" sz="1800" dirty="0"/>
              <a:t>Niet altijd makkelijk; resultaten sluiten niet altijd aan bij het gekozen beleid. Als het wel zo is gebruiken ze de resultaten graag.</a:t>
            </a:r>
            <a:r>
              <a:rPr lang="nl-NL" sz="1800" baseline="0" dirty="0"/>
              <a:t> Maar als het niet zo is ontkennen ze de resultaten. </a:t>
            </a:r>
            <a:r>
              <a:rPr lang="nl-NL" sz="1800" dirty="0"/>
              <a:t>Wat doe je daar mee? Het gesprek voeren met de organisatie over; wat heb jij nodig om de resultaten te kunnen gebruiken?</a:t>
            </a:r>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10</a:t>
            </a:fld>
            <a:endParaRPr lang="en-US"/>
          </a:p>
        </p:txBody>
      </p:sp>
    </p:spTree>
    <p:extLst>
      <p:ext uri="{BB962C8B-B14F-4D97-AF65-F5344CB8AC3E}">
        <p14:creationId xmlns:p14="http://schemas.microsoft.com/office/powerpoint/2010/main" val="297546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nl-NL" dirty="0"/>
              <a:t>Hoe pakken wij dit aan?</a:t>
            </a:r>
            <a:r>
              <a:rPr lang="nl-NL" sz="1800" dirty="0"/>
              <a:t> </a:t>
            </a:r>
            <a:endParaRPr lang="nl-NL" sz="18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smtClean="0"/>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dirty="0" smtClean="0"/>
              <a:t>Klein beginnen</a:t>
            </a:r>
            <a:r>
              <a:rPr lang="nl-NL" sz="1800" baseline="0" dirty="0" smtClean="0"/>
              <a:t> met testen. Wat heb je nodig; lastige vraag omdat mensen dat vaak niet weten.</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Laten zien wat je kunt met data. Beleid maken op basis van wat nodig is, in plaats van wat je denkt dat nodig is.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Duidelijk laten zien wat het oplevert (voorbeeld Stapelingsmonitor).</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Concrete acties, het niet laten bij pilots.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Successen delen.</a:t>
            </a: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nl-NL" sz="1800" dirty="0"/>
              <a:t>Niet altijd makkelijk; resultaten sluiten niet altijd aan bij het gekozen beleid. Als het wel zo is gebruiken ze de resultaten graag.</a:t>
            </a:r>
            <a:r>
              <a:rPr lang="nl-NL" sz="1800" baseline="0" dirty="0"/>
              <a:t> Maar als het niet zo is ontkennen ze de resultaten. </a:t>
            </a:r>
            <a:r>
              <a:rPr lang="nl-NL" sz="1800" dirty="0"/>
              <a:t>Wat doe je daar mee? Het gesprek voeren met de organisatie over; wat heb jij nodig om de resultaten te kunnen gebruiken?</a:t>
            </a:r>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11</a:t>
            </a:fld>
            <a:endParaRPr lang="en-US"/>
          </a:p>
        </p:txBody>
      </p:sp>
    </p:spTree>
    <p:extLst>
      <p:ext uri="{BB962C8B-B14F-4D97-AF65-F5344CB8AC3E}">
        <p14:creationId xmlns:p14="http://schemas.microsoft.com/office/powerpoint/2010/main" val="297546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nl-NL" dirty="0"/>
              <a:t>Hoe pakken wij dit aan?</a:t>
            </a:r>
            <a:r>
              <a:rPr lang="nl-NL" sz="1800" dirty="0"/>
              <a:t> </a:t>
            </a:r>
            <a:endParaRPr lang="nl-NL" sz="18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smtClean="0"/>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dirty="0" smtClean="0"/>
              <a:t>Klein beginnen</a:t>
            </a:r>
            <a:r>
              <a:rPr lang="nl-NL" sz="1800" baseline="0" dirty="0" smtClean="0"/>
              <a:t> met testen. Wat heb je nodig; lastige vraag omdat mensen dat vaak niet weten.</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Laten zien wat je kunt met data. Beleid maken op basis van wat nodig is, in plaats van wat je denkt dat nodig is.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Duidelijk laten zien wat het oplevert (voorbeeld Stapelingsmonitor).</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Concrete acties, het niet laten bij pilots.</a:t>
            </a:r>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800" baseline="0" dirty="0" smtClean="0"/>
              <a:t>Successen delen.</a:t>
            </a: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nl-NL" sz="18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nl-NL" sz="1800" dirty="0"/>
              <a:t>Niet altijd makkelijk; resultaten sluiten niet altijd aan bij het gekozen beleid. Als het wel zo is gebruiken ze de resultaten graag.</a:t>
            </a:r>
            <a:r>
              <a:rPr lang="nl-NL" sz="1800" baseline="0" dirty="0"/>
              <a:t> Maar als het niet zo is ontkennen ze de resultaten. </a:t>
            </a:r>
            <a:r>
              <a:rPr lang="nl-NL" sz="1800" dirty="0"/>
              <a:t>Wat doe je daar mee? Het gesprek voeren met de organisatie over; wat heb jij nodig om de resultaten te kunnen gebruiken?</a:t>
            </a:r>
            <a:endParaRPr lang="nl-NL" dirty="0"/>
          </a:p>
        </p:txBody>
      </p:sp>
      <p:sp>
        <p:nvSpPr>
          <p:cNvPr id="4" name="Tijdelijke aanduiding voor dianummer 3"/>
          <p:cNvSpPr>
            <a:spLocks noGrp="1"/>
          </p:cNvSpPr>
          <p:nvPr>
            <p:ph type="sldNum" sz="quarter" idx="10"/>
          </p:nvPr>
        </p:nvSpPr>
        <p:spPr/>
        <p:txBody>
          <a:bodyPr/>
          <a:lstStyle/>
          <a:p>
            <a:fld id="{19F55CF7-43C9-9345-AC6A-3CD5B0A979AC}" type="slidenum">
              <a:rPr lang="en-US" smtClean="0"/>
              <a:pPr/>
              <a:t>12</a:t>
            </a:fld>
            <a:endParaRPr lang="en-US"/>
          </a:p>
        </p:txBody>
      </p:sp>
    </p:spTree>
    <p:extLst>
      <p:ext uri="{BB962C8B-B14F-4D97-AF65-F5344CB8AC3E}">
        <p14:creationId xmlns:p14="http://schemas.microsoft.com/office/powerpoint/2010/main" val="2975463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dia01">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576000"/>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15" name="Picture 20" descr="beeld03_Assendelft 008"/>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683" t="17646" r="683" b="13918"/>
          <a:stretch/>
        </p:blipFill>
        <p:spPr bwMode="auto">
          <a:xfrm>
            <a:off x="286773" y="3003798"/>
            <a:ext cx="8586000" cy="1874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descr="Arcering_RGB_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165649A-FD39-4ED8-99C4-6D8BD9852C16}" type="datetimeFigureOut">
              <a:rPr lang="nl-NL" smtClean="0"/>
              <a:t>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0B627B-ACCA-44FC-81CE-BB9B4F5F2EB8}" type="slidenum">
              <a:rPr lang="nl-NL" smtClean="0"/>
              <a:t>‹nr.›</a:t>
            </a:fld>
            <a:endParaRPr lang="nl-NL"/>
          </a:p>
        </p:txBody>
      </p:sp>
    </p:spTree>
    <p:extLst>
      <p:ext uri="{BB962C8B-B14F-4D97-AF65-F5344CB8AC3E}">
        <p14:creationId xmlns:p14="http://schemas.microsoft.com/office/powerpoint/2010/main" val="271336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p>
            <a:fld id="{B165649A-FD39-4ED8-99C4-6D8BD9852C16}" type="datetimeFigureOut">
              <a:rPr lang="nl-NL" smtClean="0"/>
              <a:t>7-10-2016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60B627B-ACCA-44FC-81CE-BB9B4F5F2EB8}" type="slidenum">
              <a:rPr lang="nl-NL" smtClean="0"/>
              <a:t>‹nr.›</a:t>
            </a:fld>
            <a:endParaRPr lang="nl-NL"/>
          </a:p>
        </p:txBody>
      </p:sp>
    </p:spTree>
    <p:extLst>
      <p:ext uri="{BB962C8B-B14F-4D97-AF65-F5344CB8AC3E}">
        <p14:creationId xmlns:p14="http://schemas.microsoft.com/office/powerpoint/2010/main" val="203297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ia02">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576000"/>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15" name="Picture 20"/>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43387" b="23979"/>
          <a:stretch/>
        </p:blipFill>
        <p:spPr bwMode="auto">
          <a:xfrm>
            <a:off x="291572" y="3003798"/>
            <a:ext cx="8578676" cy="1874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descr="Arcering_RGB_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extLst>
      <p:ext uri="{BB962C8B-B14F-4D97-AF65-F5344CB8AC3E}">
        <p14:creationId xmlns:p14="http://schemas.microsoft.com/office/powerpoint/2010/main" val="272914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dia03">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576000"/>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15" name="Picture 20"/>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37859" b="14435"/>
          <a:stretch/>
        </p:blipFill>
        <p:spPr bwMode="auto">
          <a:xfrm>
            <a:off x="291571" y="3003798"/>
            <a:ext cx="8578675" cy="1874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descr="Arcering_RGB_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extLst>
      <p:ext uri="{BB962C8B-B14F-4D97-AF65-F5344CB8AC3E}">
        <p14:creationId xmlns:p14="http://schemas.microsoft.com/office/powerpoint/2010/main" val="3681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dia04">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576000"/>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15" name="Picture 20"/>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40188" b="27044"/>
          <a:stretch/>
        </p:blipFill>
        <p:spPr bwMode="auto">
          <a:xfrm>
            <a:off x="291571" y="3003798"/>
            <a:ext cx="8578676" cy="1874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descr="Arcering_RGB_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extLst>
      <p:ext uri="{BB962C8B-B14F-4D97-AF65-F5344CB8AC3E}">
        <p14:creationId xmlns:p14="http://schemas.microsoft.com/office/powerpoint/2010/main" val="368154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dia05">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576000"/>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15" name="Picture 20"/>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35542" b="31690"/>
          <a:stretch/>
        </p:blipFill>
        <p:spPr bwMode="auto">
          <a:xfrm>
            <a:off x="291571" y="3003798"/>
            <a:ext cx="8578676" cy="1874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descr="Arcering_RGB_PP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extLst>
      <p:ext uri="{BB962C8B-B14F-4D97-AF65-F5344CB8AC3E}">
        <p14:creationId xmlns:p14="http://schemas.microsoft.com/office/powerpoint/2010/main" val="368154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dia zonder foto">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6773" y="699542"/>
            <a:ext cx="8586840" cy="1152000"/>
          </a:xfrm>
          <a:prstGeom prst="rect">
            <a:avLst/>
          </a:prstGeom>
          <a:solidFill>
            <a:schemeClr val="accent1"/>
          </a:solidFill>
          <a:ln>
            <a:noFill/>
          </a:ln>
          <a:extLst/>
        </p:spPr>
        <p:txBody>
          <a:bodyPr wrap="none" anchor="ctr"/>
          <a:lstStyle/>
          <a:p>
            <a:pPr algn="ctr"/>
            <a:endParaRPr lang="en-US"/>
          </a:p>
        </p:txBody>
      </p:sp>
      <p:sp>
        <p:nvSpPr>
          <p:cNvPr id="3084" name="Rectangle 12"/>
          <p:cNvSpPr>
            <a:spLocks noChangeArrowheads="1"/>
          </p:cNvSpPr>
          <p:nvPr/>
        </p:nvSpPr>
        <p:spPr bwMode="auto">
          <a:xfrm>
            <a:off x="286773" y="2427734"/>
            <a:ext cx="8586839" cy="2448272"/>
          </a:xfrm>
          <a:prstGeom prst="rect">
            <a:avLst/>
          </a:prstGeom>
          <a:solidFill>
            <a:schemeClr val="bg2"/>
          </a:solidFill>
          <a:ln>
            <a:noFill/>
          </a:ln>
          <a:extLst/>
        </p:spPr>
        <p:txBody>
          <a:bodyPr wrap="none" anchor="ctr"/>
          <a:lstStyle/>
          <a:p>
            <a:endParaRPr lang="en-US"/>
          </a:p>
        </p:txBody>
      </p:sp>
      <p:sp>
        <p:nvSpPr>
          <p:cNvPr id="3080" name="Rectangle 8"/>
          <p:cNvSpPr>
            <a:spLocks noChangeArrowheads="1"/>
          </p:cNvSpPr>
          <p:nvPr/>
        </p:nvSpPr>
        <p:spPr bwMode="auto">
          <a:xfrm>
            <a:off x="286773" y="1851670"/>
            <a:ext cx="8587680" cy="576000"/>
          </a:xfrm>
          <a:prstGeom prst="rect">
            <a:avLst/>
          </a:prstGeom>
          <a:solidFill>
            <a:schemeClr val="accent2"/>
          </a:solidFill>
          <a:ln>
            <a:noFill/>
          </a:ln>
          <a:extLst/>
        </p:spPr>
        <p:txBody>
          <a:bodyPr wrap="none" anchor="ctr"/>
          <a:lstStyle/>
          <a:p>
            <a:endParaRPr lang="en-US"/>
          </a:p>
        </p:txBody>
      </p:sp>
      <p:pic>
        <p:nvPicPr>
          <p:cNvPr id="2" name="Picture 1" descr="Arcering_RGB_PP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4400"/>
            <a:ext cx="2304000" cy="2304000"/>
          </a:xfrm>
          <a:prstGeom prst="rect">
            <a:avLst/>
          </a:prstGeom>
        </p:spPr>
      </p:pic>
      <p:sp>
        <p:nvSpPr>
          <p:cNvPr id="3074" name="Rectangle 2"/>
          <p:cNvSpPr>
            <a:spLocks noGrp="1" noChangeArrowheads="1"/>
          </p:cNvSpPr>
          <p:nvPr>
            <p:ph type="subTitle" idx="1"/>
          </p:nvPr>
        </p:nvSpPr>
        <p:spPr>
          <a:xfrm>
            <a:off x="611560" y="699542"/>
            <a:ext cx="7128792" cy="1238400"/>
          </a:xfrm>
        </p:spPr>
        <p:txBody>
          <a:bodyPr rIns="0" anchor="b" anchorCtr="0"/>
          <a:lstStyle>
            <a:lvl1pPr marL="0" indent="0">
              <a:lnSpc>
                <a:spcPts val="4535"/>
              </a:lnSpc>
              <a:spcBef>
                <a:spcPts val="0"/>
              </a:spcBef>
              <a:buFontTx/>
              <a:buNone/>
              <a:defRPr sz="3200" baseline="0">
                <a:solidFill>
                  <a:schemeClr val="bg1"/>
                </a:solidFill>
              </a:defRPr>
            </a:lvl1pPr>
          </a:lstStyle>
          <a:p>
            <a:pPr lvl="0"/>
            <a:r>
              <a:rPr lang="nl-NL" noProof="0"/>
              <a:t>Klik om de ondertitelstijl van het model te bewerken</a:t>
            </a:r>
            <a:endParaRPr lang="nl-NL" noProof="0" dirty="0"/>
          </a:p>
        </p:txBody>
      </p:sp>
      <p:sp>
        <p:nvSpPr>
          <p:cNvPr id="23" name="Rectangle 2"/>
          <p:cNvSpPr>
            <a:spLocks noGrp="1" noChangeArrowheads="1"/>
          </p:cNvSpPr>
          <p:nvPr>
            <p:ph type="title"/>
          </p:nvPr>
        </p:nvSpPr>
        <p:spPr bwMode="auto">
          <a:xfrm>
            <a:off x="611560" y="2039119"/>
            <a:ext cx="7128792"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800" b="0" i="0"/>
            </a:lvl1pPr>
          </a:lstStyle>
          <a:p>
            <a:pPr lvl="0"/>
            <a:r>
              <a:rPr lang="nl-NL"/>
              <a:t>Klik om de stijl te bewerken</a:t>
            </a:r>
            <a:endParaRPr lang="en-US" dirty="0"/>
          </a:p>
        </p:txBody>
      </p:sp>
      <p:pic>
        <p:nvPicPr>
          <p:cNvPr id="3" name="Picture 2" descr="Logo_100%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64000" y="212400"/>
            <a:ext cx="1443600" cy="326294"/>
          </a:xfrm>
          <a:prstGeom prst="rect">
            <a:avLst/>
          </a:prstGeom>
        </p:spPr>
      </p:pic>
    </p:spTree>
    <p:extLst>
      <p:ext uri="{BB962C8B-B14F-4D97-AF65-F5344CB8AC3E}">
        <p14:creationId xmlns:p14="http://schemas.microsoft.com/office/powerpoint/2010/main" val="36351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ard di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marL="288000" indent="-144000">
              <a:defRPr/>
            </a:lvl4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Footer Placeholder 3"/>
          <p:cNvSpPr>
            <a:spLocks noGrp="1"/>
          </p:cNvSpPr>
          <p:nvPr>
            <p:ph type="ftr" sz="quarter" idx="10"/>
          </p:nvPr>
        </p:nvSpPr>
        <p:spPr/>
        <p:txBody>
          <a:bodyPr/>
          <a:lstStyle>
            <a:lvl1pPr>
              <a:defRPr/>
            </a:lvl1pPr>
          </a:lstStyle>
          <a:p>
            <a:r>
              <a:rPr lang="en-US" dirty="0" err="1"/>
              <a:t>Titel</a:t>
            </a:r>
            <a:r>
              <a:rPr lang="en-US" dirty="0"/>
              <a:t> van </a:t>
            </a:r>
            <a:r>
              <a:rPr lang="en-US" dirty="0" err="1"/>
              <a:t>presentatie</a:t>
            </a:r>
            <a:endParaRPr lang="en-US" dirty="0"/>
          </a:p>
        </p:txBody>
      </p:sp>
      <p:sp>
        <p:nvSpPr>
          <p:cNvPr id="5" name="Slide Number Placeholder 4"/>
          <p:cNvSpPr>
            <a:spLocks noGrp="1"/>
          </p:cNvSpPr>
          <p:nvPr>
            <p:ph type="sldNum" sz="quarter" idx="11"/>
          </p:nvPr>
        </p:nvSpPr>
        <p:spPr/>
        <p:txBody>
          <a:bodyPr/>
          <a:lstStyle>
            <a:lvl1pPr>
              <a:defRPr/>
            </a:lvl1pPr>
          </a:lstStyle>
          <a:p>
            <a:fld id="{878C8836-85B9-824F-8B2E-A1A20194586C}" type="slidenum">
              <a:rPr lang="en-US"/>
              <a:pPr/>
              <a:t>‹nr.›</a:t>
            </a:fld>
            <a:endParaRPr lang="en-US"/>
          </a:p>
        </p:txBody>
      </p:sp>
      <p:sp>
        <p:nvSpPr>
          <p:cNvPr id="6" name="Rectangle 2"/>
          <p:cNvSpPr>
            <a:spLocks noGrp="1" noChangeArrowheads="1"/>
          </p:cNvSpPr>
          <p:nvPr>
            <p:ph type="title"/>
          </p:nvPr>
        </p:nvSpPr>
        <p:spPr bwMode="auto">
          <a:xfrm>
            <a:off x="539552" y="267494"/>
            <a:ext cx="748883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stijl te bewerken</a:t>
            </a:r>
            <a:endParaRPr lang="en-US" dirty="0"/>
          </a:p>
        </p:txBody>
      </p:sp>
    </p:spTree>
    <p:extLst>
      <p:ext uri="{BB962C8B-B14F-4D97-AF65-F5344CB8AC3E}">
        <p14:creationId xmlns:p14="http://schemas.microsoft.com/office/powerpoint/2010/main" val="105650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beeld dia">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5425200" y="843558"/>
            <a:ext cx="3718800" cy="3718800"/>
          </a:xfrm>
        </p:spPr>
        <p:txBody>
          <a:bodyPr/>
          <a:lstStyle/>
          <a:p>
            <a:r>
              <a:rPr lang="nl-NL"/>
              <a:t>Klik op het pictogram als u een afbeelding wilt toevoegen</a:t>
            </a:r>
            <a:endParaRPr lang="en-US" dirty="0"/>
          </a:p>
        </p:txBody>
      </p:sp>
      <p:sp>
        <p:nvSpPr>
          <p:cNvPr id="3" name="Content Placeholder 2"/>
          <p:cNvSpPr>
            <a:spLocks noGrp="1"/>
          </p:cNvSpPr>
          <p:nvPr>
            <p:ph idx="1"/>
          </p:nvPr>
        </p:nvSpPr>
        <p:spPr>
          <a:xfrm>
            <a:off x="539552" y="1275605"/>
            <a:ext cx="3960440" cy="3129409"/>
          </a:xfrm>
        </p:spPr>
        <p:txBody>
          <a:bodyPr/>
          <a:lstStyle>
            <a:lvl4pPr marL="288000" indent="-144000">
              <a:defRPr/>
            </a:lvl4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Footer Placeholder 3"/>
          <p:cNvSpPr>
            <a:spLocks noGrp="1"/>
          </p:cNvSpPr>
          <p:nvPr>
            <p:ph type="ftr" sz="quarter" idx="10"/>
          </p:nvPr>
        </p:nvSpPr>
        <p:spPr/>
        <p:txBody>
          <a:bodyPr/>
          <a:lstStyle>
            <a:lvl1pPr>
              <a:defRPr/>
            </a:lvl1pPr>
          </a:lstStyle>
          <a:p>
            <a:r>
              <a:rPr lang="en-US" dirty="0" err="1"/>
              <a:t>Titel</a:t>
            </a:r>
            <a:r>
              <a:rPr lang="en-US" dirty="0"/>
              <a:t> van </a:t>
            </a:r>
            <a:r>
              <a:rPr lang="en-US" dirty="0" err="1"/>
              <a:t>presentatie</a:t>
            </a:r>
            <a:endParaRPr lang="en-US" dirty="0"/>
          </a:p>
        </p:txBody>
      </p:sp>
      <p:sp>
        <p:nvSpPr>
          <p:cNvPr id="5" name="Slide Number Placeholder 4"/>
          <p:cNvSpPr>
            <a:spLocks noGrp="1"/>
          </p:cNvSpPr>
          <p:nvPr>
            <p:ph type="sldNum" sz="quarter" idx="11"/>
          </p:nvPr>
        </p:nvSpPr>
        <p:spPr/>
        <p:txBody>
          <a:bodyPr/>
          <a:lstStyle>
            <a:lvl1pPr>
              <a:defRPr/>
            </a:lvl1pPr>
          </a:lstStyle>
          <a:p>
            <a:fld id="{878C8836-85B9-824F-8B2E-A1A20194586C}" type="slidenum">
              <a:rPr lang="en-US"/>
              <a:pPr/>
              <a:t>‹nr.›</a:t>
            </a:fld>
            <a:endParaRPr lang="en-US"/>
          </a:p>
        </p:txBody>
      </p:sp>
      <p:sp>
        <p:nvSpPr>
          <p:cNvPr id="6" name="Rectangle 2"/>
          <p:cNvSpPr>
            <a:spLocks noGrp="1" noChangeArrowheads="1"/>
          </p:cNvSpPr>
          <p:nvPr>
            <p:ph type="title"/>
          </p:nvPr>
        </p:nvSpPr>
        <p:spPr bwMode="auto">
          <a:xfrm>
            <a:off x="539552" y="267494"/>
            <a:ext cx="748883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stijl te bewerken</a:t>
            </a:r>
            <a:endParaRPr lang="en-US" dirty="0"/>
          </a:p>
        </p:txBody>
      </p:sp>
    </p:spTree>
    <p:extLst>
      <p:ext uri="{BB962C8B-B14F-4D97-AF65-F5344CB8AC3E}">
        <p14:creationId xmlns:p14="http://schemas.microsoft.com/office/powerpoint/2010/main" val="358648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oms 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539552" y="1275606"/>
            <a:ext cx="3962400" cy="3167236"/>
          </a:xfrm>
        </p:spPr>
        <p:txBody>
          <a:bodyPr/>
          <a:lstStyle>
            <a:lvl1pPr>
              <a:defRPr sz="1600"/>
            </a:lvl1pPr>
            <a:lvl2pPr>
              <a:defRPr sz="1400"/>
            </a:lvl2pPr>
            <a:lvl3pPr>
              <a:defRPr sz="1400"/>
            </a:lvl3pPr>
            <a:lvl4pPr>
              <a:defRPr sz="1400"/>
            </a:lvl4pPr>
            <a:lvl5pPr>
              <a:defRPr sz="1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0"/>
          </p:nvPr>
        </p:nvSpPr>
        <p:spPr/>
        <p:txBody>
          <a:bodyPr/>
          <a:lstStyle>
            <a:lvl1pPr>
              <a:defRPr/>
            </a:lvl1pPr>
          </a:lstStyle>
          <a:p>
            <a:r>
              <a:rPr lang="en-US"/>
              <a:t>Titel van presentatie</a:t>
            </a:r>
          </a:p>
        </p:txBody>
      </p:sp>
      <p:sp>
        <p:nvSpPr>
          <p:cNvPr id="6" name="Slide Number Placeholder 5"/>
          <p:cNvSpPr>
            <a:spLocks noGrp="1"/>
          </p:cNvSpPr>
          <p:nvPr>
            <p:ph type="sldNum" sz="quarter" idx="11"/>
          </p:nvPr>
        </p:nvSpPr>
        <p:spPr/>
        <p:txBody>
          <a:bodyPr/>
          <a:lstStyle>
            <a:lvl1pPr>
              <a:defRPr/>
            </a:lvl1pPr>
          </a:lstStyle>
          <a:p>
            <a:fld id="{8379D51B-7467-4F43-B8B1-0C0AD1C35003}" type="slidenum">
              <a:rPr lang="en-US"/>
              <a:pPr/>
              <a:t>‹nr.›</a:t>
            </a:fld>
            <a:endParaRPr lang="en-US"/>
          </a:p>
        </p:txBody>
      </p:sp>
      <p:sp>
        <p:nvSpPr>
          <p:cNvPr id="8" name="Content Placeholder 2"/>
          <p:cNvSpPr>
            <a:spLocks noGrp="1"/>
          </p:cNvSpPr>
          <p:nvPr>
            <p:ph sz="half" idx="12"/>
          </p:nvPr>
        </p:nvSpPr>
        <p:spPr>
          <a:xfrm>
            <a:off x="4644008" y="1275606"/>
            <a:ext cx="3962400" cy="3167236"/>
          </a:xfrm>
        </p:spPr>
        <p:txBody>
          <a:bodyPr/>
          <a:lstStyle>
            <a:lvl1pPr>
              <a:defRPr sz="1600"/>
            </a:lvl1pPr>
            <a:lvl2pPr>
              <a:defRPr sz="1400"/>
            </a:lvl2pPr>
            <a:lvl3pPr>
              <a:defRPr sz="1400"/>
            </a:lvl3pPr>
            <a:lvl4pPr>
              <a:defRPr sz="1400"/>
            </a:lvl4pPr>
            <a:lvl5pPr>
              <a:defRPr sz="1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53927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475656" y="4774530"/>
            <a:ext cx="3009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1000">
                <a:solidFill>
                  <a:schemeClr val="bg2"/>
                </a:solidFill>
              </a:defRPr>
            </a:lvl1pPr>
          </a:lstStyle>
          <a:p>
            <a:r>
              <a:rPr lang="en-US" dirty="0" err="1"/>
              <a:t>Titel</a:t>
            </a:r>
            <a:r>
              <a:rPr lang="en-US" dirty="0"/>
              <a:t> van </a:t>
            </a:r>
            <a:r>
              <a:rPr lang="en-US" dirty="0" err="1"/>
              <a:t>presentatie</a:t>
            </a:r>
            <a:endParaRPr lang="en-US" dirty="0"/>
          </a:p>
        </p:txBody>
      </p:sp>
      <p:sp>
        <p:nvSpPr>
          <p:cNvPr id="1030" name="Rectangle 6"/>
          <p:cNvSpPr>
            <a:spLocks noGrp="1" noChangeArrowheads="1"/>
          </p:cNvSpPr>
          <p:nvPr>
            <p:ph type="sldNum" sz="quarter" idx="4"/>
          </p:nvPr>
        </p:nvSpPr>
        <p:spPr bwMode="auto">
          <a:xfrm>
            <a:off x="539552" y="4719290"/>
            <a:ext cx="504056"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a:defRPr sz="1400" b="1" i="0" baseline="0">
                <a:solidFill>
                  <a:schemeClr val="accent1"/>
                </a:solidFill>
              </a:defRPr>
            </a:lvl1pPr>
          </a:lstStyle>
          <a:p>
            <a:fld id="{E7977A7E-F98F-C04A-BE79-D5F4F5635AEE}" type="slidenum">
              <a:rPr lang="en-US" smtClean="0"/>
              <a:pPr/>
              <a:t>‹nr.›</a:t>
            </a:fld>
            <a:endParaRPr lang="en-US" dirty="0"/>
          </a:p>
        </p:txBody>
      </p:sp>
      <p:sp>
        <p:nvSpPr>
          <p:cNvPr id="1033" name="Line 9"/>
          <p:cNvSpPr>
            <a:spLocks noChangeShapeType="1"/>
          </p:cNvSpPr>
          <p:nvPr/>
        </p:nvSpPr>
        <p:spPr bwMode="auto">
          <a:xfrm>
            <a:off x="0" y="4568400"/>
            <a:ext cx="91440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Rectangle 10"/>
          <p:cNvSpPr>
            <a:spLocks noChangeArrowheads="1"/>
          </p:cNvSpPr>
          <p:nvPr/>
        </p:nvSpPr>
        <p:spPr bwMode="auto">
          <a:xfrm>
            <a:off x="0" y="0"/>
            <a:ext cx="9144000" cy="57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7470" y="577314"/>
            <a:ext cx="9151470" cy="266244"/>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7" name="Rectangle 3"/>
          <p:cNvSpPr>
            <a:spLocks noGrp="1" noChangeArrowheads="1"/>
          </p:cNvSpPr>
          <p:nvPr>
            <p:ph type="body" idx="1"/>
          </p:nvPr>
        </p:nvSpPr>
        <p:spPr bwMode="auto">
          <a:xfrm>
            <a:off x="539552" y="1275605"/>
            <a:ext cx="7452000" cy="312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91440" bIns="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11" name="Picture 10" descr="Logo_100%_RGB.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448400" y="4762800"/>
            <a:ext cx="1119600" cy="253061"/>
          </a:xfrm>
          <a:prstGeom prst="rect">
            <a:avLst/>
          </a:prstGeom>
        </p:spPr>
      </p:pic>
      <p:pic>
        <p:nvPicPr>
          <p:cNvPr id="14" name="Picture 13" descr="Arcering_RGB_PPT.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0" y="-1152000"/>
            <a:ext cx="2304000" cy="2304000"/>
          </a:xfrm>
          <a:prstGeom prst="rect">
            <a:avLst/>
          </a:prstGeom>
        </p:spPr>
      </p:pic>
      <p:sp>
        <p:nvSpPr>
          <p:cNvPr id="1026" name="Rectangle 2"/>
          <p:cNvSpPr>
            <a:spLocks noGrp="1" noChangeArrowheads="1"/>
          </p:cNvSpPr>
          <p:nvPr>
            <p:ph type="title"/>
          </p:nvPr>
        </p:nvSpPr>
        <p:spPr bwMode="auto">
          <a:xfrm>
            <a:off x="539552" y="267494"/>
            <a:ext cx="748883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t>Klik om de stijl te bewerken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8" r:id="rId4"/>
    <p:sldLayoutId id="2147483669" r:id="rId5"/>
    <p:sldLayoutId id="2147483670" r:id="rId6"/>
    <p:sldLayoutId id="2147483650" r:id="rId7"/>
    <p:sldLayoutId id="2147483671" r:id="rId8"/>
    <p:sldLayoutId id="2147483652" r:id="rId9"/>
    <p:sldLayoutId id="2147483672" r:id="rId10"/>
    <p:sldLayoutId id="2147483673" r:id="rId11"/>
  </p:sldLayoutIdLst>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9pPr>
    </p:titleStyle>
    <p:bodyStyle>
      <a:lvl1pPr marL="0" indent="0" algn="l" rtl="0" eaLnBrk="1" fontAlgn="base" hangingPunct="1">
        <a:lnSpc>
          <a:spcPts val="1800"/>
        </a:lnSpc>
        <a:spcBef>
          <a:spcPts val="400"/>
        </a:spcBef>
        <a:spcAft>
          <a:spcPct val="0"/>
        </a:spcAft>
        <a:buFontTx/>
        <a:buNone/>
        <a:defRPr sz="1600" b="1" i="0" baseline="0">
          <a:solidFill>
            <a:schemeClr val="accent1"/>
          </a:solidFill>
          <a:latin typeface="+mn-lt"/>
          <a:ea typeface="+mn-ea"/>
          <a:cs typeface="+mn-cs"/>
        </a:defRPr>
      </a:lvl1pPr>
      <a:lvl2pPr marL="0" indent="0" algn="l" rtl="0" eaLnBrk="1" fontAlgn="base" hangingPunct="1">
        <a:lnSpc>
          <a:spcPts val="1800"/>
        </a:lnSpc>
        <a:spcBef>
          <a:spcPts val="400"/>
        </a:spcBef>
        <a:spcAft>
          <a:spcPct val="0"/>
        </a:spcAft>
        <a:buFontTx/>
        <a:buNone/>
        <a:defRPr sz="1400" baseline="0">
          <a:solidFill>
            <a:schemeClr val="tx1"/>
          </a:solidFill>
          <a:latin typeface="+mn-lt"/>
          <a:ea typeface="+mn-ea"/>
        </a:defRPr>
      </a:lvl2pPr>
      <a:lvl3pPr marL="144000" indent="-144000" algn="l" rtl="0" eaLnBrk="1" fontAlgn="base" hangingPunct="1">
        <a:lnSpc>
          <a:spcPts val="1800"/>
        </a:lnSpc>
        <a:spcBef>
          <a:spcPts val="400"/>
        </a:spcBef>
        <a:spcAft>
          <a:spcPct val="0"/>
        </a:spcAft>
        <a:buChar char="•"/>
        <a:defRPr sz="1400" baseline="0">
          <a:solidFill>
            <a:schemeClr val="tx1"/>
          </a:solidFill>
          <a:latin typeface="+mn-lt"/>
          <a:ea typeface="+mn-ea"/>
        </a:defRPr>
      </a:lvl3pPr>
      <a:lvl4pPr marL="144000" indent="144000" algn="l" rtl="0" eaLnBrk="1" fontAlgn="base" hangingPunct="1">
        <a:lnSpc>
          <a:spcPts val="1800"/>
        </a:lnSpc>
        <a:spcBef>
          <a:spcPts val="400"/>
        </a:spcBef>
        <a:spcAft>
          <a:spcPct val="0"/>
        </a:spcAft>
        <a:buFont typeface="Arial"/>
        <a:buChar char="•"/>
        <a:defRPr sz="1400">
          <a:solidFill>
            <a:schemeClr val="tx1"/>
          </a:solidFill>
          <a:latin typeface="+mn-lt"/>
          <a:ea typeface="+mn-ea"/>
        </a:defRPr>
      </a:lvl4pPr>
      <a:lvl5pPr marL="0" indent="0" algn="l" rtl="0" eaLnBrk="1" fontAlgn="base" hangingPunct="1">
        <a:lnSpc>
          <a:spcPts val="1200"/>
        </a:lnSpc>
        <a:spcBef>
          <a:spcPct val="20000"/>
        </a:spcBef>
        <a:spcAft>
          <a:spcPct val="0"/>
        </a:spcAft>
        <a:buFontTx/>
        <a:buNone/>
        <a:defRPr sz="1000" baseline="0">
          <a:solidFill>
            <a:schemeClr val="bg1">
              <a:lumMod val="50000"/>
            </a:schemeClr>
          </a:solidFill>
          <a:latin typeface="+mn-lt"/>
          <a:ea typeface="+mn-ea"/>
        </a:defRPr>
      </a:lvl5pPr>
      <a:lvl6pPr marL="2438400" indent="-228600" algn="l" rtl="0" eaLnBrk="1" fontAlgn="base" hangingPunct="1">
        <a:spcBef>
          <a:spcPct val="20000"/>
        </a:spcBef>
        <a:spcAft>
          <a:spcPct val="0"/>
        </a:spcAft>
        <a:buChar char="»"/>
        <a:defRPr sz="1500">
          <a:solidFill>
            <a:schemeClr val="tx1"/>
          </a:solidFill>
          <a:latin typeface="+mn-lt"/>
          <a:ea typeface="+mn-ea"/>
        </a:defRPr>
      </a:lvl6pPr>
      <a:lvl7pPr marL="2895600" indent="-228600" algn="l" rtl="0" eaLnBrk="1" fontAlgn="base" hangingPunct="1">
        <a:spcBef>
          <a:spcPct val="20000"/>
        </a:spcBef>
        <a:spcAft>
          <a:spcPct val="0"/>
        </a:spcAft>
        <a:buChar char="»"/>
        <a:defRPr sz="1500">
          <a:solidFill>
            <a:schemeClr val="tx1"/>
          </a:solidFill>
          <a:latin typeface="+mn-lt"/>
          <a:ea typeface="+mn-ea"/>
        </a:defRPr>
      </a:lvl7pPr>
      <a:lvl8pPr marL="3352800" indent="-228600" algn="l" rtl="0" eaLnBrk="1" fontAlgn="base" hangingPunct="1">
        <a:spcBef>
          <a:spcPct val="20000"/>
        </a:spcBef>
        <a:spcAft>
          <a:spcPct val="0"/>
        </a:spcAft>
        <a:buChar char="»"/>
        <a:defRPr sz="1500">
          <a:solidFill>
            <a:schemeClr val="tx1"/>
          </a:solidFill>
          <a:latin typeface="+mn-lt"/>
          <a:ea typeface="+mn-ea"/>
        </a:defRPr>
      </a:lvl8pPr>
      <a:lvl9pPr marL="3810000" indent="-22860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nl/url?sa=i&amp;rct=j&amp;q=&amp;esrc=s&amp;source=images&amp;cd=&amp;cad=rja&amp;uact=8&amp;ved=0ahUKEwibq7D8sMbPAhWHxRQKHYr5AQYQjRwIBw&amp;url=http://www.pd4pic.com/dig/&amp;bvm=bv.134495766,d.ZGg&amp;psig=AFQjCNGdQdgJWpqaa7PbbvK9ifYvHEjvfw&amp;ust=1475850259789074"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(Open) Data in Zaanstad	</a:t>
            </a:r>
          </a:p>
        </p:txBody>
      </p:sp>
      <p:sp>
        <p:nvSpPr>
          <p:cNvPr id="3" name="Titel 2"/>
          <p:cNvSpPr>
            <a:spLocks noGrp="1"/>
          </p:cNvSpPr>
          <p:nvPr>
            <p:ph type="title"/>
          </p:nvPr>
        </p:nvSpPr>
        <p:spPr/>
        <p:txBody>
          <a:bodyPr/>
          <a:lstStyle/>
          <a:p>
            <a:r>
              <a:rPr lang="nl-NL" dirty="0" smtClean="0"/>
              <a:t>De stad en de overheid</a:t>
            </a:r>
            <a:endParaRPr lang="nl-NL" dirty="0"/>
          </a:p>
        </p:txBody>
      </p:sp>
      <p:sp>
        <p:nvSpPr>
          <p:cNvPr id="4" name="Titel 2"/>
          <p:cNvSpPr txBox="1">
            <a:spLocks/>
          </p:cNvSpPr>
          <p:nvPr/>
        </p:nvSpPr>
        <p:spPr bwMode="auto">
          <a:xfrm>
            <a:off x="6063401" y="2643758"/>
            <a:ext cx="280831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lgn="l" rtl="0" eaLnBrk="1" fontAlgn="base" hangingPunct="1">
              <a:spcBef>
                <a:spcPct val="0"/>
              </a:spcBef>
              <a:spcAft>
                <a:spcPct val="0"/>
              </a:spcAft>
              <a:defRPr sz="1800" b="0" i="0">
                <a:solidFill>
                  <a:schemeClr val="bg1"/>
                </a:solidFill>
                <a:latin typeface="+mj-lt"/>
                <a:ea typeface="+mj-ea"/>
                <a:cs typeface="+mj-cs"/>
              </a:defRPr>
            </a:lvl1pPr>
            <a:lvl2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800" b="1">
                <a:solidFill>
                  <a:schemeClr val="bg1"/>
                </a:solidFill>
                <a:latin typeface="Arial" charset="0"/>
                <a:ea typeface="ＭＳ Ｐゴシック" charset="0"/>
                <a:cs typeface="ＭＳ Ｐゴシック" charset="0"/>
              </a:defRPr>
            </a:lvl9pPr>
          </a:lstStyle>
          <a:p>
            <a:r>
              <a:rPr lang="nl-NL" sz="1000" i="1" kern="0" dirty="0"/>
              <a:t>Door: </a:t>
            </a:r>
            <a:r>
              <a:rPr lang="nl-NL" sz="1000" i="1" kern="0" dirty="0" smtClean="0"/>
              <a:t>Rob Polhuis en </a:t>
            </a:r>
            <a:r>
              <a:rPr lang="nl-NL" sz="1000" i="1" kern="0" dirty="0"/>
              <a:t>Nicolette van der Slot</a:t>
            </a:r>
          </a:p>
          <a:p>
            <a:r>
              <a:rPr lang="nl-NL" sz="1000" i="1" kern="0" dirty="0" smtClean="0"/>
              <a:t>7 oktober </a:t>
            </a:r>
            <a:r>
              <a:rPr lang="nl-NL" sz="1000" i="1" kern="0" dirty="0"/>
              <a:t>2016</a:t>
            </a:r>
          </a:p>
        </p:txBody>
      </p:sp>
    </p:spTree>
    <p:extLst>
      <p:ext uri="{BB962C8B-B14F-4D97-AF65-F5344CB8AC3E}">
        <p14:creationId xmlns:p14="http://schemas.microsoft.com/office/powerpoint/2010/main" val="151481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10</a:t>
            </a:fld>
            <a:endParaRPr lang="en-US"/>
          </a:p>
        </p:txBody>
      </p:sp>
      <p:sp>
        <p:nvSpPr>
          <p:cNvPr id="5" name="Titel 4"/>
          <p:cNvSpPr>
            <a:spLocks noGrp="1"/>
          </p:cNvSpPr>
          <p:nvPr>
            <p:ph type="title"/>
          </p:nvPr>
        </p:nvSpPr>
        <p:spPr>
          <a:xfrm>
            <a:off x="539552" y="123478"/>
            <a:ext cx="7488832" cy="432048"/>
          </a:xfrm>
        </p:spPr>
        <p:txBody>
          <a:bodyPr/>
          <a:lstStyle/>
          <a:p>
            <a:r>
              <a:rPr lang="nl-NL" dirty="0" smtClean="0"/>
              <a:t>Hoe gaan we dat doen: Datapakhuis</a:t>
            </a:r>
            <a:endParaRPr lang="nl-NL" dirty="0"/>
          </a:p>
        </p:txBody>
      </p:sp>
      <p:pic>
        <p:nvPicPr>
          <p:cNvPr id="10" name="Afbeelding 9"/>
          <p:cNvPicPr>
            <a:picLocks noChangeAspect="1"/>
          </p:cNvPicPr>
          <p:nvPr/>
        </p:nvPicPr>
        <p:blipFill rotWithShape="1">
          <a:blip r:embed="rId3"/>
          <a:srcRect l="33424" t="22649" r="42979" b="5490"/>
          <a:stretch/>
        </p:blipFill>
        <p:spPr>
          <a:xfrm>
            <a:off x="3131840" y="881743"/>
            <a:ext cx="2232248" cy="3620886"/>
          </a:xfrm>
          <a:prstGeom prst="rect">
            <a:avLst/>
          </a:prstGeom>
        </p:spPr>
      </p:pic>
    </p:spTree>
    <p:extLst>
      <p:ext uri="{BB962C8B-B14F-4D97-AF65-F5344CB8AC3E}">
        <p14:creationId xmlns:p14="http://schemas.microsoft.com/office/powerpoint/2010/main" val="30591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11</a:t>
            </a:fld>
            <a:endParaRPr lang="en-US"/>
          </a:p>
        </p:txBody>
      </p:sp>
      <p:sp>
        <p:nvSpPr>
          <p:cNvPr id="5" name="Titel 4"/>
          <p:cNvSpPr>
            <a:spLocks noGrp="1"/>
          </p:cNvSpPr>
          <p:nvPr>
            <p:ph type="title"/>
          </p:nvPr>
        </p:nvSpPr>
        <p:spPr>
          <a:xfrm>
            <a:off x="539552" y="123478"/>
            <a:ext cx="7488832" cy="432048"/>
          </a:xfrm>
        </p:spPr>
        <p:txBody>
          <a:bodyPr/>
          <a:lstStyle/>
          <a:p>
            <a:r>
              <a:rPr lang="nl-NL" dirty="0" smtClean="0"/>
              <a:t>Hoe gaan we dat doen: Datapakhuis</a:t>
            </a:r>
            <a:endParaRPr lang="nl-NL" dirty="0"/>
          </a:p>
        </p:txBody>
      </p:sp>
      <p:pic>
        <p:nvPicPr>
          <p:cNvPr id="10" name="Afbeelding 9"/>
          <p:cNvPicPr>
            <a:picLocks noChangeAspect="1"/>
          </p:cNvPicPr>
          <p:nvPr/>
        </p:nvPicPr>
        <p:blipFill rotWithShape="1">
          <a:blip r:embed="rId3"/>
          <a:srcRect t="13127" r="70247"/>
          <a:stretch/>
        </p:blipFill>
        <p:spPr>
          <a:xfrm>
            <a:off x="3203848" y="915566"/>
            <a:ext cx="2304256" cy="3583794"/>
          </a:xfrm>
          <a:prstGeom prst="rect">
            <a:avLst/>
          </a:prstGeom>
        </p:spPr>
      </p:pic>
    </p:spTree>
    <p:extLst>
      <p:ext uri="{BB962C8B-B14F-4D97-AF65-F5344CB8AC3E}">
        <p14:creationId xmlns:p14="http://schemas.microsoft.com/office/powerpoint/2010/main" val="341918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12</a:t>
            </a:fld>
            <a:endParaRPr lang="en-US"/>
          </a:p>
        </p:txBody>
      </p:sp>
      <p:sp>
        <p:nvSpPr>
          <p:cNvPr id="5" name="Titel 4"/>
          <p:cNvSpPr>
            <a:spLocks noGrp="1"/>
          </p:cNvSpPr>
          <p:nvPr>
            <p:ph type="title"/>
          </p:nvPr>
        </p:nvSpPr>
        <p:spPr>
          <a:xfrm>
            <a:off x="539552" y="123478"/>
            <a:ext cx="7488832" cy="432048"/>
          </a:xfrm>
        </p:spPr>
        <p:txBody>
          <a:bodyPr/>
          <a:lstStyle/>
          <a:p>
            <a:r>
              <a:rPr lang="nl-NL" dirty="0" smtClean="0"/>
              <a:t>Hoe gaan we dat doen: Datapakhuis</a:t>
            </a:r>
            <a:endParaRPr lang="nl-NL" dirty="0"/>
          </a:p>
        </p:txBody>
      </p:sp>
      <p:pic>
        <p:nvPicPr>
          <p:cNvPr id="10" name="Afbeelding 9"/>
          <p:cNvPicPr>
            <a:picLocks noChangeAspect="1"/>
          </p:cNvPicPr>
          <p:nvPr/>
        </p:nvPicPr>
        <p:blipFill rotWithShape="1">
          <a:blip r:embed="rId3"/>
          <a:srcRect l="60867" t="13127"/>
          <a:stretch/>
        </p:blipFill>
        <p:spPr>
          <a:xfrm>
            <a:off x="2791881" y="915566"/>
            <a:ext cx="2880320" cy="3405923"/>
          </a:xfrm>
          <a:prstGeom prst="rect">
            <a:avLst/>
          </a:prstGeom>
        </p:spPr>
      </p:pic>
    </p:spTree>
    <p:extLst>
      <p:ext uri="{BB962C8B-B14F-4D97-AF65-F5344CB8AC3E}">
        <p14:creationId xmlns:p14="http://schemas.microsoft.com/office/powerpoint/2010/main" val="242905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13</a:t>
            </a:fld>
            <a:endParaRPr lang="en-US"/>
          </a:p>
        </p:txBody>
      </p:sp>
      <p:sp>
        <p:nvSpPr>
          <p:cNvPr id="5" name="Titel 4"/>
          <p:cNvSpPr>
            <a:spLocks noGrp="1"/>
          </p:cNvSpPr>
          <p:nvPr>
            <p:ph type="title"/>
          </p:nvPr>
        </p:nvSpPr>
        <p:spPr/>
        <p:txBody>
          <a:bodyPr/>
          <a:lstStyle/>
          <a:p>
            <a:r>
              <a:rPr lang="nl-NL" dirty="0"/>
              <a:t>Een voorbeeld: gelijke informatie positie</a:t>
            </a:r>
          </a:p>
        </p:txBody>
      </p:sp>
      <p:pic>
        <p:nvPicPr>
          <p:cNvPr id="2050" name="Picture 2" descr="Gelijkheid, Business, Man, Vrouw, Gelijke, Team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95686"/>
            <a:ext cx="1308176" cy="1377027"/>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275856" y="843558"/>
            <a:ext cx="5400600" cy="4154984"/>
          </a:xfrm>
          <a:prstGeom prst="rect">
            <a:avLst/>
          </a:prstGeom>
          <a:noFill/>
        </p:spPr>
        <p:txBody>
          <a:bodyPr wrap="square" rtlCol="0">
            <a:spAutoFit/>
          </a:bodyPr>
          <a:lstStyle/>
          <a:p>
            <a:r>
              <a:rPr lang="nl-NL" sz="2200" b="1" dirty="0"/>
              <a:t>Open </a:t>
            </a:r>
            <a:r>
              <a:rPr lang="nl-NL" sz="2200" b="1" dirty="0" smtClean="0"/>
              <a:t>Data (warm publiceren)</a:t>
            </a:r>
            <a:endParaRPr lang="nl-NL" sz="2200" b="1" dirty="0"/>
          </a:p>
          <a:p>
            <a:endParaRPr lang="nl-NL" sz="2200" dirty="0"/>
          </a:p>
          <a:p>
            <a:r>
              <a:rPr lang="nl-NL" sz="2200" dirty="0"/>
              <a:t>Welke informatie heeft een zorginstelling nodig om hun werk beter in te </a:t>
            </a:r>
            <a:r>
              <a:rPr lang="nl-NL" sz="2200" dirty="0" smtClean="0"/>
              <a:t>richten?</a:t>
            </a:r>
            <a:endParaRPr lang="nl-NL" sz="2200" dirty="0"/>
          </a:p>
          <a:p>
            <a:endParaRPr lang="nl-NL" sz="2200" b="1" dirty="0"/>
          </a:p>
          <a:p>
            <a:r>
              <a:rPr lang="nl-NL" sz="2200" dirty="0"/>
              <a:t>Welke informatie heeft een onderwijsinstelling nodig om hun werk beter in te richten</a:t>
            </a:r>
            <a:r>
              <a:rPr lang="nl-NL" sz="2200" dirty="0" smtClean="0"/>
              <a:t>?</a:t>
            </a:r>
          </a:p>
          <a:p>
            <a:endParaRPr lang="nl-NL" sz="2200" dirty="0"/>
          </a:p>
          <a:p>
            <a:r>
              <a:rPr lang="nl-NL" sz="2200" dirty="0" smtClean="0"/>
              <a:t>Welke </a:t>
            </a:r>
            <a:r>
              <a:rPr lang="nl-NL" sz="2200" dirty="0"/>
              <a:t>informatie heeft een start up nodig om hun business model te verbeteren</a:t>
            </a:r>
            <a:r>
              <a:rPr lang="nl-NL" sz="2200" dirty="0" smtClean="0"/>
              <a:t>?</a:t>
            </a:r>
          </a:p>
          <a:p>
            <a:endParaRPr lang="nl-NL" sz="2200" dirty="0"/>
          </a:p>
        </p:txBody>
      </p:sp>
      <p:cxnSp>
        <p:nvCxnSpPr>
          <p:cNvPr id="7" name="Rechte verbindingslijn 6"/>
          <p:cNvCxnSpPr/>
          <p:nvPr/>
        </p:nvCxnSpPr>
        <p:spPr bwMode="auto">
          <a:xfrm>
            <a:off x="2627784" y="1635646"/>
            <a:ext cx="0" cy="2518539"/>
          </a:xfrm>
          <a:prstGeom prst="line">
            <a:avLst/>
          </a:prstGeom>
          <a:ln>
            <a:headEnd type="none" w="med" len="med"/>
            <a:tailEnd type="none" w="med" len="med"/>
          </a:ln>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990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23478"/>
            <a:ext cx="7772400" cy="1102519"/>
          </a:xfrm>
        </p:spPr>
        <p:txBody>
          <a:bodyPr>
            <a:normAutofit/>
          </a:bodyPr>
          <a:lstStyle/>
          <a:p>
            <a:r>
              <a:rPr lang="en-US" dirty="0" smtClean="0"/>
              <a:t>We </a:t>
            </a:r>
            <a:r>
              <a:rPr lang="en-US" dirty="0" err="1" smtClean="0"/>
              <a:t>gaan</a:t>
            </a:r>
            <a:r>
              <a:rPr lang="en-US" dirty="0" smtClean="0"/>
              <a:t> ‘warm’ </a:t>
            </a:r>
            <a:r>
              <a:rPr lang="en-US" dirty="0" err="1" smtClean="0"/>
              <a:t>publiceren</a:t>
            </a:r>
            <a:r>
              <a:rPr lang="en-US" dirty="0" smtClean="0"/>
              <a:t>, maar ‘</a:t>
            </a:r>
            <a:r>
              <a:rPr lang="en-US" dirty="0" err="1" smtClean="0"/>
              <a:t>koud</a:t>
            </a:r>
            <a:r>
              <a:rPr lang="en-US" dirty="0" smtClean="0"/>
              <a:t>’ </a:t>
            </a:r>
            <a:r>
              <a:rPr lang="en-US" dirty="0" err="1" smtClean="0"/>
              <a:t>doen</a:t>
            </a:r>
            <a:r>
              <a:rPr lang="en-US" dirty="0" smtClean="0"/>
              <a:t> we </a:t>
            </a:r>
            <a:r>
              <a:rPr lang="en-US" dirty="0" err="1" smtClean="0"/>
              <a:t>ook</a:t>
            </a:r>
            <a:r>
              <a:rPr lang="en-US" dirty="0" smtClean="0"/>
              <a:t> al het </a:t>
            </a:r>
            <a:r>
              <a:rPr lang="en-US" dirty="0" err="1" smtClean="0"/>
              <a:t>nodige</a:t>
            </a:r>
            <a:r>
              <a:rPr lang="en-US" dirty="0" smtClean="0"/>
              <a:t> !</a:t>
            </a:r>
            <a:endParaRPr lang="nl-NL" dirty="0"/>
          </a:p>
        </p:txBody>
      </p:sp>
      <p:sp>
        <p:nvSpPr>
          <p:cNvPr id="3" name="Ondertitel 2"/>
          <p:cNvSpPr>
            <a:spLocks noGrp="1"/>
          </p:cNvSpPr>
          <p:nvPr>
            <p:ph type="subTitle" idx="1"/>
          </p:nvPr>
        </p:nvSpPr>
        <p:spPr>
          <a:xfrm>
            <a:off x="1187624" y="2085696"/>
            <a:ext cx="6400800" cy="1314450"/>
          </a:xfrm>
        </p:spPr>
        <p:txBody>
          <a:bodyPr/>
          <a:lstStyle/>
          <a:p>
            <a:endParaRPr lang="nl-NL" dirty="0">
              <a:solidFill>
                <a:schemeClr val="tx1"/>
              </a:solidFill>
            </a:endParaRPr>
          </a:p>
        </p:txBody>
      </p:sp>
      <p:pic>
        <p:nvPicPr>
          <p:cNvPr id="1032" name="Picture 8" descr="C:\Users\brizr\AppData\Local\Microsoft\Windows\Temporary Internet Files\Content.IE5\CRWJSFBC\21021663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03598"/>
            <a:ext cx="5697827" cy="303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253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475562"/>
          </a:xfrm>
        </p:spPr>
        <p:txBody>
          <a:bodyPr>
            <a:normAutofit/>
          </a:bodyPr>
          <a:lstStyle/>
          <a:p>
            <a:r>
              <a:rPr lang="nl-NL" dirty="0" smtClean="0"/>
              <a:t>https://zaanstad.incijfers.nl/homezaanstad.aspx</a:t>
            </a:r>
            <a:endParaRPr lang="nl-NL" dirty="0"/>
          </a:p>
        </p:txBody>
      </p:sp>
      <p:sp>
        <p:nvSpPr>
          <p:cNvPr id="3" name="Tijdelijke aanduiding voor inhoud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2" cstate="print"/>
          <a:srcRect/>
          <a:stretch>
            <a:fillRect/>
          </a:stretch>
        </p:blipFill>
        <p:spPr bwMode="auto">
          <a:xfrm>
            <a:off x="1043608" y="721093"/>
            <a:ext cx="6753696" cy="4422407"/>
          </a:xfrm>
          <a:prstGeom prst="rect">
            <a:avLst/>
          </a:prstGeom>
          <a:noFill/>
          <a:ln w="9525">
            <a:noFill/>
            <a:miter lim="800000"/>
            <a:headEnd/>
            <a:tailEnd/>
          </a:ln>
        </p:spPr>
      </p:pic>
    </p:spTree>
    <p:extLst>
      <p:ext uri="{BB962C8B-B14F-4D97-AF65-F5344CB8AC3E}">
        <p14:creationId xmlns:p14="http://schemas.microsoft.com/office/powerpoint/2010/main" val="3536423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472" y="123478"/>
            <a:ext cx="8712968" cy="475562"/>
          </a:xfrm>
        </p:spPr>
        <p:txBody>
          <a:bodyPr>
            <a:normAutofit fontScale="90000"/>
          </a:bodyPr>
          <a:lstStyle/>
          <a:p>
            <a:r>
              <a:rPr lang="en-US" sz="2700" dirty="0" smtClean="0"/>
              <a:t>http://geo.zaanstad.nl/zaanatlas: </a:t>
            </a:r>
            <a:r>
              <a:rPr lang="nl-NL" sz="2700" dirty="0"/>
              <a:t>meer dan </a:t>
            </a:r>
            <a:r>
              <a:rPr lang="nl-NL" sz="2700" dirty="0" smtClean="0"/>
              <a:t>100 thema’s als open data</a:t>
            </a:r>
            <a:endParaRPr lang="nl-NL" sz="2700" dirty="0"/>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cstate="print"/>
          <a:srcRect/>
          <a:stretch>
            <a:fillRect/>
          </a:stretch>
        </p:blipFill>
        <p:spPr bwMode="auto">
          <a:xfrm>
            <a:off x="251520" y="843558"/>
            <a:ext cx="8710712" cy="3913189"/>
          </a:xfrm>
          <a:prstGeom prst="rect">
            <a:avLst/>
          </a:prstGeom>
          <a:noFill/>
          <a:ln w="9525">
            <a:noFill/>
            <a:miter lim="800000"/>
            <a:headEnd/>
            <a:tailEnd/>
          </a:ln>
        </p:spPr>
      </p:pic>
    </p:spTree>
    <p:extLst>
      <p:ext uri="{BB962C8B-B14F-4D97-AF65-F5344CB8AC3E}">
        <p14:creationId xmlns:p14="http://schemas.microsoft.com/office/powerpoint/2010/main" val="3237337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jdelijke aanduiding voor voettekst 2"/>
          <p:cNvSpPr>
            <a:spLocks noGrp="1"/>
          </p:cNvSpPr>
          <p:nvPr>
            <p:ph type="ftr" sz="quarter" idx="10"/>
          </p:nvPr>
        </p:nvSpPr>
        <p:spPr/>
        <p:txBody>
          <a:bodyPr/>
          <a:lstStyle/>
          <a:p>
            <a:r>
              <a:rPr lang="en-US" smtClean="0"/>
              <a:t>Titel van presentatie</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17</a:t>
            </a:fld>
            <a:endParaRPr lang="en-US"/>
          </a:p>
        </p:txBody>
      </p:sp>
      <p:sp>
        <p:nvSpPr>
          <p:cNvPr id="5" name="Titel 4"/>
          <p:cNvSpPr>
            <a:spLocks noGrp="1"/>
          </p:cNvSpPr>
          <p:nvPr>
            <p:ph type="title"/>
          </p:nvPr>
        </p:nvSpPr>
        <p:spPr/>
        <p:txBody>
          <a:bodyPr/>
          <a:lstStyle/>
          <a:p>
            <a:r>
              <a:rPr lang="nl-NL" dirty="0" err="1" smtClean="0"/>
              <a:t>To</a:t>
            </a:r>
            <a:r>
              <a:rPr lang="nl-NL" dirty="0" smtClean="0"/>
              <a:t> </a:t>
            </a:r>
            <a:r>
              <a:rPr lang="nl-NL" dirty="0" err="1" smtClean="0"/>
              <a:t>be</a:t>
            </a:r>
            <a:r>
              <a:rPr lang="nl-NL" dirty="0" smtClean="0"/>
              <a:t> </a:t>
            </a:r>
            <a:r>
              <a:rPr lang="nl-NL" dirty="0" err="1" smtClean="0"/>
              <a:t>continued</a:t>
            </a:r>
            <a:r>
              <a:rPr lang="nl-NL" dirty="0" smtClean="0"/>
              <a:t>…</a:t>
            </a:r>
            <a:endParaRPr lang="nl-NL" dirty="0"/>
          </a:p>
        </p:txBody>
      </p:sp>
    </p:spTree>
    <p:extLst>
      <p:ext uri="{BB962C8B-B14F-4D97-AF65-F5344CB8AC3E}">
        <p14:creationId xmlns:p14="http://schemas.microsoft.com/office/powerpoint/2010/main" val="240678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dirty="0"/>
              <a:t>(Open) Data in </a:t>
            </a:r>
            <a:r>
              <a:rPr lang="en-US" dirty="0" err="1"/>
              <a:t>Zaanstad</a:t>
            </a:r>
            <a:endParaRPr lang="en-US" dirty="0"/>
          </a:p>
        </p:txBody>
      </p:sp>
      <p:sp>
        <p:nvSpPr>
          <p:cNvPr id="5" name="Tijdelijke aanduiding voor dianummer 4"/>
          <p:cNvSpPr>
            <a:spLocks noGrp="1"/>
          </p:cNvSpPr>
          <p:nvPr>
            <p:ph type="sldNum" sz="quarter" idx="11"/>
          </p:nvPr>
        </p:nvSpPr>
        <p:spPr/>
        <p:txBody>
          <a:bodyPr/>
          <a:lstStyle/>
          <a:p>
            <a:fld id="{878C8836-85B9-824F-8B2E-A1A20194586C}" type="slidenum">
              <a:rPr lang="en-US" smtClean="0"/>
              <a:pPr/>
              <a:t>2</a:t>
            </a:fld>
            <a:endParaRPr lang="en-US"/>
          </a:p>
        </p:txBody>
      </p:sp>
      <p:sp>
        <p:nvSpPr>
          <p:cNvPr id="7" name="Tekstvak 6"/>
          <p:cNvSpPr txBox="1"/>
          <p:nvPr/>
        </p:nvSpPr>
        <p:spPr>
          <a:xfrm>
            <a:off x="1400244" y="3792585"/>
            <a:ext cx="2952328" cy="461665"/>
          </a:xfrm>
          <a:prstGeom prst="rect">
            <a:avLst/>
          </a:prstGeom>
          <a:noFill/>
        </p:spPr>
        <p:txBody>
          <a:bodyPr wrap="square" rtlCol="0">
            <a:spAutoFit/>
          </a:bodyPr>
          <a:lstStyle/>
          <a:p>
            <a:r>
              <a:rPr lang="nl-NL" sz="1200" b="1" dirty="0" smtClean="0"/>
              <a:t>Rob Polhuis</a:t>
            </a:r>
            <a:endParaRPr lang="nl-NL" sz="1200" b="1" dirty="0"/>
          </a:p>
          <a:p>
            <a:r>
              <a:rPr lang="nl-NL" sz="1200" dirty="0" smtClean="0"/>
              <a:t>Informatiemanager</a:t>
            </a:r>
            <a:endParaRPr lang="nl-NL" sz="1200" dirty="0"/>
          </a:p>
        </p:txBody>
      </p:sp>
      <p:sp>
        <p:nvSpPr>
          <p:cNvPr id="8" name="AutoShape 4" descr="Nicolette gezicht.jpg wordt weergegev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035000"/>
            <a:ext cx="1800200" cy="269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5076056" y="3792585"/>
            <a:ext cx="3096344" cy="461665"/>
          </a:xfrm>
          <a:prstGeom prst="rect">
            <a:avLst/>
          </a:prstGeom>
          <a:noFill/>
        </p:spPr>
        <p:txBody>
          <a:bodyPr wrap="square" rtlCol="0">
            <a:spAutoFit/>
          </a:bodyPr>
          <a:lstStyle/>
          <a:p>
            <a:r>
              <a:rPr lang="nl-NL" sz="1200" b="1" dirty="0"/>
              <a:t>Nicolette van der Slot</a:t>
            </a:r>
          </a:p>
          <a:p>
            <a:r>
              <a:rPr lang="nl-NL" sz="1200" dirty="0" smtClean="0"/>
              <a:t>Informatiemanager</a:t>
            </a:r>
            <a:endParaRPr lang="nl-NL" sz="1200" dirty="0"/>
          </a:p>
        </p:txBody>
      </p:sp>
      <p:pic>
        <p:nvPicPr>
          <p:cNvPr id="1026" name="Picture 2" descr="C:\Users\slotn\AppData\Local\Microsoft\Windows\Temporary Internet Files\Content.Outlook\DX8TYAE6\DSC_724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507" y="1214264"/>
            <a:ext cx="1680669" cy="252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1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3</a:t>
            </a:fld>
            <a:endParaRPr lang="en-US"/>
          </a:p>
        </p:txBody>
      </p:sp>
      <p:sp>
        <p:nvSpPr>
          <p:cNvPr id="5" name="Titel 4"/>
          <p:cNvSpPr>
            <a:spLocks noGrp="1"/>
          </p:cNvSpPr>
          <p:nvPr>
            <p:ph type="title"/>
          </p:nvPr>
        </p:nvSpPr>
        <p:spPr>
          <a:xfrm>
            <a:off x="528342" y="123478"/>
            <a:ext cx="8364137" cy="432048"/>
          </a:xfrm>
        </p:spPr>
        <p:txBody>
          <a:bodyPr/>
          <a:lstStyle/>
          <a:p>
            <a:r>
              <a:rPr lang="nl-NL" dirty="0" smtClean="0"/>
              <a:t>De stad en de overheid</a:t>
            </a:r>
            <a:endParaRPr lang="nl-NL" dirty="0"/>
          </a:p>
        </p:txBody>
      </p:sp>
      <p:pic>
        <p:nvPicPr>
          <p:cNvPr id="2050" name="Picture 2" descr="Gelijkheid, Business, Man, Vrouw, Gelijke, Team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50" y="987574"/>
            <a:ext cx="1368152" cy="1440159"/>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3" name="Picture 5" descr="Japans, Man, Zakenman, Vraag, Denken Over, Vervelend"/>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53829"/>
          <a:stretch/>
        </p:blipFill>
        <p:spPr bwMode="auto">
          <a:xfrm>
            <a:off x="899592" y="1861505"/>
            <a:ext cx="680871" cy="1358317"/>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5" name="Picture 7" descr="Japans, Man, Zakenman, Vraag, Denken Over, Vervelend"/>
          <p:cNvPicPr>
            <a:picLocks noChangeAspect="1" noChangeArrowheads="1"/>
          </p:cNvPicPr>
          <p:nvPr/>
        </p:nvPicPr>
        <p:blipFill rotWithShape="1">
          <a:blip r:embed="rId4">
            <a:extLst>
              <a:ext uri="{28A0092B-C50C-407E-A947-70E740481C1C}">
                <a14:useLocalDpi xmlns:a14="http://schemas.microsoft.com/office/drawing/2010/main" val="0"/>
              </a:ext>
            </a:extLst>
          </a:blip>
          <a:srcRect l="46794"/>
          <a:stretch/>
        </p:blipFill>
        <p:spPr bwMode="auto">
          <a:xfrm>
            <a:off x="3851920" y="1870555"/>
            <a:ext cx="916365" cy="1339167"/>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cxnSp>
        <p:nvCxnSpPr>
          <p:cNvPr id="7" name="Rechte verbindingslijn met pijl 6"/>
          <p:cNvCxnSpPr/>
          <p:nvPr/>
        </p:nvCxnSpPr>
        <p:spPr bwMode="auto">
          <a:xfrm>
            <a:off x="1958855" y="2540663"/>
            <a:ext cx="1650168" cy="0"/>
          </a:xfrm>
          <a:prstGeom prst="straightConnector1">
            <a:avLst/>
          </a:prstGeom>
          <a:ln>
            <a:headEnd type="none" w="med" len="med"/>
            <a:tailEnd type="arrow"/>
          </a:ln>
          <a:extLst/>
        </p:spPr>
        <p:style>
          <a:lnRef idx="2">
            <a:schemeClr val="accent5"/>
          </a:lnRef>
          <a:fillRef idx="0">
            <a:schemeClr val="accent5"/>
          </a:fillRef>
          <a:effectRef idx="1">
            <a:schemeClr val="accent5"/>
          </a:effectRef>
          <a:fontRef idx="minor">
            <a:schemeClr val="tx1"/>
          </a:fontRef>
        </p:style>
      </p:cxnSp>
      <p:pic>
        <p:nvPicPr>
          <p:cNvPr id="2061" name="Picture 13" descr="Veiligheid, Kasteel, Zeker, Internet, Privacybele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834" y="3199625"/>
            <a:ext cx="1664185" cy="936104"/>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cxnSp>
        <p:nvCxnSpPr>
          <p:cNvPr id="20" name="Rechte verbindingslijn met pijl 19"/>
          <p:cNvCxnSpPr/>
          <p:nvPr/>
        </p:nvCxnSpPr>
        <p:spPr bwMode="auto">
          <a:xfrm flipV="1">
            <a:off x="4866048" y="1589543"/>
            <a:ext cx="1506152" cy="950595"/>
          </a:xfrm>
          <a:prstGeom prst="straightConnector1">
            <a:avLst/>
          </a:prstGeom>
          <a:ln>
            <a:headEnd type="none" w="med" len="med"/>
            <a:tailEnd type="arrow"/>
          </a:ln>
          <a:extLst/>
        </p:spPr>
        <p:style>
          <a:lnRef idx="2">
            <a:schemeClr val="accent5"/>
          </a:lnRef>
          <a:fillRef idx="0">
            <a:schemeClr val="accent5"/>
          </a:fillRef>
          <a:effectRef idx="1">
            <a:schemeClr val="accent5"/>
          </a:effectRef>
          <a:fontRef idx="minor">
            <a:schemeClr val="tx1"/>
          </a:fontRef>
        </p:style>
      </p:cxnSp>
      <p:cxnSp>
        <p:nvCxnSpPr>
          <p:cNvPr id="23" name="Rechte verbindingslijn met pijl 22"/>
          <p:cNvCxnSpPr/>
          <p:nvPr/>
        </p:nvCxnSpPr>
        <p:spPr bwMode="auto">
          <a:xfrm>
            <a:off x="4866048" y="2780354"/>
            <a:ext cx="1506152" cy="887323"/>
          </a:xfrm>
          <a:prstGeom prst="straightConnector1">
            <a:avLst/>
          </a:prstGeom>
          <a:ln>
            <a:headEnd type="none" w="med" len="med"/>
            <a:tailEnd type="arrow"/>
          </a:ln>
          <a:extLst/>
        </p:spPr>
        <p:style>
          <a:lnRef idx="2">
            <a:schemeClr val="accent5"/>
          </a:lnRef>
          <a:fillRef idx="0">
            <a:schemeClr val="accent5"/>
          </a:fillRef>
          <a:effectRef idx="1">
            <a:schemeClr val="accent5"/>
          </a:effectRef>
          <a:fontRef idx="minor">
            <a:schemeClr val="tx1"/>
          </a:fontRef>
        </p:style>
      </p:cxnSp>
      <p:cxnSp>
        <p:nvCxnSpPr>
          <p:cNvPr id="21" name="Rechte verbindingslijn met pijl 20"/>
          <p:cNvCxnSpPr/>
          <p:nvPr/>
        </p:nvCxnSpPr>
        <p:spPr bwMode="auto">
          <a:xfrm>
            <a:off x="7321088" y="2484138"/>
            <a:ext cx="0" cy="609390"/>
          </a:xfrm>
          <a:prstGeom prst="straightConnector1">
            <a:avLst/>
          </a:prstGeom>
          <a:ln>
            <a:headEnd type="arrow"/>
            <a:tailEnd type="arrow"/>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09080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US" dirty="0" smtClean="0"/>
              <a:t>(Open) Data in </a:t>
            </a:r>
            <a:r>
              <a:rPr lang="en-US" dirty="0" err="1" smtClean="0"/>
              <a:t>Zaanstad</a:t>
            </a:r>
            <a:endParaRPr lang="en-US" dirty="0"/>
          </a:p>
        </p:txBody>
      </p:sp>
      <p:sp>
        <p:nvSpPr>
          <p:cNvPr id="5" name="Tijdelijke aanduiding voor dianummer 4"/>
          <p:cNvSpPr>
            <a:spLocks noGrp="1"/>
          </p:cNvSpPr>
          <p:nvPr>
            <p:ph type="sldNum" sz="quarter" idx="11"/>
          </p:nvPr>
        </p:nvSpPr>
        <p:spPr/>
        <p:txBody>
          <a:bodyPr/>
          <a:lstStyle/>
          <a:p>
            <a:fld id="{878C8836-85B9-824F-8B2E-A1A20194586C}" type="slidenum">
              <a:rPr lang="en-US" smtClean="0"/>
              <a:pPr/>
              <a:t>4</a:t>
            </a:fld>
            <a:endParaRPr lang="en-US"/>
          </a:p>
        </p:txBody>
      </p:sp>
      <p:sp>
        <p:nvSpPr>
          <p:cNvPr id="6" name="Titel 5"/>
          <p:cNvSpPr>
            <a:spLocks noGrp="1"/>
          </p:cNvSpPr>
          <p:nvPr>
            <p:ph type="title"/>
          </p:nvPr>
        </p:nvSpPr>
        <p:spPr>
          <a:xfrm>
            <a:off x="503548" y="123478"/>
            <a:ext cx="7488832" cy="432048"/>
          </a:xfrm>
        </p:spPr>
        <p:txBody>
          <a:bodyPr/>
          <a:lstStyle/>
          <a:p>
            <a:r>
              <a:rPr lang="nl-NL" dirty="0" smtClean="0"/>
              <a:t>Hoe is Zaanstad hiermee bezig?</a:t>
            </a:r>
            <a:endParaRPr lang="nl-NL" dirty="0"/>
          </a:p>
        </p:txBody>
      </p:sp>
      <p:pic>
        <p:nvPicPr>
          <p:cNvPr id="2054" name="Picture 6" descr="Afbeeldingsresultaat voor dig ic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347614"/>
            <a:ext cx="3168352" cy="287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2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33400" y="1200150"/>
            <a:ext cx="4902696" cy="3314700"/>
          </a:xfrm>
        </p:spPr>
        <p:txBody>
          <a:bodyPr wrap="square">
            <a:noAutofit/>
          </a:bodyPr>
          <a:lstStyle/>
          <a:p>
            <a:pPr marL="571500" lvl="1" indent="-514350">
              <a:buFont typeface="+mj-lt"/>
              <a:buAutoNum type="arabicPeriod"/>
            </a:pPr>
            <a:r>
              <a:rPr lang="nl-NL" sz="2400" dirty="0">
                <a:solidFill>
                  <a:schemeClr val="tx2"/>
                </a:solidFill>
              </a:rPr>
              <a:t>Inzicht in de voortgang beoogde resultaten </a:t>
            </a:r>
          </a:p>
          <a:p>
            <a:pPr marL="1077913" lvl="1" indent="-457200">
              <a:buFont typeface="+mj-lt"/>
              <a:buAutoNum type="alphaLcParenR"/>
            </a:pPr>
            <a:r>
              <a:rPr lang="nl-NL" sz="2400" dirty="0">
                <a:solidFill>
                  <a:schemeClr val="tx2"/>
                </a:solidFill>
              </a:rPr>
              <a:t>Wat is in de afgelopen periode gerealiseerd? </a:t>
            </a:r>
          </a:p>
          <a:p>
            <a:pPr marL="1077913" lvl="1" indent="-457200">
              <a:buFont typeface="+mj-lt"/>
              <a:buAutoNum type="alphaLcParenR"/>
            </a:pPr>
            <a:r>
              <a:rPr lang="nl-NL" sz="2400" dirty="0">
                <a:solidFill>
                  <a:schemeClr val="tx2"/>
                </a:solidFill>
              </a:rPr>
              <a:t>Wat wordt in de komende maanden gerealiseerd?</a:t>
            </a:r>
          </a:p>
          <a:p>
            <a:pPr marL="571500" lvl="1" indent="-514350">
              <a:buFont typeface="+mj-lt"/>
              <a:buAutoNum type="arabicPeriod" startAt="2"/>
            </a:pPr>
            <a:r>
              <a:rPr lang="nl-NL" sz="2400" dirty="0" smtClean="0">
                <a:solidFill>
                  <a:schemeClr val="tx2"/>
                </a:solidFill>
              </a:rPr>
              <a:t>Tips </a:t>
            </a:r>
            <a:r>
              <a:rPr lang="nl-NL" sz="2400" dirty="0">
                <a:solidFill>
                  <a:schemeClr val="tx2"/>
                </a:solidFill>
              </a:rPr>
              <a:t>&amp; suggesties </a:t>
            </a:r>
            <a:r>
              <a:rPr lang="nl-NL" sz="2400" dirty="0" smtClean="0">
                <a:solidFill>
                  <a:schemeClr val="tx2"/>
                </a:solidFill>
              </a:rPr>
              <a:t>?</a:t>
            </a:r>
          </a:p>
          <a:p>
            <a:pPr marL="571500" lvl="1" indent="-514350">
              <a:buFont typeface="+mj-lt"/>
              <a:buAutoNum type="arabicPeriod" startAt="2"/>
            </a:pPr>
            <a:r>
              <a:rPr lang="nl-NL" sz="2400" dirty="0" smtClean="0">
                <a:solidFill>
                  <a:schemeClr val="tx2"/>
                </a:solidFill>
              </a:rPr>
              <a:t>Samenhang </a:t>
            </a:r>
            <a:r>
              <a:rPr lang="nl-NL" sz="2400" dirty="0">
                <a:solidFill>
                  <a:schemeClr val="tx2"/>
                </a:solidFill>
              </a:rPr>
              <a:t>bewaken tussen de </a:t>
            </a:r>
            <a:r>
              <a:rPr lang="nl-NL" sz="2400" dirty="0" smtClean="0">
                <a:solidFill>
                  <a:schemeClr val="tx2"/>
                </a:solidFill>
              </a:rPr>
              <a:t>thema’s </a:t>
            </a:r>
            <a:r>
              <a:rPr lang="nl-NL" sz="2400" dirty="0">
                <a:solidFill>
                  <a:schemeClr val="tx2"/>
                </a:solidFill>
              </a:rPr>
              <a:t>uit de IV-strategie </a:t>
            </a:r>
          </a:p>
          <a:p>
            <a:pPr marL="457200" indent="-457200">
              <a:buFont typeface="+mj-lt"/>
              <a:buAutoNum type="arabicPeriod" startAt="2"/>
            </a:pPr>
            <a:endParaRPr lang="nl-NL" sz="1800"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mj-lt"/>
              <a:buAutoNum type="arabicPeriod" startAt="2"/>
            </a:pPr>
            <a:endParaRPr lang="nl-NL" sz="1800"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mj-lt"/>
              <a:buAutoNum type="alphaLcParenR"/>
            </a:pPr>
            <a:endParaRPr lang="nl-NL" sz="1800" dirty="0">
              <a:solidFill>
                <a:schemeClr val="accent1">
                  <a:lumMod val="75000"/>
                </a:schemeClr>
              </a:solidFill>
              <a:latin typeface="Arial" panose="020B0604020202020204" pitchFamily="34" charset="0"/>
              <a:cs typeface="Arial" panose="020B0604020202020204" pitchFamily="34" charset="0"/>
            </a:endParaRPr>
          </a:p>
          <a:p>
            <a:endParaRPr lang="nl-NL" sz="1800" kern="12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nl-NL" sz="1800" kern="12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nl-NL" sz="1800" kern="1200" dirty="0">
                <a:solidFill>
                  <a:schemeClr val="accent1">
                    <a:lumMod val="75000"/>
                  </a:schemeClr>
                </a:solidFill>
                <a:latin typeface="Arial" panose="020B0604020202020204" pitchFamily="34" charset="0"/>
                <a:cs typeface="Arial" panose="020B0604020202020204" pitchFamily="34" charset="0"/>
              </a:rPr>
              <a:t> </a:t>
            </a:r>
          </a:p>
          <a:p>
            <a:pPr>
              <a:buFont typeface="+mj-lt"/>
              <a:buAutoNum type="arabicPeriod"/>
            </a:pPr>
            <a:endParaRPr lang="nl-NL" sz="1800" dirty="0" smtClean="0">
              <a:latin typeface="Arial" panose="020B0604020202020204" pitchFamily="34" charset="0"/>
              <a:cs typeface="Arial" panose="020B0604020202020204" pitchFamily="34" charset="0"/>
            </a:endParaRPr>
          </a:p>
          <a:p>
            <a:pPr>
              <a:buFont typeface="+mj-lt"/>
              <a:buAutoNum type="arabicPeriod"/>
            </a:pPr>
            <a:endParaRPr lang="nl-NL" sz="1800" dirty="0" smtClean="0">
              <a:latin typeface="Arial" panose="020B0604020202020204" pitchFamily="34" charset="0"/>
              <a:cs typeface="Arial" panose="020B0604020202020204" pitchFamily="34" charset="0"/>
            </a:endParaRPr>
          </a:p>
          <a:p>
            <a:pPr>
              <a:buFont typeface="+mj-lt"/>
              <a:buAutoNum type="arabicPeriod"/>
            </a:pPr>
            <a:endParaRPr lang="nl-NL" sz="1800" dirty="0" smtClean="0">
              <a:latin typeface="Arial" panose="020B0604020202020204" pitchFamily="34" charset="0"/>
              <a:cs typeface="Arial" panose="020B0604020202020204" pitchFamily="34" charset="0"/>
            </a:endParaRPr>
          </a:p>
          <a:p>
            <a:pPr>
              <a:buFont typeface="+mj-lt"/>
              <a:buAutoNum type="arabicPeriod"/>
            </a:pPr>
            <a:endParaRPr lang="nl-NL" sz="180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467544" y="123478"/>
            <a:ext cx="4762872" cy="450050"/>
          </a:xfrm>
        </p:spPr>
        <p:txBody>
          <a:bodyPr/>
          <a:lstStyle/>
          <a:p>
            <a:r>
              <a:rPr lang="nl-NL" kern="1200" dirty="0" smtClean="0"/>
              <a:t>Informatievoorziening strategie</a:t>
            </a:r>
            <a:endParaRPr lang="nl-NL" i="1" kern="1200" dirty="0"/>
          </a:p>
        </p:txBody>
      </p:sp>
      <p:pic>
        <p:nvPicPr>
          <p:cNvPr id="4" name="Picture 2" descr="H:\Interne Diensten\II&amp;C\Info Berenschot Algemeen\001_Beeldbank I&amp;C\00_Presentaties\Kind op fiets_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843559"/>
            <a:ext cx="3312368" cy="35622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Afbeelding 1" descr="cid:806E6E29-21FE-4BB6-AEEC-ACEF7AFE1B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 y="951570"/>
            <a:ext cx="9000000" cy="39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898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s01\data\ALGEMEEN\EXCHANGE\Beeldbank I&amp;C\00_Presentaties\Menigte_LR.jpg"/>
          <p:cNvPicPr>
            <a:picLocks noChangeAspect="1" noChangeArrowheads="1"/>
          </p:cNvPicPr>
          <p:nvPr/>
        </p:nvPicPr>
        <p:blipFill>
          <a:blip r:embed="rId2" cstate="print"/>
          <a:srcRect/>
          <a:stretch>
            <a:fillRect/>
          </a:stretch>
        </p:blipFill>
        <p:spPr bwMode="auto">
          <a:xfrm>
            <a:off x="0" y="0"/>
            <a:ext cx="9144000" cy="5151014"/>
          </a:xfrm>
          <a:prstGeom prst="rect">
            <a:avLst/>
          </a:prstGeom>
          <a:noFill/>
        </p:spPr>
      </p:pic>
      <p:sp>
        <p:nvSpPr>
          <p:cNvPr id="3" name="Tijdelijke aanduiding voor inhoud 2"/>
          <p:cNvSpPr>
            <a:spLocks noGrp="1"/>
          </p:cNvSpPr>
          <p:nvPr>
            <p:ph idx="1"/>
          </p:nvPr>
        </p:nvSpPr>
        <p:spPr>
          <a:xfrm>
            <a:off x="321358" y="303499"/>
            <a:ext cx="8427107" cy="4536503"/>
          </a:xfrm>
          <a:solidFill>
            <a:srgbClr val="EBEDFB">
              <a:alpha val="75000"/>
            </a:srgbClr>
          </a:solidFill>
          <a:ln w="9525">
            <a:noFill/>
            <a:miter lim="800000"/>
            <a:headEnd/>
            <a:tailEnd/>
          </a:ln>
          <a:effectLst/>
        </p:spPr>
        <p:txBody>
          <a:bodyPr vert="horz" wrap="square" lIns="26014" tIns="45344" rIns="26014" bIns="45344" numCol="1" anchor="t" anchorCtr="0" compatLnSpc="1">
            <a:prstTxWarp prst="textNoShape">
              <a:avLst/>
            </a:prstTxWarp>
            <a:noAutofit/>
          </a:bodyPr>
          <a:lstStyle/>
          <a:p>
            <a:pPr marL="0" indent="0">
              <a:buNone/>
            </a:pPr>
            <a:r>
              <a:rPr lang="nl-NL" b="1" dirty="0" smtClean="0">
                <a:solidFill>
                  <a:schemeClr val="tx2">
                    <a:lumMod val="75000"/>
                  </a:schemeClr>
                </a:solidFill>
              </a:rPr>
              <a:t>Zaanstad gaat </a:t>
            </a:r>
            <a:r>
              <a:rPr lang="nl-NL" b="1" dirty="0">
                <a:solidFill>
                  <a:schemeClr val="tx2">
                    <a:lumMod val="75000"/>
                  </a:schemeClr>
                </a:solidFill>
              </a:rPr>
              <a:t>actief de informatiepositie van </a:t>
            </a:r>
            <a:r>
              <a:rPr lang="nl-NL" b="1" dirty="0" smtClean="0">
                <a:solidFill>
                  <a:schemeClr val="tx2">
                    <a:lumMod val="75000"/>
                  </a:schemeClr>
                </a:solidFill>
              </a:rPr>
              <a:t>burgers, bedrijven en </a:t>
            </a:r>
            <a:r>
              <a:rPr lang="nl-NL" b="1" dirty="0">
                <a:solidFill>
                  <a:schemeClr val="tx2">
                    <a:lumMod val="75000"/>
                  </a:schemeClr>
                </a:solidFill>
              </a:rPr>
              <a:t>maatschappelijke partners </a:t>
            </a:r>
            <a:r>
              <a:rPr lang="nl-NL" b="1" dirty="0" smtClean="0">
                <a:solidFill>
                  <a:schemeClr val="tx2">
                    <a:lumMod val="75000"/>
                  </a:schemeClr>
                </a:solidFill>
              </a:rPr>
              <a:t>verbeteren</a:t>
            </a:r>
          </a:p>
          <a:p>
            <a:pPr marL="0" indent="0">
              <a:buNone/>
            </a:pPr>
            <a:endParaRPr lang="nl-NL" sz="1800" b="1" dirty="0">
              <a:solidFill>
                <a:schemeClr val="tx2">
                  <a:lumMod val="75000"/>
                </a:schemeClr>
              </a:solidFill>
            </a:endParaRPr>
          </a:p>
          <a:p>
            <a:pPr>
              <a:spcBef>
                <a:spcPts val="0"/>
              </a:spcBef>
              <a:spcAft>
                <a:spcPts val="600"/>
              </a:spcAft>
            </a:pPr>
            <a:r>
              <a:rPr lang="nl-NL" sz="1800" dirty="0" smtClean="0">
                <a:solidFill>
                  <a:schemeClr val="tx2">
                    <a:lumMod val="75000"/>
                  </a:schemeClr>
                </a:solidFill>
              </a:rPr>
              <a:t>Positieve invloed op: </a:t>
            </a:r>
          </a:p>
          <a:p>
            <a:pPr lvl="1">
              <a:spcBef>
                <a:spcPts val="0"/>
              </a:spcBef>
              <a:spcAft>
                <a:spcPts val="600"/>
              </a:spcAft>
            </a:pPr>
            <a:r>
              <a:rPr lang="nl-NL" sz="1800" dirty="0" smtClean="0">
                <a:solidFill>
                  <a:schemeClr val="tx2">
                    <a:lumMod val="75000"/>
                  </a:schemeClr>
                </a:solidFill>
              </a:rPr>
              <a:t>Participatie </a:t>
            </a:r>
            <a:r>
              <a:rPr lang="nl-NL" sz="1800" dirty="0">
                <a:solidFill>
                  <a:schemeClr val="tx2">
                    <a:lumMod val="75000"/>
                  </a:schemeClr>
                </a:solidFill>
              </a:rPr>
              <a:t>van burgers en bedrijven vraagt dat de gemeente hen op hetzelfde informatieniveau </a:t>
            </a:r>
            <a:r>
              <a:rPr lang="nl-NL" sz="1800" dirty="0" smtClean="0">
                <a:solidFill>
                  <a:schemeClr val="tx2">
                    <a:lumMod val="75000"/>
                  </a:schemeClr>
                </a:solidFill>
              </a:rPr>
              <a:t>brengt. </a:t>
            </a:r>
          </a:p>
          <a:p>
            <a:pPr lvl="1">
              <a:spcBef>
                <a:spcPts val="0"/>
              </a:spcBef>
              <a:spcAft>
                <a:spcPts val="600"/>
              </a:spcAft>
            </a:pPr>
            <a:r>
              <a:rPr lang="nl-NL" sz="1800" dirty="0" smtClean="0">
                <a:solidFill>
                  <a:schemeClr val="tx2">
                    <a:lumMod val="75000"/>
                  </a:schemeClr>
                </a:solidFill>
              </a:rPr>
              <a:t>De afstand tussen burger en overheid wordt verkleind en het vertrouwen in de gemeente neemt toe als de informatiepositie gelijk is.</a:t>
            </a:r>
          </a:p>
          <a:p>
            <a:pPr>
              <a:spcBef>
                <a:spcPts val="0"/>
              </a:spcBef>
              <a:spcAft>
                <a:spcPts val="600"/>
              </a:spcAft>
            </a:pPr>
            <a:endParaRPr lang="nl-NL" sz="1800" dirty="0" smtClean="0">
              <a:solidFill>
                <a:schemeClr val="tx2">
                  <a:lumMod val="75000"/>
                </a:schemeClr>
              </a:solidFill>
            </a:endParaRPr>
          </a:p>
          <a:p>
            <a:pPr>
              <a:spcBef>
                <a:spcPts val="0"/>
              </a:spcBef>
              <a:spcAft>
                <a:spcPts val="600"/>
              </a:spcAft>
            </a:pPr>
            <a:r>
              <a:rPr lang="nl-NL" sz="1800" dirty="0" smtClean="0">
                <a:solidFill>
                  <a:schemeClr val="tx2">
                    <a:lumMod val="75000"/>
                  </a:schemeClr>
                </a:solidFill>
              </a:rPr>
              <a:t>Niet ‘koud publiceren’, ofwel zonder interactie met stakeholders datasets open zetten.  </a:t>
            </a:r>
          </a:p>
          <a:p>
            <a:pPr>
              <a:spcBef>
                <a:spcPts val="0"/>
              </a:spcBef>
              <a:spcAft>
                <a:spcPts val="600"/>
              </a:spcAft>
            </a:pPr>
            <a:endParaRPr lang="nl-NL" sz="1800" dirty="0" smtClean="0">
              <a:solidFill>
                <a:schemeClr val="tx2">
                  <a:lumMod val="75000"/>
                </a:schemeClr>
              </a:solidFill>
            </a:endParaRPr>
          </a:p>
          <a:p>
            <a:pPr>
              <a:spcBef>
                <a:spcPts val="0"/>
              </a:spcBef>
              <a:spcAft>
                <a:spcPts val="600"/>
              </a:spcAft>
            </a:pPr>
            <a:r>
              <a:rPr lang="nl-NL" sz="1800" dirty="0" smtClean="0">
                <a:solidFill>
                  <a:schemeClr val="tx2">
                    <a:lumMod val="75000"/>
                  </a:schemeClr>
                </a:solidFill>
              </a:rPr>
              <a:t>Wel ‘warm </a:t>
            </a:r>
            <a:r>
              <a:rPr lang="nl-NL" sz="1800" dirty="0">
                <a:solidFill>
                  <a:schemeClr val="tx2">
                    <a:lumMod val="75000"/>
                  </a:schemeClr>
                </a:solidFill>
              </a:rPr>
              <a:t>publiceren’, ofwel veel bevraagde sets open zetten en in overleg met stakeholders datasets definiëren en beschikbaar gaan stellen.</a:t>
            </a:r>
          </a:p>
          <a:p>
            <a:pPr>
              <a:spcBef>
                <a:spcPts val="0"/>
              </a:spcBef>
              <a:spcAft>
                <a:spcPts val="600"/>
              </a:spcAft>
            </a:pPr>
            <a:endParaRPr lang="nl-NL" sz="1800" dirty="0" smtClean="0">
              <a:solidFill>
                <a:schemeClr val="tx2">
                  <a:lumMod val="75000"/>
                </a:schemeClr>
              </a:solidFill>
            </a:endParaRPr>
          </a:p>
          <a:p>
            <a:pPr>
              <a:spcBef>
                <a:spcPts val="0"/>
              </a:spcBef>
              <a:spcAft>
                <a:spcPts val="600"/>
              </a:spcAft>
            </a:pPr>
            <a:r>
              <a:rPr lang="nl-NL" sz="1800" dirty="0" smtClean="0">
                <a:solidFill>
                  <a:schemeClr val="tx2">
                    <a:lumMod val="75000"/>
                  </a:schemeClr>
                </a:solidFill>
              </a:rPr>
              <a:t>We </a:t>
            </a:r>
            <a:r>
              <a:rPr lang="nl-NL" sz="1800" dirty="0">
                <a:solidFill>
                  <a:schemeClr val="tx2">
                    <a:lumMod val="75000"/>
                  </a:schemeClr>
                </a:solidFill>
              </a:rPr>
              <a:t>hebben de ambitie om deel te nemen aan de voorhoede als het gaat om het beschikbaar stellen van open data. </a:t>
            </a:r>
          </a:p>
        </p:txBody>
      </p:sp>
      <p:sp>
        <p:nvSpPr>
          <p:cNvPr id="4" name="Tijdelijke aanduiding voor dianummer 3"/>
          <p:cNvSpPr>
            <a:spLocks noGrp="1"/>
          </p:cNvSpPr>
          <p:nvPr>
            <p:ph type="sldNum" sz="quarter" idx="11"/>
          </p:nvPr>
        </p:nvSpPr>
        <p:spPr/>
        <p:txBody>
          <a:bodyPr/>
          <a:lstStyle/>
          <a:p>
            <a:fld id="{D30A5506-41D8-48CB-9B3A-D82585BBEAC7}" type="slidenum">
              <a:rPr lang="nl-NL" smtClean="0"/>
              <a:pPr/>
              <a:t>6</a:t>
            </a:fld>
            <a:endParaRPr lang="nl-NL"/>
          </a:p>
        </p:txBody>
      </p:sp>
    </p:spTree>
    <p:extLst>
      <p:ext uri="{BB962C8B-B14F-4D97-AF65-F5344CB8AC3E}">
        <p14:creationId xmlns:p14="http://schemas.microsoft.com/office/powerpoint/2010/main" val="278147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7</a:t>
            </a:fld>
            <a:endParaRPr lang="en-US"/>
          </a:p>
        </p:txBody>
      </p:sp>
      <p:sp>
        <p:nvSpPr>
          <p:cNvPr id="5" name="Titel 4"/>
          <p:cNvSpPr>
            <a:spLocks noGrp="1"/>
          </p:cNvSpPr>
          <p:nvPr>
            <p:ph type="title"/>
          </p:nvPr>
        </p:nvSpPr>
        <p:spPr>
          <a:xfrm>
            <a:off x="539552" y="195486"/>
            <a:ext cx="7488832" cy="432048"/>
          </a:xfrm>
        </p:spPr>
        <p:txBody>
          <a:bodyPr/>
          <a:lstStyle/>
          <a:p>
            <a:r>
              <a:rPr lang="nl-NL" dirty="0" smtClean="0"/>
              <a:t>Hoe gaan we dat doen?</a:t>
            </a:r>
            <a:endParaRPr lang="nl-NL" dirty="0"/>
          </a:p>
        </p:txBody>
      </p:sp>
      <p:sp>
        <p:nvSpPr>
          <p:cNvPr id="2" name="Tekstvak 1"/>
          <p:cNvSpPr txBox="1"/>
          <p:nvPr/>
        </p:nvSpPr>
        <p:spPr>
          <a:xfrm>
            <a:off x="683568" y="3643644"/>
            <a:ext cx="3061810" cy="369332"/>
          </a:xfrm>
          <a:prstGeom prst="rect">
            <a:avLst/>
          </a:prstGeom>
          <a:noFill/>
        </p:spPr>
        <p:txBody>
          <a:bodyPr wrap="square" rtlCol="0">
            <a:spAutoFit/>
          </a:bodyPr>
          <a:lstStyle/>
          <a:p>
            <a:r>
              <a:rPr lang="nl-NL" sz="1800" b="1" dirty="0"/>
              <a:t>Inrichten Zaans Data Lab</a:t>
            </a:r>
            <a:endParaRPr lang="nl-NL" sz="1800" dirty="0"/>
          </a:p>
        </p:txBody>
      </p:sp>
      <p:pic>
        <p:nvPicPr>
          <p:cNvPr id="2051" name="Picture 3" descr="C:\Users\Nicolette\Downloads\chemistry-24497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35300"/>
            <a:ext cx="1886107" cy="192367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5580112" y="3643644"/>
            <a:ext cx="2664296" cy="369332"/>
          </a:xfrm>
          <a:prstGeom prst="rect">
            <a:avLst/>
          </a:prstGeom>
          <a:noFill/>
        </p:spPr>
        <p:txBody>
          <a:bodyPr wrap="square" rtlCol="0">
            <a:spAutoFit/>
          </a:bodyPr>
          <a:lstStyle/>
          <a:p>
            <a:r>
              <a:rPr lang="nl-NL" sz="1800" b="1" dirty="0"/>
              <a:t>Inrichten data pakhuis</a:t>
            </a:r>
          </a:p>
        </p:txBody>
      </p:sp>
      <p:pic>
        <p:nvPicPr>
          <p:cNvPr id="6" name="Afbeelding 5"/>
          <p:cNvPicPr>
            <a:picLocks noChangeAspect="1"/>
          </p:cNvPicPr>
          <p:nvPr/>
        </p:nvPicPr>
        <p:blipFill>
          <a:blip r:embed="rId4"/>
          <a:stretch>
            <a:fillRect/>
          </a:stretch>
        </p:blipFill>
        <p:spPr>
          <a:xfrm>
            <a:off x="5257196" y="1615547"/>
            <a:ext cx="3310128" cy="1763184"/>
          </a:xfrm>
          <a:prstGeom prst="rect">
            <a:avLst/>
          </a:prstGeom>
        </p:spPr>
      </p:pic>
    </p:spTree>
    <p:extLst>
      <p:ext uri="{BB962C8B-B14F-4D97-AF65-F5344CB8AC3E}">
        <p14:creationId xmlns:p14="http://schemas.microsoft.com/office/powerpoint/2010/main" val="363764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smtClean="0"/>
              <a:t>(Open)  Data in </a:t>
            </a:r>
            <a:r>
              <a:rPr lang="en-US" dirty="0" err="1" smtClean="0"/>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8</a:t>
            </a:fld>
            <a:endParaRPr lang="en-US"/>
          </a:p>
        </p:txBody>
      </p:sp>
      <p:sp>
        <p:nvSpPr>
          <p:cNvPr id="5" name="Titel 4"/>
          <p:cNvSpPr>
            <a:spLocks noGrp="1"/>
          </p:cNvSpPr>
          <p:nvPr>
            <p:ph type="title"/>
          </p:nvPr>
        </p:nvSpPr>
        <p:spPr>
          <a:xfrm>
            <a:off x="539552" y="123478"/>
            <a:ext cx="7488832" cy="432048"/>
          </a:xfrm>
        </p:spPr>
        <p:txBody>
          <a:bodyPr/>
          <a:lstStyle/>
          <a:p>
            <a:r>
              <a:rPr lang="nl-NL" dirty="0" smtClean="0"/>
              <a:t>Hoe gaan we dat doen: Zaans Data Lab</a:t>
            </a:r>
            <a:endParaRPr lang="nl-NL" dirty="0"/>
          </a:p>
        </p:txBody>
      </p:sp>
      <p:pic>
        <p:nvPicPr>
          <p:cNvPr id="8" name="Picture 3" descr="C:\Users\Nicolette\Downloads\chemistry-24497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87574"/>
            <a:ext cx="3419467" cy="348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96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dirty="0"/>
              <a:t>(Open) Data in </a:t>
            </a:r>
            <a:r>
              <a:rPr lang="en-US" dirty="0" err="1"/>
              <a:t>Zaanstad</a:t>
            </a:r>
            <a:endParaRPr lang="en-US" dirty="0"/>
          </a:p>
        </p:txBody>
      </p:sp>
      <p:sp>
        <p:nvSpPr>
          <p:cNvPr id="4" name="Tijdelijke aanduiding voor dianummer 3"/>
          <p:cNvSpPr>
            <a:spLocks noGrp="1"/>
          </p:cNvSpPr>
          <p:nvPr>
            <p:ph type="sldNum" sz="quarter" idx="11"/>
          </p:nvPr>
        </p:nvSpPr>
        <p:spPr/>
        <p:txBody>
          <a:bodyPr/>
          <a:lstStyle/>
          <a:p>
            <a:fld id="{878C8836-85B9-824F-8B2E-A1A20194586C}" type="slidenum">
              <a:rPr lang="en-US" smtClean="0"/>
              <a:pPr/>
              <a:t>9</a:t>
            </a:fld>
            <a:endParaRPr lang="en-US"/>
          </a:p>
        </p:txBody>
      </p:sp>
      <p:sp>
        <p:nvSpPr>
          <p:cNvPr id="5" name="Titel 4"/>
          <p:cNvSpPr>
            <a:spLocks noGrp="1"/>
          </p:cNvSpPr>
          <p:nvPr>
            <p:ph type="title"/>
          </p:nvPr>
        </p:nvSpPr>
        <p:spPr>
          <a:xfrm>
            <a:off x="539552" y="123478"/>
            <a:ext cx="7488832" cy="432048"/>
          </a:xfrm>
        </p:spPr>
        <p:txBody>
          <a:bodyPr/>
          <a:lstStyle/>
          <a:p>
            <a:r>
              <a:rPr lang="nl-NL" dirty="0" smtClean="0"/>
              <a:t>Hoe gaan we dat doen: Datapakhuis</a:t>
            </a:r>
            <a:endParaRPr lang="nl-NL" dirty="0"/>
          </a:p>
        </p:txBody>
      </p:sp>
      <p:pic>
        <p:nvPicPr>
          <p:cNvPr id="10" name="Afbeelding 9"/>
          <p:cNvPicPr>
            <a:picLocks noChangeAspect="1"/>
          </p:cNvPicPr>
          <p:nvPr/>
        </p:nvPicPr>
        <p:blipFill>
          <a:blip r:embed="rId3"/>
          <a:stretch>
            <a:fillRect/>
          </a:stretch>
        </p:blipFill>
        <p:spPr>
          <a:xfrm>
            <a:off x="1619672" y="1208302"/>
            <a:ext cx="6227572" cy="3317199"/>
          </a:xfrm>
          <a:prstGeom prst="rect">
            <a:avLst/>
          </a:prstGeom>
        </p:spPr>
      </p:pic>
    </p:spTree>
    <p:extLst>
      <p:ext uri="{BB962C8B-B14F-4D97-AF65-F5344CB8AC3E}">
        <p14:creationId xmlns:p14="http://schemas.microsoft.com/office/powerpoint/2010/main" val="1842980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Zaanstad">
  <a:themeElements>
    <a:clrScheme name="Custom 10">
      <a:dk1>
        <a:srgbClr val="000000"/>
      </a:dk1>
      <a:lt1>
        <a:srgbClr val="FFFFFF"/>
      </a:lt1>
      <a:dk2>
        <a:srgbClr val="000000"/>
      </a:dk2>
      <a:lt2>
        <a:srgbClr val="989992"/>
      </a:lt2>
      <a:accent1>
        <a:srgbClr val="1294BB"/>
      </a:accent1>
      <a:accent2>
        <a:srgbClr val="0C6079"/>
      </a:accent2>
      <a:accent3>
        <a:srgbClr val="777874"/>
      </a:accent3>
      <a:accent4>
        <a:srgbClr val="000000"/>
      </a:accent4>
      <a:accent5>
        <a:srgbClr val="AACFE0"/>
      </a:accent5>
      <a:accent6>
        <a:srgbClr val="006374"/>
      </a:accent6>
      <a:hlink>
        <a:srgbClr val="777874"/>
      </a:hlink>
      <a:folHlink>
        <a:srgbClr val="98999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7D6F70"/>
        </a:lt2>
        <a:accent1>
          <a:srgbClr val="00A5C7"/>
        </a:accent1>
        <a:accent2>
          <a:srgbClr val="006E81"/>
        </a:accent2>
        <a:accent3>
          <a:srgbClr val="FFFFFF"/>
        </a:accent3>
        <a:accent4>
          <a:srgbClr val="000000"/>
        </a:accent4>
        <a:accent5>
          <a:srgbClr val="AACFE0"/>
        </a:accent5>
        <a:accent6>
          <a:srgbClr val="006374"/>
        </a:accent6>
        <a:hlink>
          <a:srgbClr val="A8A9A3"/>
        </a:hlink>
        <a:folHlink>
          <a:srgbClr val="BEBE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Zaanstad</Template>
  <TotalTime>1972</TotalTime>
  <Words>1305</Words>
  <Application>Microsoft Office PowerPoint</Application>
  <PresentationFormat>Diavoorstelling (16:9)</PresentationFormat>
  <Paragraphs>151</Paragraphs>
  <Slides>17</Slides>
  <Notes>10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Zaanstad</vt:lpstr>
      <vt:lpstr>De stad en de overheid</vt:lpstr>
      <vt:lpstr>PowerPoint-presentatie</vt:lpstr>
      <vt:lpstr>De stad en de overheid</vt:lpstr>
      <vt:lpstr>Hoe is Zaanstad hiermee bezig?</vt:lpstr>
      <vt:lpstr>Informatievoorziening strategie</vt:lpstr>
      <vt:lpstr>PowerPoint-presentatie</vt:lpstr>
      <vt:lpstr>Hoe gaan we dat doen?</vt:lpstr>
      <vt:lpstr>Hoe gaan we dat doen: Zaans Data Lab</vt:lpstr>
      <vt:lpstr>Hoe gaan we dat doen: Datapakhuis</vt:lpstr>
      <vt:lpstr>Hoe gaan we dat doen: Datapakhuis</vt:lpstr>
      <vt:lpstr>Hoe gaan we dat doen: Datapakhuis</vt:lpstr>
      <vt:lpstr>Hoe gaan we dat doen: Datapakhuis</vt:lpstr>
      <vt:lpstr>Een voorbeeld: gelijke informatie positie</vt:lpstr>
      <vt:lpstr>We gaan ‘warm’ publiceren, maar ‘koud’ doen we ook al het nodige !</vt:lpstr>
      <vt:lpstr>https://zaanstad.incijfers.nl/homezaanstad.aspx</vt:lpstr>
      <vt:lpstr>http://geo.zaanstad.nl/zaanatlas: meer dan 100 thema’s als open data</vt:lpstr>
      <vt:lpstr>To be continued…</vt:lpstr>
    </vt:vector>
  </TitlesOfParts>
  <Company>Gemeente Zaanstad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verbinding met de ambtelijke organisatie</dc:title>
  <dc:creator>Slot, Nicolette van der</dc:creator>
  <cp:lastModifiedBy>Polhuis, Rob</cp:lastModifiedBy>
  <cp:revision>62</cp:revision>
  <cp:lastPrinted>2015-12-08T09:20:43Z</cp:lastPrinted>
  <dcterms:created xsi:type="dcterms:W3CDTF">2016-05-18T07:14:07Z</dcterms:created>
  <dcterms:modified xsi:type="dcterms:W3CDTF">2016-10-07T05:16:08Z</dcterms:modified>
</cp:coreProperties>
</file>